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371" r:id="rId3"/>
    <p:sldId id="385" r:id="rId4"/>
    <p:sldId id="363" r:id="rId5"/>
    <p:sldId id="374" r:id="rId6"/>
    <p:sldId id="386" r:id="rId7"/>
    <p:sldId id="387" r:id="rId8"/>
    <p:sldId id="388" r:id="rId9"/>
    <p:sldId id="389" r:id="rId10"/>
    <p:sldId id="390" r:id="rId11"/>
  </p:sldIdLst>
  <p:sldSz cx="9906000" cy="6858000" type="A4"/>
  <p:notesSz cx="6797675" cy="9928225"/>
  <p:defaultTextStyle>
    <a:defPPr>
      <a:defRPr lang="ru-RU"/>
    </a:defPPr>
    <a:lvl1pPr marL="0" algn="l" defTabSz="957820" rtl="0" eaLnBrk="1" latinLnBrk="0" hangingPunct="1">
      <a:defRPr sz="1885" kern="1200">
        <a:solidFill>
          <a:schemeClr val="tx1"/>
        </a:solidFill>
        <a:latin typeface="+mn-lt"/>
        <a:ea typeface="+mn-ea"/>
        <a:cs typeface="+mn-cs"/>
      </a:defRPr>
    </a:lvl1pPr>
    <a:lvl2pPr marL="478910" algn="l" defTabSz="957820" rtl="0" eaLnBrk="1" latinLnBrk="0" hangingPunct="1">
      <a:defRPr sz="1885" kern="1200">
        <a:solidFill>
          <a:schemeClr val="tx1"/>
        </a:solidFill>
        <a:latin typeface="+mn-lt"/>
        <a:ea typeface="+mn-ea"/>
        <a:cs typeface="+mn-cs"/>
      </a:defRPr>
    </a:lvl2pPr>
    <a:lvl3pPr marL="957820" algn="l" defTabSz="957820" rtl="0" eaLnBrk="1" latinLnBrk="0" hangingPunct="1">
      <a:defRPr sz="1885" kern="1200">
        <a:solidFill>
          <a:schemeClr val="tx1"/>
        </a:solidFill>
        <a:latin typeface="+mn-lt"/>
        <a:ea typeface="+mn-ea"/>
        <a:cs typeface="+mn-cs"/>
      </a:defRPr>
    </a:lvl3pPr>
    <a:lvl4pPr marL="1436730" algn="l" defTabSz="957820" rtl="0" eaLnBrk="1" latinLnBrk="0" hangingPunct="1">
      <a:defRPr sz="1885" kern="1200">
        <a:solidFill>
          <a:schemeClr val="tx1"/>
        </a:solidFill>
        <a:latin typeface="+mn-lt"/>
        <a:ea typeface="+mn-ea"/>
        <a:cs typeface="+mn-cs"/>
      </a:defRPr>
    </a:lvl4pPr>
    <a:lvl5pPr marL="1915640" algn="l" defTabSz="957820" rtl="0" eaLnBrk="1" latinLnBrk="0" hangingPunct="1">
      <a:defRPr sz="1885" kern="1200">
        <a:solidFill>
          <a:schemeClr val="tx1"/>
        </a:solidFill>
        <a:latin typeface="+mn-lt"/>
        <a:ea typeface="+mn-ea"/>
        <a:cs typeface="+mn-cs"/>
      </a:defRPr>
    </a:lvl5pPr>
    <a:lvl6pPr marL="2394550" algn="l" defTabSz="957820" rtl="0" eaLnBrk="1" latinLnBrk="0" hangingPunct="1">
      <a:defRPr sz="1885" kern="1200">
        <a:solidFill>
          <a:schemeClr val="tx1"/>
        </a:solidFill>
        <a:latin typeface="+mn-lt"/>
        <a:ea typeface="+mn-ea"/>
        <a:cs typeface="+mn-cs"/>
      </a:defRPr>
    </a:lvl6pPr>
    <a:lvl7pPr marL="2873460" algn="l" defTabSz="957820" rtl="0" eaLnBrk="1" latinLnBrk="0" hangingPunct="1">
      <a:defRPr sz="1885" kern="1200">
        <a:solidFill>
          <a:schemeClr val="tx1"/>
        </a:solidFill>
        <a:latin typeface="+mn-lt"/>
        <a:ea typeface="+mn-ea"/>
        <a:cs typeface="+mn-cs"/>
      </a:defRPr>
    </a:lvl7pPr>
    <a:lvl8pPr marL="3352371" algn="l" defTabSz="957820" rtl="0" eaLnBrk="1" latinLnBrk="0" hangingPunct="1">
      <a:defRPr sz="1885" kern="1200">
        <a:solidFill>
          <a:schemeClr val="tx1"/>
        </a:solidFill>
        <a:latin typeface="+mn-lt"/>
        <a:ea typeface="+mn-ea"/>
        <a:cs typeface="+mn-cs"/>
      </a:defRPr>
    </a:lvl8pPr>
    <a:lvl9pPr marL="3831280" algn="l" defTabSz="957820" rtl="0" eaLnBrk="1" latinLnBrk="0" hangingPunct="1">
      <a:defRPr sz="188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F6DC01"/>
    <a:srgbClr val="F5DD01"/>
    <a:srgbClr val="FFD600"/>
    <a:srgbClr val="DBBF1C"/>
    <a:srgbClr val="DAB104"/>
    <a:srgbClr val="D9D9D9"/>
    <a:srgbClr val="FDE995"/>
    <a:srgbClr val="FACD0C"/>
    <a:srgbClr val="E6D5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19" autoAdjust="0"/>
    <p:restoredTop sz="93893" autoAdjust="0"/>
  </p:normalViewPr>
  <p:slideViewPr>
    <p:cSldViewPr showGuides="1">
      <p:cViewPr varScale="1">
        <p:scale>
          <a:sx n="80" d="100"/>
          <a:sy n="80" d="100"/>
        </p:scale>
        <p:origin x="1709" y="16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0C757-18BC-4B6D-85C0-FEB7C11CAA1E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219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30219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C2E0E-4142-4EE7-93EC-D19B915574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06812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7" y="4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3D8B31-D454-4638-AEB6-66D45E9504BA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1"/>
            <a:ext cx="5438140" cy="446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5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7" y="9430095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91326B-89A2-493B-BD9D-8B8C8520D4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04433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57820" rtl="0" eaLnBrk="1" latinLnBrk="0" hangingPunct="1">
      <a:defRPr sz="1257" kern="1200">
        <a:solidFill>
          <a:schemeClr val="tx1"/>
        </a:solidFill>
        <a:latin typeface="+mn-lt"/>
        <a:ea typeface="+mn-ea"/>
        <a:cs typeface="+mn-cs"/>
      </a:defRPr>
    </a:lvl1pPr>
    <a:lvl2pPr marL="478910" algn="l" defTabSz="957820" rtl="0" eaLnBrk="1" latinLnBrk="0" hangingPunct="1">
      <a:defRPr sz="1257" kern="1200">
        <a:solidFill>
          <a:schemeClr val="tx1"/>
        </a:solidFill>
        <a:latin typeface="+mn-lt"/>
        <a:ea typeface="+mn-ea"/>
        <a:cs typeface="+mn-cs"/>
      </a:defRPr>
    </a:lvl2pPr>
    <a:lvl3pPr marL="957820" algn="l" defTabSz="957820" rtl="0" eaLnBrk="1" latinLnBrk="0" hangingPunct="1">
      <a:defRPr sz="1257" kern="1200">
        <a:solidFill>
          <a:schemeClr val="tx1"/>
        </a:solidFill>
        <a:latin typeface="+mn-lt"/>
        <a:ea typeface="+mn-ea"/>
        <a:cs typeface="+mn-cs"/>
      </a:defRPr>
    </a:lvl3pPr>
    <a:lvl4pPr marL="1436730" algn="l" defTabSz="957820" rtl="0" eaLnBrk="1" latinLnBrk="0" hangingPunct="1">
      <a:defRPr sz="1257" kern="1200">
        <a:solidFill>
          <a:schemeClr val="tx1"/>
        </a:solidFill>
        <a:latin typeface="+mn-lt"/>
        <a:ea typeface="+mn-ea"/>
        <a:cs typeface="+mn-cs"/>
      </a:defRPr>
    </a:lvl4pPr>
    <a:lvl5pPr marL="1915640" algn="l" defTabSz="957820" rtl="0" eaLnBrk="1" latinLnBrk="0" hangingPunct="1">
      <a:defRPr sz="1257" kern="1200">
        <a:solidFill>
          <a:schemeClr val="tx1"/>
        </a:solidFill>
        <a:latin typeface="+mn-lt"/>
        <a:ea typeface="+mn-ea"/>
        <a:cs typeface="+mn-cs"/>
      </a:defRPr>
    </a:lvl5pPr>
    <a:lvl6pPr marL="2394550" algn="l" defTabSz="957820" rtl="0" eaLnBrk="1" latinLnBrk="0" hangingPunct="1">
      <a:defRPr sz="1257" kern="1200">
        <a:solidFill>
          <a:schemeClr val="tx1"/>
        </a:solidFill>
        <a:latin typeface="+mn-lt"/>
        <a:ea typeface="+mn-ea"/>
        <a:cs typeface="+mn-cs"/>
      </a:defRPr>
    </a:lvl6pPr>
    <a:lvl7pPr marL="2873460" algn="l" defTabSz="957820" rtl="0" eaLnBrk="1" latinLnBrk="0" hangingPunct="1">
      <a:defRPr sz="1257" kern="1200">
        <a:solidFill>
          <a:schemeClr val="tx1"/>
        </a:solidFill>
        <a:latin typeface="+mn-lt"/>
        <a:ea typeface="+mn-ea"/>
        <a:cs typeface="+mn-cs"/>
      </a:defRPr>
    </a:lvl7pPr>
    <a:lvl8pPr marL="3352371" algn="l" defTabSz="957820" rtl="0" eaLnBrk="1" latinLnBrk="0" hangingPunct="1">
      <a:defRPr sz="1257" kern="1200">
        <a:solidFill>
          <a:schemeClr val="tx1"/>
        </a:solidFill>
        <a:latin typeface="+mn-lt"/>
        <a:ea typeface="+mn-ea"/>
        <a:cs typeface="+mn-cs"/>
      </a:defRPr>
    </a:lvl8pPr>
    <a:lvl9pPr marL="3831280" algn="l" defTabSz="957820" rtl="0" eaLnBrk="1" latinLnBrk="0" hangingPunct="1">
      <a:defRPr sz="125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2178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B311F0-99FD-05C2-B213-2BB3E50E8B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EC6D038E-D947-A558-8681-6F2F6AD0C71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BBF66D4C-70EE-AF8A-5D8B-E34AF3A3BB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7052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DE7FE6-6306-8910-6464-669CD44BD3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F13396CE-64E0-1996-5EFE-7CF90B60DC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6DEC97FA-F2F7-2810-7273-2C9CB7C14D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0256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C5FF00-981F-3A91-CD31-7938F08CBB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3115F9FC-FDA1-153D-3C40-699A51E26D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21AC9D4E-A976-079C-B53C-7A1BF325FD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413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0076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44234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00D0F5-33CB-65E7-6090-2F5633B1C3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DCFD4C0D-178A-1C14-EFC7-CA83E0DFAB9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3BBE18E6-E4FB-97E5-6C67-A012CA3C07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14466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F2B61E-AAB1-0374-EF7B-F7D196EC44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79367D28-34EF-39D3-FFA7-8185E3F2F4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B9D8BC6D-D620-8FCB-9041-D292F8149C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1343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66877C-8A71-D9D4-C95C-EC54E8EBF8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2228CDDA-93FA-F5A3-42C8-448EB7FD8D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B256F1D6-FF99-BBEF-B407-97929F2F83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47643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8E8AB0-A310-9BB5-0AAD-ED8520172F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B5F6FDC2-CF67-0B6F-CCC9-FB3F8FC54C0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8D7B8739-65D0-9E9B-1A46-15BF8DD0C1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1908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9C833-0CF9-40D9-A075-0EC0AEC83961}" type="datetime1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64D33-2150-44BC-B33C-AA04214C2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448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CA12D-A144-49BD-894C-8023C08E7B31}" type="datetime1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64D33-2150-44BC-B33C-AA04214C2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430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1" y="274639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AE68B-C7D2-494E-8B93-B41583C525C6}" type="datetime1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64D33-2150-44BC-B33C-AA04214C2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605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DB05-01C1-4028-90A6-8773D9CB2515}" type="datetime1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64D33-2150-44BC-B33C-AA04214C2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27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5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5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1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2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C662-9EE2-4884-B259-48FBB76F3EFF}" type="datetime1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64D33-2150-44BC-B33C-AA04214C2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610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1" y="1600200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C9AF-A74A-42B0-BF63-02CA68AA238E}" type="datetime1">
              <a:rPr lang="ru-RU" smtClean="0"/>
              <a:t>10.02.2025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64D33-2150-44BC-B33C-AA04214C2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510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3" indent="0">
              <a:buNone/>
              <a:defRPr sz="2000" b="1"/>
            </a:lvl2pPr>
            <a:lvl3pPr marL="914406" indent="0">
              <a:buNone/>
              <a:defRPr sz="1800" b="1"/>
            </a:lvl3pPr>
            <a:lvl4pPr marL="1371608" indent="0">
              <a:buNone/>
              <a:defRPr sz="1600" b="1"/>
            </a:lvl4pPr>
            <a:lvl5pPr marL="1828812" indent="0">
              <a:buNone/>
              <a:defRPr sz="1600" b="1"/>
            </a:lvl5pPr>
            <a:lvl6pPr marL="2286015" indent="0">
              <a:buNone/>
              <a:defRPr sz="1600" b="1"/>
            </a:lvl6pPr>
            <a:lvl7pPr marL="2743218" indent="0">
              <a:buNone/>
              <a:defRPr sz="1600" b="1"/>
            </a:lvl7pPr>
            <a:lvl8pPr marL="3200421" indent="0">
              <a:buNone/>
              <a:defRPr sz="1600" b="1"/>
            </a:lvl8pPr>
            <a:lvl9pPr marL="3657623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6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3" indent="0">
              <a:buNone/>
              <a:defRPr sz="2000" b="1"/>
            </a:lvl2pPr>
            <a:lvl3pPr marL="914406" indent="0">
              <a:buNone/>
              <a:defRPr sz="1800" b="1"/>
            </a:lvl3pPr>
            <a:lvl4pPr marL="1371608" indent="0">
              <a:buNone/>
              <a:defRPr sz="1600" b="1"/>
            </a:lvl4pPr>
            <a:lvl5pPr marL="1828812" indent="0">
              <a:buNone/>
              <a:defRPr sz="1600" b="1"/>
            </a:lvl5pPr>
            <a:lvl6pPr marL="2286015" indent="0">
              <a:buNone/>
              <a:defRPr sz="1600" b="1"/>
            </a:lvl6pPr>
            <a:lvl7pPr marL="2743218" indent="0">
              <a:buNone/>
              <a:defRPr sz="1600" b="1"/>
            </a:lvl7pPr>
            <a:lvl8pPr marL="3200421" indent="0">
              <a:buNone/>
              <a:defRPr sz="1600" b="1"/>
            </a:lvl8pPr>
            <a:lvl9pPr marL="3657623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1" y="2174876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5A5B5-F609-4DBF-B28B-FD45EC28AE61}" type="datetime1">
              <a:rPr lang="ru-RU" smtClean="0"/>
              <a:t>10.02.2025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64D33-2150-44BC-B33C-AA04214C2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542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C7CA7-D313-4930-A98A-FF213977B9CB}" type="datetime1">
              <a:rPr lang="ru-RU" smtClean="0"/>
              <a:t>10.02.2025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64D33-2150-44BC-B33C-AA04214C2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31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5090-4D90-4A32-88B1-A18C9A91E4F1}" type="datetime1">
              <a:rPr lang="ru-RU" smtClean="0"/>
              <a:t>10.02.2025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64D33-2150-44BC-B33C-AA04214C2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981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3" indent="0">
              <a:buNone/>
              <a:defRPr sz="1200"/>
            </a:lvl2pPr>
            <a:lvl3pPr marL="914406" indent="0">
              <a:buNone/>
              <a:defRPr sz="1000"/>
            </a:lvl3pPr>
            <a:lvl4pPr marL="1371608" indent="0">
              <a:buNone/>
              <a:defRPr sz="900"/>
            </a:lvl4pPr>
            <a:lvl5pPr marL="1828812" indent="0">
              <a:buNone/>
              <a:defRPr sz="900"/>
            </a:lvl5pPr>
            <a:lvl6pPr marL="2286015" indent="0">
              <a:buNone/>
              <a:defRPr sz="900"/>
            </a:lvl6pPr>
            <a:lvl7pPr marL="2743218" indent="0">
              <a:buNone/>
              <a:defRPr sz="900"/>
            </a:lvl7pPr>
            <a:lvl8pPr marL="3200421" indent="0">
              <a:buNone/>
              <a:defRPr sz="900"/>
            </a:lvl8pPr>
            <a:lvl9pPr marL="3657623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89B59-F24C-4CC9-8FAB-042931AE8F1E}" type="datetime1">
              <a:rPr lang="ru-RU" smtClean="0"/>
              <a:t>10.02.2025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64D33-2150-44BC-B33C-AA04214C2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094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3" indent="0">
              <a:buNone/>
              <a:defRPr sz="2800"/>
            </a:lvl2pPr>
            <a:lvl3pPr marL="914406" indent="0">
              <a:buNone/>
              <a:defRPr sz="2400"/>
            </a:lvl3pPr>
            <a:lvl4pPr marL="1371608" indent="0">
              <a:buNone/>
              <a:defRPr sz="2000"/>
            </a:lvl4pPr>
            <a:lvl5pPr marL="1828812" indent="0">
              <a:buNone/>
              <a:defRPr sz="2000"/>
            </a:lvl5pPr>
            <a:lvl6pPr marL="2286015" indent="0">
              <a:buNone/>
              <a:defRPr sz="2000"/>
            </a:lvl6pPr>
            <a:lvl7pPr marL="2743218" indent="0">
              <a:buNone/>
              <a:defRPr sz="2000"/>
            </a:lvl7pPr>
            <a:lvl8pPr marL="3200421" indent="0">
              <a:buNone/>
              <a:defRPr sz="2000"/>
            </a:lvl8pPr>
            <a:lvl9pPr marL="3657623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6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3" indent="0">
              <a:buNone/>
              <a:defRPr sz="1200"/>
            </a:lvl2pPr>
            <a:lvl3pPr marL="914406" indent="0">
              <a:buNone/>
              <a:defRPr sz="1000"/>
            </a:lvl3pPr>
            <a:lvl4pPr marL="1371608" indent="0">
              <a:buNone/>
              <a:defRPr sz="900"/>
            </a:lvl4pPr>
            <a:lvl5pPr marL="1828812" indent="0">
              <a:buNone/>
              <a:defRPr sz="900"/>
            </a:lvl5pPr>
            <a:lvl6pPr marL="2286015" indent="0">
              <a:buNone/>
              <a:defRPr sz="900"/>
            </a:lvl6pPr>
            <a:lvl7pPr marL="2743218" indent="0">
              <a:buNone/>
              <a:defRPr sz="900"/>
            </a:lvl7pPr>
            <a:lvl8pPr marL="3200421" indent="0">
              <a:buNone/>
              <a:defRPr sz="900"/>
            </a:lvl8pPr>
            <a:lvl9pPr marL="3657623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CB663-4967-4888-A8D8-54D78878C417}" type="datetime1">
              <a:rPr lang="ru-RU" smtClean="0"/>
              <a:t>10.02.2025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64D33-2150-44BC-B33C-AA04214C2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644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9E805-938B-49A6-80AA-5DB5D1038B62}" type="datetime1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64D33-2150-44BC-B33C-AA04214C29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115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3" indent="-342903" algn="l" defTabSz="914406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5" indent="-285752" algn="l" defTabSz="914406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7" indent="-228601" algn="l" defTabSz="914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10" indent="-228601" algn="l" defTabSz="914406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14" indent="-228601" algn="l" defTabSz="914406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16" indent="-228601" algn="l" defTabSz="9144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1" algn="l" defTabSz="9144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2" indent="-228601" algn="l" defTabSz="9144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1" algn="l" defTabSz="9144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8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3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3044279"/>
            <a:ext cx="9906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Akrobat Bold" panose="00000800000000000000" pitchFamily="50" charset="-52"/>
                <a:cs typeface="Times New Roman" pitchFamily="18" charset="0"/>
              </a:rPr>
              <a:t>БЕЗОПАСНОСТЬ – ЭТО ЛЮДИ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72" y="184213"/>
            <a:ext cx="1440160" cy="144016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377CAC5-5FE6-BB92-681D-5E1926BECC71}"/>
              </a:ext>
            </a:extLst>
          </p:cNvPr>
          <p:cNvSpPr txBox="1"/>
          <p:nvPr/>
        </p:nvSpPr>
        <p:spPr>
          <a:xfrm>
            <a:off x="5745088" y="5949280"/>
            <a:ext cx="3929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b="1" dirty="0">
                <a:solidFill>
                  <a:schemeClr val="bg2">
                    <a:lumMod val="10000"/>
                  </a:schemeClr>
                </a:solidFill>
                <a:latin typeface="Akrobat Bold" panose="00000800000000000000" pitchFamily="50" charset="-52"/>
                <a:cs typeface="Times New Roman" pitchFamily="18" charset="0"/>
              </a:rPr>
              <a:t>ИСПОЛНИТЕЛЬ</a:t>
            </a:r>
          </a:p>
          <a:p>
            <a:pPr algn="r"/>
            <a:r>
              <a:rPr lang="ru-RU" sz="1200" b="1" dirty="0">
                <a:solidFill>
                  <a:schemeClr val="bg2">
                    <a:lumMod val="10000"/>
                  </a:schemeClr>
                </a:solidFill>
                <a:latin typeface="Akrobat Bold" panose="00000800000000000000" pitchFamily="50" charset="-52"/>
                <a:cs typeface="Times New Roman" pitchFamily="18" charset="0"/>
              </a:rPr>
              <a:t>НАЧАЛЬНИК ЦКТБ</a:t>
            </a:r>
          </a:p>
          <a:p>
            <a:pPr algn="r"/>
            <a:r>
              <a:rPr lang="ru-RU" sz="1200" b="1" dirty="0">
                <a:solidFill>
                  <a:schemeClr val="bg2">
                    <a:lumMod val="10000"/>
                  </a:schemeClr>
                </a:solidFill>
                <a:latin typeface="Akrobat Bold" panose="00000800000000000000" pitchFamily="50" charset="-52"/>
                <a:cs typeface="Times New Roman" pitchFamily="18" charset="0"/>
              </a:rPr>
              <a:t>ХОРОШИЛОВ В.И.</a:t>
            </a:r>
          </a:p>
        </p:txBody>
      </p:sp>
    </p:spTree>
    <p:extLst>
      <p:ext uri="{BB962C8B-B14F-4D97-AF65-F5344CB8AC3E}">
        <p14:creationId xmlns:p14="http://schemas.microsoft.com/office/powerpoint/2010/main" val="263351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750D21-7BF2-B341-D4F2-C634C54FCB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298A4B5F-523F-1A16-9E37-4AA34029EC15}"/>
              </a:ext>
            </a:extLst>
          </p:cNvPr>
          <p:cNvSpPr/>
          <p:nvPr/>
        </p:nvSpPr>
        <p:spPr>
          <a:xfrm>
            <a:off x="1294202" y="777807"/>
            <a:ext cx="2952328" cy="2737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004181E8-0A94-F963-BBC5-210641BF6CBA}"/>
              </a:ext>
            </a:extLst>
          </p:cNvPr>
          <p:cNvSpPr/>
          <p:nvPr/>
        </p:nvSpPr>
        <p:spPr>
          <a:xfrm>
            <a:off x="9099862" y="6341689"/>
            <a:ext cx="222820" cy="22881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2F323A-E469-7E33-196B-1EB317B03FC4}"/>
              </a:ext>
            </a:extLst>
          </p:cNvPr>
          <p:cNvSpPr txBox="1"/>
          <p:nvPr/>
        </p:nvSpPr>
        <p:spPr>
          <a:xfrm>
            <a:off x="1294202" y="777807"/>
            <a:ext cx="2952328" cy="2616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bg2">
                    <a:lumMod val="25000"/>
                  </a:schemeClr>
                </a:solidFill>
                <a:latin typeface="Akrobat Bold" panose="00000800000000000000" pitchFamily="50" charset="-52"/>
                <a:cs typeface="Times New Roman" pitchFamily="18" charset="0"/>
              </a:rPr>
              <a:t>ПОСТАНОВЛЕНИЕ ПРАВИТЕЛЬСТВА 1605</a:t>
            </a:r>
          </a:p>
        </p:txBody>
      </p:sp>
      <p:sp>
        <p:nvSpPr>
          <p:cNvPr id="17" name="Номер слайда 1">
            <a:extLst>
              <a:ext uri="{FF2B5EF4-FFF2-40B4-BE49-F238E27FC236}">
                <a16:creationId xmlns:a16="http://schemas.microsoft.com/office/drawing/2014/main" id="{8D71AB77-AC60-5404-817F-50C906D5C119}"/>
              </a:ext>
            </a:extLst>
          </p:cNvPr>
          <p:cNvSpPr txBox="1">
            <a:spLocks/>
          </p:cNvSpPr>
          <p:nvPr/>
        </p:nvSpPr>
        <p:spPr>
          <a:xfrm>
            <a:off x="9065005" y="6356350"/>
            <a:ext cx="292533" cy="205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5782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891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82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73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64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55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46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371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128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dirty="0">
                <a:solidFill>
                  <a:schemeClr val="bg1"/>
                </a:solidFill>
                <a:latin typeface="Akrobat Bold" panose="00000800000000000000" pitchFamily="50" charset="-52"/>
              </a:rPr>
              <a:t>9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7863B09F-E5A8-F0E2-6AC4-339555DA7ECB}"/>
              </a:ext>
            </a:extLst>
          </p:cNvPr>
          <p:cNvSpPr/>
          <p:nvPr/>
        </p:nvSpPr>
        <p:spPr>
          <a:xfrm>
            <a:off x="9399495" y="6255988"/>
            <a:ext cx="506505" cy="2207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8249215-8F7B-9F90-6918-2A27ADB4D034}"/>
              </a:ext>
            </a:extLst>
          </p:cNvPr>
          <p:cNvSpPr txBox="1"/>
          <p:nvPr/>
        </p:nvSpPr>
        <p:spPr>
          <a:xfrm>
            <a:off x="9338692" y="6212498"/>
            <a:ext cx="62450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latin typeface="Akrobat Bold" panose="00000800000000000000" pitchFamily="50" charset="-52"/>
                <a:cs typeface="Times New Roman" pitchFamily="18" charset="0"/>
              </a:rPr>
              <a:t>2025</a:t>
            </a:r>
          </a:p>
        </p:txBody>
      </p:sp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97AA8095-8014-C4C2-34C0-B1DB236472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20" y="138944"/>
            <a:ext cx="918231" cy="918231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05ED3E7A-ACAA-2F27-D04B-E3BCC905A95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1062" t="-1" r="-1786" b="83254"/>
          <a:stretch/>
        </p:blipFill>
        <p:spPr>
          <a:xfrm>
            <a:off x="1404000" y="-5096710"/>
            <a:ext cx="1008000" cy="1440000"/>
          </a:xfrm>
          <a:prstGeom prst="rect">
            <a:avLst/>
          </a:prstGeom>
        </p:spPr>
      </p:pic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0620F461-3D75-FD47-513D-1E2A206CAEF1}"/>
              </a:ext>
            </a:extLst>
          </p:cNvPr>
          <p:cNvSpPr/>
          <p:nvPr/>
        </p:nvSpPr>
        <p:spPr>
          <a:xfrm flipH="1">
            <a:off x="692437" y="1381316"/>
            <a:ext cx="8795344" cy="672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Montserrat" panose="00000500000000000000" pitchFamily="2" charset="-52"/>
              </a:rPr>
              <a:t>Абзац 3 подпункта 10 пункта 6 Постановления Правительства от 05 октября 2020 №1605 </a:t>
            </a: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513D4F90-FDC2-2C71-9D96-E1952F0F9190}"/>
              </a:ext>
            </a:extLst>
          </p:cNvPr>
          <p:cNvSpPr/>
          <p:nvPr/>
        </p:nvSpPr>
        <p:spPr>
          <a:xfrm flipH="1">
            <a:off x="692437" y="3237794"/>
            <a:ext cx="3636738" cy="382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Montserrat" panose="00000500000000000000" pitchFamily="2" charset="-52"/>
              </a:rPr>
              <a:t>Фактическая редакция</a:t>
            </a:r>
          </a:p>
        </p:txBody>
      </p:sp>
      <p:cxnSp>
        <p:nvCxnSpPr>
          <p:cNvPr id="53" name="Прямая соединительная линия 52">
            <a:extLst>
              <a:ext uri="{FF2B5EF4-FFF2-40B4-BE49-F238E27FC236}">
                <a16:creationId xmlns:a16="http://schemas.microsoft.com/office/drawing/2014/main" id="{C94B7344-47A9-593C-212E-A7E71E866E87}"/>
              </a:ext>
            </a:extLst>
          </p:cNvPr>
          <p:cNvCxnSpPr>
            <a:cxnSpLocks/>
          </p:cNvCxnSpPr>
          <p:nvPr/>
        </p:nvCxnSpPr>
        <p:spPr>
          <a:xfrm>
            <a:off x="4953000" y="3861048"/>
            <a:ext cx="12383" cy="2659227"/>
          </a:xfrm>
          <a:prstGeom prst="line">
            <a:avLst/>
          </a:prstGeom>
          <a:ln>
            <a:solidFill>
              <a:srgbClr val="595959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F92E0D4F-7297-81BF-7F8B-07FAEAFEFEF9}"/>
              </a:ext>
            </a:extLst>
          </p:cNvPr>
          <p:cNvSpPr txBox="1"/>
          <p:nvPr/>
        </p:nvSpPr>
        <p:spPr>
          <a:xfrm>
            <a:off x="7947166" y="303152"/>
            <a:ext cx="2008593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r"/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ПРЕДЛОЖЕНИЕ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92C52BB-DA02-5154-6E07-35A692D72406}"/>
              </a:ext>
            </a:extLst>
          </p:cNvPr>
          <p:cNvSpPr/>
          <p:nvPr/>
        </p:nvSpPr>
        <p:spPr>
          <a:xfrm>
            <a:off x="9266684" y="138944"/>
            <a:ext cx="144016" cy="1215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799DED7-FC35-9356-8456-DD4571B083A3}"/>
              </a:ext>
            </a:extLst>
          </p:cNvPr>
          <p:cNvSpPr/>
          <p:nvPr/>
        </p:nvSpPr>
        <p:spPr>
          <a:xfrm>
            <a:off x="9708878" y="138944"/>
            <a:ext cx="144016" cy="121546"/>
          </a:xfrm>
          <a:prstGeom prst="rect">
            <a:avLst/>
          </a:prstGeom>
          <a:solidFill>
            <a:srgbClr val="FFD600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E88F284-47D7-C505-0EE5-15568B5AF636}"/>
              </a:ext>
            </a:extLst>
          </p:cNvPr>
          <p:cNvSpPr/>
          <p:nvPr/>
        </p:nvSpPr>
        <p:spPr>
          <a:xfrm>
            <a:off x="9487781" y="138944"/>
            <a:ext cx="144016" cy="1215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93C0FA9-FA84-0C35-C41F-237E4CC25C69}"/>
              </a:ext>
            </a:extLst>
          </p:cNvPr>
          <p:cNvSpPr/>
          <p:nvPr/>
        </p:nvSpPr>
        <p:spPr>
          <a:xfrm>
            <a:off x="9045587" y="138944"/>
            <a:ext cx="144016" cy="1215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AB104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6EE9F054-4D69-0263-0419-B9824F0160A9}"/>
              </a:ext>
            </a:extLst>
          </p:cNvPr>
          <p:cNvSpPr/>
          <p:nvPr/>
        </p:nvSpPr>
        <p:spPr>
          <a:xfrm flipH="1">
            <a:off x="5633054" y="3237794"/>
            <a:ext cx="3636738" cy="382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Montserrat" panose="00000500000000000000" pitchFamily="2" charset="-52"/>
              </a:rPr>
              <a:t>Предлагаемая редакция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27A0F178-8D20-4A52-55E3-35D5646AC218}"/>
              </a:ext>
            </a:extLst>
          </p:cNvPr>
          <p:cNvSpPr/>
          <p:nvPr/>
        </p:nvSpPr>
        <p:spPr>
          <a:xfrm flipH="1">
            <a:off x="109336" y="4230590"/>
            <a:ext cx="480294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0" dirty="0">
                <a:solidFill>
                  <a:schemeClr val="bg1">
                    <a:lumMod val="50000"/>
                  </a:schemeClr>
                </a:solidFill>
                <a:effectLst/>
                <a:latin typeface="Montserrat" panose="00000500000000000000" pitchFamily="2" charset="-52"/>
              </a:rPr>
              <a:t>перечень должностей работников субъекта транспортной инфраструктуры (далее - персонал), непосредственно связанных с обеспечением транспортной безопасности объекта транспортной инфраструктуры</a:t>
            </a:r>
            <a:endParaRPr lang="ru-RU" sz="1600" b="1" dirty="0">
              <a:solidFill>
                <a:schemeClr val="bg1">
                  <a:lumMod val="50000"/>
                </a:schemeClr>
              </a:solidFill>
              <a:latin typeface="Montserrat" panose="00000500000000000000" pitchFamily="2" charset="-52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25845849-022D-5B08-C81D-2A20DB48501B}"/>
              </a:ext>
            </a:extLst>
          </p:cNvPr>
          <p:cNvSpPr/>
          <p:nvPr/>
        </p:nvSpPr>
        <p:spPr>
          <a:xfrm flipH="1">
            <a:off x="5049953" y="3973716"/>
            <a:ext cx="480294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0" dirty="0">
                <a:solidFill>
                  <a:schemeClr val="bg1">
                    <a:lumMod val="50000"/>
                  </a:schemeClr>
                </a:solidFill>
                <a:effectLst/>
                <a:latin typeface="Montserrat" panose="00000500000000000000" pitchFamily="2" charset="-52"/>
              </a:rPr>
              <a:t>перечень должностей работников субъекта транспортной инфраструктуры (далее - персонал), непосредственно связанных с обеспечением транспортной безопасности объекта транспортной инфраструктуры </a:t>
            </a:r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effectLst/>
                <a:latin typeface="Montserrat" panose="00000500000000000000" pitchFamily="2" charset="-52"/>
                <a:ea typeface="Times New Roman" panose="02020603050405020304" pitchFamily="18" charset="0"/>
              </a:rPr>
              <a:t>обозначив принадлежность должности к категории </a:t>
            </a:r>
            <a:r>
              <a:rPr lang="ru-RU" sz="1600" b="1">
                <a:solidFill>
                  <a:schemeClr val="bg1">
                    <a:lumMod val="50000"/>
                  </a:schemeClr>
                </a:solidFill>
                <a:effectLst/>
                <a:latin typeface="Montserrat" panose="00000500000000000000" pitchFamily="2" charset="-52"/>
                <a:ea typeface="Times New Roman" panose="02020603050405020304" pitchFamily="18" charset="0"/>
              </a:rPr>
              <a:t>аттестуемого лица</a:t>
            </a:r>
            <a:endParaRPr lang="ru-RU" sz="1600" b="1" dirty="0">
              <a:solidFill>
                <a:schemeClr val="bg1">
                  <a:lumMod val="50000"/>
                </a:schemeClr>
              </a:solidFill>
              <a:latin typeface="Montserrat" panose="00000500000000000000" pitchFamily="2" charset="-52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20092571-CDD1-696D-E740-D075971F05FE}"/>
              </a:ext>
            </a:extLst>
          </p:cNvPr>
          <p:cNvSpPr/>
          <p:nvPr/>
        </p:nvSpPr>
        <p:spPr>
          <a:xfrm flipH="1">
            <a:off x="335904" y="2218591"/>
            <a:ext cx="9508407" cy="962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0" dirty="0">
                <a:solidFill>
                  <a:schemeClr val="bg1">
                    <a:lumMod val="50000"/>
                  </a:schemeClr>
                </a:solidFill>
                <a:effectLst/>
                <a:latin typeface="Montserrat" panose="00000500000000000000" pitchFamily="2" charset="-52"/>
              </a:rPr>
              <a:t>«10) утвердить в течение одного месяца со дня утверждения результатов оценки уязвимости объекта транспортной инфраструктуры…:»</a:t>
            </a:r>
            <a:endParaRPr lang="ru-RU" b="1" dirty="0">
              <a:solidFill>
                <a:schemeClr val="bg1">
                  <a:lumMod val="50000"/>
                </a:schemeClr>
              </a:solidFill>
              <a:latin typeface="Montserrat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833081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A9756D-65C2-F0E5-C340-9A0ABA50F6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6D9F96F9-ACA4-C020-E28C-B1737C26839A}"/>
              </a:ext>
            </a:extLst>
          </p:cNvPr>
          <p:cNvSpPr/>
          <p:nvPr/>
        </p:nvSpPr>
        <p:spPr>
          <a:xfrm>
            <a:off x="1294202" y="777807"/>
            <a:ext cx="2952328" cy="2737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ACFFB81-3E2A-DBA8-FBA2-C607F8F90569}"/>
              </a:ext>
            </a:extLst>
          </p:cNvPr>
          <p:cNvSpPr/>
          <p:nvPr/>
        </p:nvSpPr>
        <p:spPr>
          <a:xfrm>
            <a:off x="9099862" y="6341689"/>
            <a:ext cx="222820" cy="22881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B138CE-17C0-197E-B72A-13D1D16640C0}"/>
              </a:ext>
            </a:extLst>
          </p:cNvPr>
          <p:cNvSpPr txBox="1"/>
          <p:nvPr/>
        </p:nvSpPr>
        <p:spPr>
          <a:xfrm>
            <a:off x="1294202" y="806939"/>
            <a:ext cx="2952328" cy="2308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>
                <a:solidFill>
                  <a:schemeClr val="bg2">
                    <a:lumMod val="25000"/>
                  </a:schemeClr>
                </a:solidFill>
                <a:latin typeface="Akrobat Bold" panose="00000800000000000000" pitchFamily="50" charset="-52"/>
                <a:cs typeface="Times New Roman" pitchFamily="18" charset="0"/>
              </a:rPr>
              <a:t>ПСИХОФИЗИОЛОГИЧЕСКАЯ ПРОВЕРКА – КАК ЯВЛЕНИЕ</a:t>
            </a:r>
          </a:p>
        </p:txBody>
      </p:sp>
      <p:sp>
        <p:nvSpPr>
          <p:cNvPr id="17" name="Номер слайда 1">
            <a:extLst>
              <a:ext uri="{FF2B5EF4-FFF2-40B4-BE49-F238E27FC236}">
                <a16:creationId xmlns:a16="http://schemas.microsoft.com/office/drawing/2014/main" id="{C39B35E1-5E5E-523F-9430-0502D2E85AAA}"/>
              </a:ext>
            </a:extLst>
          </p:cNvPr>
          <p:cNvSpPr txBox="1">
            <a:spLocks/>
          </p:cNvSpPr>
          <p:nvPr/>
        </p:nvSpPr>
        <p:spPr>
          <a:xfrm>
            <a:off x="9065005" y="6356350"/>
            <a:ext cx="292533" cy="205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5782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891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82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73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64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55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46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371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128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dirty="0">
                <a:solidFill>
                  <a:schemeClr val="bg1"/>
                </a:solidFill>
                <a:latin typeface="Akrobat Bold" panose="00000800000000000000" pitchFamily="50" charset="-52"/>
              </a:rPr>
              <a:t>1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1C48D7D5-631D-7F93-877D-0FCFA86820DE}"/>
              </a:ext>
            </a:extLst>
          </p:cNvPr>
          <p:cNvSpPr/>
          <p:nvPr/>
        </p:nvSpPr>
        <p:spPr>
          <a:xfrm>
            <a:off x="9399495" y="6255988"/>
            <a:ext cx="506505" cy="2207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4359573-9DFE-3814-FFD7-6E42C13ABED4}"/>
              </a:ext>
            </a:extLst>
          </p:cNvPr>
          <p:cNvSpPr txBox="1"/>
          <p:nvPr/>
        </p:nvSpPr>
        <p:spPr>
          <a:xfrm>
            <a:off x="9338692" y="6212498"/>
            <a:ext cx="62450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latin typeface="Akrobat Bold" panose="00000800000000000000" pitchFamily="50" charset="-52"/>
                <a:cs typeface="Times New Roman" pitchFamily="18" charset="0"/>
              </a:rPr>
              <a:t>2025</a:t>
            </a:r>
          </a:p>
        </p:txBody>
      </p:sp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B24BD40E-EBB2-5764-CBB2-88FD06DBEB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20" y="138944"/>
            <a:ext cx="918231" cy="918231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71542D01-22B5-8004-622E-9325E756456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1062" t="-1" r="-1786" b="83254"/>
          <a:stretch/>
        </p:blipFill>
        <p:spPr>
          <a:xfrm>
            <a:off x="1404000" y="-5096710"/>
            <a:ext cx="1008000" cy="1440000"/>
          </a:xfrm>
          <a:prstGeom prst="rect">
            <a:avLst/>
          </a:prstGeom>
        </p:spPr>
      </p:pic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45711D0F-9090-6E0F-385E-26F7A4B489C4}"/>
              </a:ext>
            </a:extLst>
          </p:cNvPr>
          <p:cNvSpPr/>
          <p:nvPr/>
        </p:nvSpPr>
        <p:spPr>
          <a:xfrm flipH="1">
            <a:off x="4088903" y="1297638"/>
            <a:ext cx="5816678" cy="962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Montserrat" panose="00000500000000000000" pitchFamily="2" charset="-52"/>
              </a:rPr>
              <a:t>п.2 статьи 12.1 Федерального Закона от 09 февраля 2007 №16-ФЗ «О транспортной безопасности»</a:t>
            </a: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20DD437A-CC7F-C9A7-2BCC-0E63347DC780}"/>
              </a:ext>
            </a:extLst>
          </p:cNvPr>
          <p:cNvSpPr/>
          <p:nvPr/>
        </p:nvSpPr>
        <p:spPr>
          <a:xfrm flipH="1">
            <a:off x="4312032" y="3243387"/>
            <a:ext cx="5528464" cy="962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Montserrat" panose="00000500000000000000" pitchFamily="2" charset="-52"/>
              </a:rPr>
              <a:t>Постановление Правительства Российской Федерации от 01 июня 2023 г. №905</a:t>
            </a:r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88FBC282-3D2C-EE51-447C-EA4A46BBEC7A}"/>
              </a:ext>
            </a:extLst>
          </p:cNvPr>
          <p:cNvSpPr/>
          <p:nvPr/>
        </p:nvSpPr>
        <p:spPr>
          <a:xfrm flipH="1">
            <a:off x="4124820" y="4343221"/>
            <a:ext cx="5659470" cy="962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Montserrat" panose="00000500000000000000" pitchFamily="2" charset="-52"/>
              </a:rPr>
              <a:t>Приказ Министерства транспорта Российской Федерации от 21 августа 2014 г. №231</a:t>
            </a: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FB305507-2490-5434-ACE3-304EFFD8122B}"/>
              </a:ext>
            </a:extLst>
          </p:cNvPr>
          <p:cNvSpPr/>
          <p:nvPr/>
        </p:nvSpPr>
        <p:spPr>
          <a:xfrm flipH="1">
            <a:off x="3944886" y="2262215"/>
            <a:ext cx="5961112" cy="962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Montserrat" panose="00000500000000000000" pitchFamily="2" charset="-52"/>
              </a:rPr>
              <a:t>п. 1.3 статьи 1 Федерального Закона от 09 февраля 2007 №16-ФЗ «О транспортной безопасности»</a:t>
            </a: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DA6AAFFB-CC16-4F05-703D-3B4F49FD8FD8}"/>
              </a:ext>
            </a:extLst>
          </p:cNvPr>
          <p:cNvSpPr/>
          <p:nvPr/>
        </p:nvSpPr>
        <p:spPr>
          <a:xfrm flipH="1">
            <a:off x="252118" y="1450098"/>
            <a:ext cx="3124343" cy="672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Montserrat" panose="00000500000000000000" pitchFamily="2" charset="-52"/>
              </a:rPr>
              <a:t>Необходимость аттестации</a:t>
            </a: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76FFD558-AC5E-1806-AEE7-E822AFB84286}"/>
              </a:ext>
            </a:extLst>
          </p:cNvPr>
          <p:cNvSpPr/>
          <p:nvPr/>
        </p:nvSpPr>
        <p:spPr>
          <a:xfrm flipH="1">
            <a:off x="305913" y="2559715"/>
            <a:ext cx="3016560" cy="382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Montserrat" panose="00000500000000000000" pitchFamily="2" charset="-52"/>
              </a:rPr>
              <a:t>Понятие аттестации</a:t>
            </a: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7EED88CF-5023-A2E7-1FE7-7E68B79BC17F}"/>
              </a:ext>
            </a:extLst>
          </p:cNvPr>
          <p:cNvSpPr/>
          <p:nvPr/>
        </p:nvSpPr>
        <p:spPr>
          <a:xfrm flipH="1">
            <a:off x="273797" y="3540887"/>
            <a:ext cx="3080792" cy="382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Montserrat" panose="00000500000000000000" pitchFamily="2" charset="-52"/>
              </a:rPr>
              <a:t>Порядок аттестации</a:t>
            </a: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C861E806-B434-3319-7EEE-BF07CD99132C}"/>
              </a:ext>
            </a:extLst>
          </p:cNvPr>
          <p:cNvSpPr/>
          <p:nvPr/>
        </p:nvSpPr>
        <p:spPr>
          <a:xfrm flipH="1">
            <a:off x="201190" y="4495681"/>
            <a:ext cx="3226006" cy="672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Montserrat" panose="00000500000000000000" pitchFamily="2" charset="-52"/>
              </a:rPr>
              <a:t>Требования к силам ОТБ</a:t>
            </a: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76912B9E-405E-8086-68E1-7C8B10BB6255}"/>
              </a:ext>
            </a:extLst>
          </p:cNvPr>
          <p:cNvSpPr/>
          <p:nvPr/>
        </p:nvSpPr>
        <p:spPr>
          <a:xfrm flipH="1">
            <a:off x="3916366" y="5450988"/>
            <a:ext cx="6019336" cy="962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Montserrat" panose="00000500000000000000" pitchFamily="2" charset="-52"/>
              </a:rPr>
              <a:t>Приложение 2 Приказ Министерства транспорта Российской Федерации от 21 августа 2014 г. №231</a:t>
            </a: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BB930441-9FF7-331B-11D8-A410B48CA449}"/>
              </a:ext>
            </a:extLst>
          </p:cNvPr>
          <p:cNvSpPr/>
          <p:nvPr/>
        </p:nvSpPr>
        <p:spPr>
          <a:xfrm flipH="1">
            <a:off x="184020" y="5450477"/>
            <a:ext cx="32603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latin typeface="Montserrat" panose="00000500000000000000" pitchFamily="2" charset="-52"/>
              </a:rPr>
              <a:t>Требования к психофизиологическим качествам</a:t>
            </a:r>
          </a:p>
        </p:txBody>
      </p:sp>
      <p:cxnSp>
        <p:nvCxnSpPr>
          <p:cNvPr id="53" name="Прямая соединительная линия 52">
            <a:extLst>
              <a:ext uri="{FF2B5EF4-FFF2-40B4-BE49-F238E27FC236}">
                <a16:creationId xmlns:a16="http://schemas.microsoft.com/office/drawing/2014/main" id="{E31D339D-BD46-36F6-2B32-C8AED089A8EB}"/>
              </a:ext>
            </a:extLst>
          </p:cNvPr>
          <p:cNvCxnSpPr>
            <a:cxnSpLocks/>
          </p:cNvCxnSpPr>
          <p:nvPr/>
        </p:nvCxnSpPr>
        <p:spPr>
          <a:xfrm>
            <a:off x="3477824" y="1786344"/>
            <a:ext cx="618635" cy="1"/>
          </a:xfrm>
          <a:prstGeom prst="line">
            <a:avLst/>
          </a:prstGeom>
          <a:ln>
            <a:solidFill>
              <a:srgbClr val="595959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>
            <a:extLst>
              <a:ext uri="{FF2B5EF4-FFF2-40B4-BE49-F238E27FC236}">
                <a16:creationId xmlns:a16="http://schemas.microsoft.com/office/drawing/2014/main" id="{064C3ED5-3EBE-15DB-B2DF-F11B7D95C058}"/>
              </a:ext>
            </a:extLst>
          </p:cNvPr>
          <p:cNvCxnSpPr/>
          <p:nvPr/>
        </p:nvCxnSpPr>
        <p:spPr>
          <a:xfrm>
            <a:off x="3470268" y="2743570"/>
            <a:ext cx="618635" cy="1"/>
          </a:xfrm>
          <a:prstGeom prst="line">
            <a:avLst/>
          </a:prstGeom>
          <a:ln>
            <a:solidFill>
              <a:srgbClr val="595959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id="{5B488E05-05E9-970E-9E23-FFFAFFBCF611}"/>
              </a:ext>
            </a:extLst>
          </p:cNvPr>
          <p:cNvCxnSpPr/>
          <p:nvPr/>
        </p:nvCxnSpPr>
        <p:spPr>
          <a:xfrm>
            <a:off x="3465441" y="3744236"/>
            <a:ext cx="618635" cy="1"/>
          </a:xfrm>
          <a:prstGeom prst="line">
            <a:avLst/>
          </a:prstGeom>
          <a:ln>
            <a:solidFill>
              <a:srgbClr val="595959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id="{941A5B1F-0108-37FB-84B6-B521807DAB46}"/>
              </a:ext>
            </a:extLst>
          </p:cNvPr>
          <p:cNvCxnSpPr/>
          <p:nvPr/>
        </p:nvCxnSpPr>
        <p:spPr>
          <a:xfrm>
            <a:off x="3465441" y="4708883"/>
            <a:ext cx="618635" cy="1"/>
          </a:xfrm>
          <a:prstGeom prst="line">
            <a:avLst/>
          </a:prstGeom>
          <a:ln>
            <a:solidFill>
              <a:srgbClr val="595959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id="{7923C971-822D-BBCA-819E-1A84706FDF84}"/>
              </a:ext>
            </a:extLst>
          </p:cNvPr>
          <p:cNvCxnSpPr/>
          <p:nvPr/>
        </p:nvCxnSpPr>
        <p:spPr>
          <a:xfrm>
            <a:off x="3465441" y="5894923"/>
            <a:ext cx="618635" cy="1"/>
          </a:xfrm>
          <a:prstGeom prst="line">
            <a:avLst/>
          </a:prstGeom>
          <a:ln>
            <a:solidFill>
              <a:srgbClr val="595959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3633A0FF-0641-118A-7477-B30B13A93AB1}"/>
              </a:ext>
            </a:extLst>
          </p:cNvPr>
          <p:cNvSpPr txBox="1"/>
          <p:nvPr/>
        </p:nvSpPr>
        <p:spPr>
          <a:xfrm>
            <a:off x="7989691" y="239281"/>
            <a:ext cx="1841849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r"/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АТТЕСТАЦИЯ</a:t>
            </a:r>
          </a:p>
        </p:txBody>
      </p: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id="{2D7B056F-3BC0-54BA-C81D-626981FE9DDD}"/>
              </a:ext>
            </a:extLst>
          </p:cNvPr>
          <p:cNvSpPr/>
          <p:nvPr/>
        </p:nvSpPr>
        <p:spPr>
          <a:xfrm>
            <a:off x="9390232" y="118430"/>
            <a:ext cx="144016" cy="1215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id="{98902FC2-086F-E8D3-593C-1D62053DC2EE}"/>
              </a:ext>
            </a:extLst>
          </p:cNvPr>
          <p:cNvSpPr/>
          <p:nvPr/>
        </p:nvSpPr>
        <p:spPr>
          <a:xfrm>
            <a:off x="8973295" y="130902"/>
            <a:ext cx="144016" cy="121546"/>
          </a:xfrm>
          <a:prstGeom prst="rect">
            <a:avLst/>
          </a:prstGeom>
          <a:solidFill>
            <a:srgbClr val="FFD600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>
            <a:extLst>
              <a:ext uri="{FF2B5EF4-FFF2-40B4-BE49-F238E27FC236}">
                <a16:creationId xmlns:a16="http://schemas.microsoft.com/office/drawing/2014/main" id="{DC575A6E-7147-1B36-E32E-0441861CFA6C}"/>
              </a:ext>
            </a:extLst>
          </p:cNvPr>
          <p:cNvSpPr/>
          <p:nvPr/>
        </p:nvSpPr>
        <p:spPr>
          <a:xfrm>
            <a:off x="9592164" y="118430"/>
            <a:ext cx="144016" cy="1215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Прямоугольник 78">
            <a:extLst>
              <a:ext uri="{FF2B5EF4-FFF2-40B4-BE49-F238E27FC236}">
                <a16:creationId xmlns:a16="http://schemas.microsoft.com/office/drawing/2014/main" id="{112B7309-E61A-B4DB-EC6A-603C52AE36B0}"/>
              </a:ext>
            </a:extLst>
          </p:cNvPr>
          <p:cNvSpPr/>
          <p:nvPr/>
        </p:nvSpPr>
        <p:spPr>
          <a:xfrm>
            <a:off x="9175227" y="122599"/>
            <a:ext cx="144016" cy="1215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AB10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704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AE59AA-C450-324B-6743-5C7DEFE0AD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B726D7E-34C5-DDCA-507D-AECB3B704A24}"/>
              </a:ext>
            </a:extLst>
          </p:cNvPr>
          <p:cNvSpPr/>
          <p:nvPr/>
        </p:nvSpPr>
        <p:spPr>
          <a:xfrm>
            <a:off x="6038151" y="850554"/>
            <a:ext cx="3925050" cy="5589240"/>
          </a:xfrm>
          <a:prstGeom prst="rect">
            <a:avLst/>
          </a:prstGeom>
          <a:solidFill>
            <a:schemeClr val="bg1">
              <a:lumMod val="95000"/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DE9830B7-D178-9DC7-269E-84914BB687D7}"/>
              </a:ext>
            </a:extLst>
          </p:cNvPr>
          <p:cNvSpPr/>
          <p:nvPr/>
        </p:nvSpPr>
        <p:spPr>
          <a:xfrm>
            <a:off x="1294202" y="777807"/>
            <a:ext cx="2952328" cy="2737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CBF76BA2-4479-4C28-1C7B-018041AF5539}"/>
              </a:ext>
            </a:extLst>
          </p:cNvPr>
          <p:cNvSpPr/>
          <p:nvPr/>
        </p:nvSpPr>
        <p:spPr>
          <a:xfrm>
            <a:off x="9099862" y="6341689"/>
            <a:ext cx="222820" cy="22881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E9BFF4-E56E-E11D-9E18-196D172B8387}"/>
              </a:ext>
            </a:extLst>
          </p:cNvPr>
          <p:cNvSpPr txBox="1"/>
          <p:nvPr/>
        </p:nvSpPr>
        <p:spPr>
          <a:xfrm>
            <a:off x="1289579" y="789905"/>
            <a:ext cx="2952328" cy="24622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bg2">
                    <a:lumMod val="25000"/>
                  </a:schemeClr>
                </a:solidFill>
                <a:latin typeface="Akrobat Bold" panose="00000800000000000000" pitchFamily="50" charset="-52"/>
                <a:cs typeface="Times New Roman" pitchFamily="18" charset="0"/>
              </a:rPr>
              <a:t>ПСИХОФИЗИОЛОГИЧЕСКАЯ ПРОВЕРКА</a:t>
            </a:r>
          </a:p>
        </p:txBody>
      </p:sp>
      <p:sp>
        <p:nvSpPr>
          <p:cNvPr id="17" name="Номер слайда 1">
            <a:extLst>
              <a:ext uri="{FF2B5EF4-FFF2-40B4-BE49-F238E27FC236}">
                <a16:creationId xmlns:a16="http://schemas.microsoft.com/office/drawing/2014/main" id="{C21F0593-139D-A71C-A47B-C3352999CA50}"/>
              </a:ext>
            </a:extLst>
          </p:cNvPr>
          <p:cNvSpPr txBox="1">
            <a:spLocks/>
          </p:cNvSpPr>
          <p:nvPr/>
        </p:nvSpPr>
        <p:spPr>
          <a:xfrm>
            <a:off x="9065005" y="6356350"/>
            <a:ext cx="292533" cy="205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5782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891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82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73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64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55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46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371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128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dirty="0">
                <a:solidFill>
                  <a:schemeClr val="bg1"/>
                </a:solidFill>
                <a:latin typeface="Akrobat Bold" panose="00000800000000000000" pitchFamily="50" charset="-52"/>
              </a:rPr>
              <a:t>2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4AFE4921-5222-98F8-E606-8C2F3D4F3ECF}"/>
              </a:ext>
            </a:extLst>
          </p:cNvPr>
          <p:cNvSpPr/>
          <p:nvPr/>
        </p:nvSpPr>
        <p:spPr>
          <a:xfrm>
            <a:off x="9399495" y="6255988"/>
            <a:ext cx="506505" cy="2207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44AB274-D8C4-8E13-6F58-4BB676A860FA}"/>
              </a:ext>
            </a:extLst>
          </p:cNvPr>
          <p:cNvSpPr txBox="1"/>
          <p:nvPr/>
        </p:nvSpPr>
        <p:spPr>
          <a:xfrm>
            <a:off x="9338692" y="6212498"/>
            <a:ext cx="62450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latin typeface="Akrobat Bold" panose="00000800000000000000" pitchFamily="50" charset="-52"/>
                <a:cs typeface="Times New Roman" pitchFamily="18" charset="0"/>
              </a:rPr>
              <a:t>2025</a:t>
            </a:r>
          </a:p>
        </p:txBody>
      </p:sp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F1B1E017-DF6A-EAA0-2145-C7571AE4AC9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20" y="138944"/>
            <a:ext cx="918231" cy="918231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0A3D19EE-4EA8-0160-9CA2-7182FAA70B8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1062" t="-1" r="-1786" b="83254"/>
          <a:stretch/>
        </p:blipFill>
        <p:spPr>
          <a:xfrm>
            <a:off x="1404000" y="-5096710"/>
            <a:ext cx="1008000" cy="1440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3D5943A-254D-3680-3743-79B47C0759F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419" y="850554"/>
            <a:ext cx="5690897" cy="6021288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CE189BC-523B-352C-BB00-A6CAA767E416}"/>
              </a:ext>
            </a:extLst>
          </p:cNvPr>
          <p:cNvSpPr/>
          <p:nvPr/>
        </p:nvSpPr>
        <p:spPr>
          <a:xfrm flipH="1">
            <a:off x="6111088" y="1696400"/>
            <a:ext cx="3635300" cy="672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Montserrat" panose="00000500000000000000" pitchFamily="2" charset="-52"/>
              </a:rPr>
              <a:t>Психофизиологическая проверка включает</a:t>
            </a:r>
            <a:endParaRPr lang="ru-RU" b="1" dirty="0">
              <a:solidFill>
                <a:srgbClr val="92D050"/>
              </a:solidFill>
              <a:latin typeface="Montserrat" panose="00000500000000000000" pitchFamily="2" charset="-52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107B557B-0F34-3909-CAB5-14326C6A085E}"/>
              </a:ext>
            </a:extLst>
          </p:cNvPr>
          <p:cNvSpPr/>
          <p:nvPr/>
        </p:nvSpPr>
        <p:spPr>
          <a:xfrm flipH="1">
            <a:off x="6140025" y="2852176"/>
            <a:ext cx="3649441" cy="382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Montserrat" panose="00000500000000000000" pitchFamily="2" charset="-52"/>
              </a:rPr>
              <a:t>Подготовительный этап</a:t>
            </a:r>
          </a:p>
        </p:txBody>
      </p:sp>
      <p:grpSp>
        <p:nvGrpSpPr>
          <p:cNvPr id="26" name="Группа 25">
            <a:extLst>
              <a:ext uri="{FF2B5EF4-FFF2-40B4-BE49-F238E27FC236}">
                <a16:creationId xmlns:a16="http://schemas.microsoft.com/office/drawing/2014/main" id="{76F14D3C-8B12-D039-200A-F62EADFB4E44}"/>
              </a:ext>
            </a:extLst>
          </p:cNvPr>
          <p:cNvGrpSpPr/>
          <p:nvPr/>
        </p:nvGrpSpPr>
        <p:grpSpPr>
          <a:xfrm>
            <a:off x="7777485" y="3259859"/>
            <a:ext cx="306341" cy="719558"/>
            <a:chOff x="1833652" y="2499528"/>
            <a:chExt cx="306341" cy="719558"/>
          </a:xfrm>
        </p:grpSpPr>
        <p:pic>
          <p:nvPicPr>
            <p:cNvPr id="27" name="Рисунок 26">
              <a:extLst>
                <a:ext uri="{FF2B5EF4-FFF2-40B4-BE49-F238E27FC236}">
                  <a16:creationId xmlns:a16="http://schemas.microsoft.com/office/drawing/2014/main" id="{BCAC2C99-FFA8-7487-1E86-3E79B5525CB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833652" y="2698163"/>
              <a:ext cx="306341" cy="306341"/>
            </a:xfrm>
            <a:prstGeom prst="rect">
              <a:avLst/>
            </a:prstGeom>
          </p:spPr>
        </p:pic>
        <p:pic>
          <p:nvPicPr>
            <p:cNvPr id="32" name="Рисунок 31">
              <a:extLst>
                <a:ext uri="{FF2B5EF4-FFF2-40B4-BE49-F238E27FC236}">
                  <a16:creationId xmlns:a16="http://schemas.microsoft.com/office/drawing/2014/main" id="{88300914-173A-964A-6315-70708DC7DC0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833652" y="2499528"/>
              <a:ext cx="306341" cy="306341"/>
            </a:xfrm>
            <a:prstGeom prst="rect">
              <a:avLst/>
            </a:prstGeom>
          </p:spPr>
        </p:pic>
        <p:pic>
          <p:nvPicPr>
            <p:cNvPr id="34" name="Рисунок 33">
              <a:extLst>
                <a:ext uri="{FF2B5EF4-FFF2-40B4-BE49-F238E27FC236}">
                  <a16:creationId xmlns:a16="http://schemas.microsoft.com/office/drawing/2014/main" id="{F7E182B2-3711-2131-DEDC-661ADA28616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833652" y="2912745"/>
              <a:ext cx="306341" cy="306341"/>
            </a:xfrm>
            <a:prstGeom prst="rect">
              <a:avLst/>
            </a:prstGeom>
          </p:spPr>
        </p:pic>
      </p:grpSp>
      <p:grpSp>
        <p:nvGrpSpPr>
          <p:cNvPr id="35" name="Группа 34">
            <a:extLst>
              <a:ext uri="{FF2B5EF4-FFF2-40B4-BE49-F238E27FC236}">
                <a16:creationId xmlns:a16="http://schemas.microsoft.com/office/drawing/2014/main" id="{C507F32C-8969-A524-8FA3-58CCCC7B9E1B}"/>
              </a:ext>
            </a:extLst>
          </p:cNvPr>
          <p:cNvGrpSpPr/>
          <p:nvPr/>
        </p:nvGrpSpPr>
        <p:grpSpPr>
          <a:xfrm>
            <a:off x="7775568" y="4844945"/>
            <a:ext cx="306341" cy="719558"/>
            <a:chOff x="1833652" y="2499528"/>
            <a:chExt cx="306341" cy="719558"/>
          </a:xfrm>
        </p:grpSpPr>
        <p:pic>
          <p:nvPicPr>
            <p:cNvPr id="36" name="Рисунок 35">
              <a:extLst>
                <a:ext uri="{FF2B5EF4-FFF2-40B4-BE49-F238E27FC236}">
                  <a16:creationId xmlns:a16="http://schemas.microsoft.com/office/drawing/2014/main" id="{18B17BDA-C967-728D-4364-16E0B0F254B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833652" y="2698163"/>
              <a:ext cx="306341" cy="306341"/>
            </a:xfrm>
            <a:prstGeom prst="rect">
              <a:avLst/>
            </a:prstGeom>
          </p:spPr>
        </p:pic>
        <p:pic>
          <p:nvPicPr>
            <p:cNvPr id="37" name="Рисунок 36">
              <a:extLst>
                <a:ext uri="{FF2B5EF4-FFF2-40B4-BE49-F238E27FC236}">
                  <a16:creationId xmlns:a16="http://schemas.microsoft.com/office/drawing/2014/main" id="{39F446BA-F37F-D74D-0D3B-86A4620E2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833652" y="2499528"/>
              <a:ext cx="306341" cy="306341"/>
            </a:xfrm>
            <a:prstGeom prst="rect">
              <a:avLst/>
            </a:prstGeom>
          </p:spPr>
        </p:pic>
        <p:pic>
          <p:nvPicPr>
            <p:cNvPr id="38" name="Рисунок 37">
              <a:extLst>
                <a:ext uri="{FF2B5EF4-FFF2-40B4-BE49-F238E27FC236}">
                  <a16:creationId xmlns:a16="http://schemas.microsoft.com/office/drawing/2014/main" id="{309F6118-9B00-FBB2-AE7A-2769FC771D5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833652" y="2912745"/>
              <a:ext cx="306341" cy="306341"/>
            </a:xfrm>
            <a:prstGeom prst="rect">
              <a:avLst/>
            </a:prstGeom>
          </p:spPr>
        </p:pic>
      </p:grp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B5742863-8E2E-798D-0D3A-4B3CF711C308}"/>
              </a:ext>
            </a:extLst>
          </p:cNvPr>
          <p:cNvSpPr/>
          <p:nvPr/>
        </p:nvSpPr>
        <p:spPr>
          <a:xfrm>
            <a:off x="6137038" y="4075935"/>
            <a:ext cx="3684339" cy="672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Montserrat" panose="00000500000000000000" pitchFamily="2" charset="-52"/>
              </a:rPr>
              <a:t>Психодиагностическое</a:t>
            </a:r>
          </a:p>
          <a:p>
            <a:pPr algn="ct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Montserrat" panose="00000500000000000000" pitchFamily="2" charset="-52"/>
              </a:rPr>
              <a:t> тестирование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9006E2D-187B-442B-D557-0CA64C034136}"/>
              </a:ext>
            </a:extLst>
          </p:cNvPr>
          <p:cNvSpPr/>
          <p:nvPr/>
        </p:nvSpPr>
        <p:spPr>
          <a:xfrm>
            <a:off x="6140027" y="5665201"/>
            <a:ext cx="3649439" cy="382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Montserrat" panose="00000500000000000000" pitchFamily="2" charset="-52"/>
              </a:rPr>
              <a:t>Анализ результатов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E2E44F2-B8ED-8569-CBFB-22D1B88C6FDA}"/>
              </a:ext>
            </a:extLst>
          </p:cNvPr>
          <p:cNvSpPr txBox="1"/>
          <p:nvPr/>
        </p:nvSpPr>
        <p:spPr>
          <a:xfrm>
            <a:off x="7989691" y="239281"/>
            <a:ext cx="1841849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r"/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АТТЕСТАЦИЯ</a:t>
            </a: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D76DD2DE-75F8-DDBD-15AE-E81118EA4F57}"/>
              </a:ext>
            </a:extLst>
          </p:cNvPr>
          <p:cNvSpPr/>
          <p:nvPr/>
        </p:nvSpPr>
        <p:spPr>
          <a:xfrm>
            <a:off x="9390232" y="118430"/>
            <a:ext cx="144016" cy="1215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4D5311F8-06D4-1A28-1BA2-AFCED64EAB75}"/>
              </a:ext>
            </a:extLst>
          </p:cNvPr>
          <p:cNvSpPr/>
          <p:nvPr/>
        </p:nvSpPr>
        <p:spPr>
          <a:xfrm>
            <a:off x="8973295" y="130902"/>
            <a:ext cx="144016" cy="121546"/>
          </a:xfrm>
          <a:prstGeom prst="rect">
            <a:avLst/>
          </a:prstGeom>
          <a:solidFill>
            <a:srgbClr val="FFD600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802D28D5-2F6B-E4D1-2B1A-FE06F9B4E65E}"/>
              </a:ext>
            </a:extLst>
          </p:cNvPr>
          <p:cNvSpPr/>
          <p:nvPr/>
        </p:nvSpPr>
        <p:spPr>
          <a:xfrm>
            <a:off x="9592164" y="118430"/>
            <a:ext cx="144016" cy="1215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301FD0C5-DAFB-A30B-8F6F-81249F8DEDB4}"/>
              </a:ext>
            </a:extLst>
          </p:cNvPr>
          <p:cNvSpPr/>
          <p:nvPr/>
        </p:nvSpPr>
        <p:spPr>
          <a:xfrm>
            <a:off x="9175227" y="122599"/>
            <a:ext cx="144016" cy="1215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AB10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381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9122668" y="6341882"/>
            <a:ext cx="222820" cy="22881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208545" y="766296"/>
            <a:ext cx="2952328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Номер слайда 1"/>
          <p:cNvSpPr txBox="1">
            <a:spLocks/>
          </p:cNvSpPr>
          <p:nvPr/>
        </p:nvSpPr>
        <p:spPr>
          <a:xfrm>
            <a:off x="8911029" y="6378126"/>
            <a:ext cx="468525" cy="1421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5782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891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82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73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64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55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46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371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128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dirty="0">
                <a:solidFill>
                  <a:schemeClr val="bg1"/>
                </a:solidFill>
                <a:latin typeface="Akrobat Bold" panose="00000800000000000000" pitchFamily="50" charset="-52"/>
              </a:rPr>
              <a:t>3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9399495" y="6255988"/>
            <a:ext cx="506505" cy="2207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9342154" y="6212498"/>
            <a:ext cx="621048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latin typeface="Akrobat Bold" panose="00000800000000000000" pitchFamily="50" charset="-52"/>
                <a:cs typeface="Times New Roman" pitchFamily="18" charset="0"/>
              </a:rPr>
              <a:t>2025</a:t>
            </a:r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20" y="138944"/>
            <a:ext cx="918231" cy="918231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872C5144-1F12-315C-9916-12C80B7F3023}"/>
              </a:ext>
            </a:extLst>
          </p:cNvPr>
          <p:cNvSpPr txBox="1"/>
          <p:nvPr/>
        </p:nvSpPr>
        <p:spPr>
          <a:xfrm>
            <a:off x="7963201" y="304469"/>
            <a:ext cx="2008593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r"/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ПСИХОФИЗИОЛОГИЧЕСКАЯ ПРОВЕРКА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6E6C066B-8868-AA39-B5DE-D008BD736406}"/>
              </a:ext>
            </a:extLst>
          </p:cNvPr>
          <p:cNvSpPr/>
          <p:nvPr/>
        </p:nvSpPr>
        <p:spPr>
          <a:xfrm>
            <a:off x="9485151" y="132498"/>
            <a:ext cx="144016" cy="1215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C2F5D86B-0DD1-ECE0-3E33-E17995BB8720}"/>
              </a:ext>
            </a:extLst>
          </p:cNvPr>
          <p:cNvSpPr/>
          <p:nvPr/>
        </p:nvSpPr>
        <p:spPr>
          <a:xfrm>
            <a:off x="9270146" y="132498"/>
            <a:ext cx="144016" cy="121546"/>
          </a:xfrm>
          <a:prstGeom prst="rect">
            <a:avLst/>
          </a:prstGeom>
          <a:solidFill>
            <a:srgbClr val="FFD600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16659C92-BD36-4A86-68EC-1168FE096265}"/>
              </a:ext>
            </a:extLst>
          </p:cNvPr>
          <p:cNvSpPr/>
          <p:nvPr/>
        </p:nvSpPr>
        <p:spPr>
          <a:xfrm>
            <a:off x="9700156" y="132498"/>
            <a:ext cx="144016" cy="1215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831E70F3-7113-55EC-568A-163AFB0D17CA}"/>
              </a:ext>
            </a:extLst>
          </p:cNvPr>
          <p:cNvSpPr/>
          <p:nvPr/>
        </p:nvSpPr>
        <p:spPr>
          <a:xfrm>
            <a:off x="9060731" y="132498"/>
            <a:ext cx="144016" cy="1215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AB104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FB138CE-17C0-197E-B72A-13D1D16640C0}"/>
              </a:ext>
            </a:extLst>
          </p:cNvPr>
          <p:cNvSpPr txBox="1"/>
          <p:nvPr/>
        </p:nvSpPr>
        <p:spPr>
          <a:xfrm>
            <a:off x="1208545" y="769578"/>
            <a:ext cx="2952328" cy="2616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bg2">
                    <a:lumMod val="25000"/>
                  </a:schemeClr>
                </a:solidFill>
                <a:latin typeface="Akrobat Bold" panose="00000800000000000000" pitchFamily="50" charset="-52"/>
                <a:cs typeface="Times New Roman" pitchFamily="18" charset="0"/>
              </a:rPr>
              <a:t>КРИТЕРИИ ОБСЛЕДОВАНИЯ - ТЕСТЫ</a:t>
            </a:r>
            <a:endParaRPr lang="ru-RU" sz="1000" b="1" dirty="0">
              <a:solidFill>
                <a:schemeClr val="bg2">
                  <a:lumMod val="25000"/>
                </a:schemeClr>
              </a:solidFill>
              <a:latin typeface="Akrobat Bold" panose="00000800000000000000" pitchFamily="50" charset="-52"/>
              <a:cs typeface="Times New Roman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DF73E850-52C8-9D1B-0C85-6A6D807917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749317"/>
              </p:ext>
            </p:extLst>
          </p:nvPr>
        </p:nvGraphicFramePr>
        <p:xfrm>
          <a:off x="380492" y="1412776"/>
          <a:ext cx="9145016" cy="4675644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4572508">
                  <a:extLst>
                    <a:ext uri="{9D8B030D-6E8A-4147-A177-3AD203B41FA5}">
                      <a16:colId xmlns:a16="http://schemas.microsoft.com/office/drawing/2014/main" val="1831285175"/>
                    </a:ext>
                  </a:extLst>
                </a:gridCol>
                <a:gridCol w="4572508">
                  <a:extLst>
                    <a:ext uri="{9D8B030D-6E8A-4147-A177-3AD203B41FA5}">
                      <a16:colId xmlns:a16="http://schemas.microsoft.com/office/drawing/2014/main" val="1823512114"/>
                    </a:ext>
                  </a:extLst>
                </a:gridCol>
              </a:tblGrid>
              <a:tr h="231867">
                <a:tc>
                  <a:txBody>
                    <a:bodyPr/>
                    <a:lstStyle/>
                    <a:p>
                      <a:pPr algn="ctr"/>
                      <a:r>
                        <a:rPr lang="ru-RU" sz="1100">
                          <a:effectLst/>
                          <a:latin typeface="Montserrat" panose="00000500000000000000" pitchFamily="2" charset="-52"/>
                        </a:rPr>
                        <a:t>Профессионально важные качества (критерии)</a:t>
                      </a:r>
                      <a:endParaRPr lang="ru-RU" sz="120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  <a:latin typeface="Montserrat" panose="00000500000000000000" pitchFamily="2" charset="-52"/>
                        </a:rPr>
                        <a:t>Тесты </a:t>
                      </a:r>
                      <a:endParaRPr lang="ru-RU" sz="120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845278"/>
                  </a:ext>
                </a:extLst>
              </a:tr>
              <a:tr h="48040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Montserrat" panose="00000500000000000000" pitchFamily="2" charset="-52"/>
                        </a:rPr>
                        <a:t>Интеллектуальное развитие, способность к логическим суждениям и умозаключениям, к четкому изложению информации в устной и письменной формах</a:t>
                      </a:r>
                      <a:endParaRPr lang="ru-RU" sz="105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Montserrat" panose="00000500000000000000" pitchFamily="2" charset="-52"/>
                        </a:rPr>
                        <a:t>- методика «Сложные аналогии», </a:t>
                      </a:r>
                      <a:endParaRPr lang="ru-RU" sz="1050">
                        <a:effectLst/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1000">
                          <a:effectLst/>
                          <a:latin typeface="Montserrat" panose="00000500000000000000" pitchFamily="2" charset="-52"/>
                        </a:rPr>
                        <a:t>- «Прогрессивная матрица Равена» </a:t>
                      </a:r>
                      <a:endParaRPr lang="ru-RU" sz="1050">
                        <a:effectLst/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1000">
                          <a:effectLst/>
                          <a:latin typeface="Montserrat" panose="00000500000000000000" pitchFamily="2" charset="-52"/>
                        </a:rPr>
                        <a:t>- «Корректурная проба на основе колец Ландольта»</a:t>
                      </a:r>
                      <a:endParaRPr lang="ru-RU" sz="105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6424747"/>
                  </a:ext>
                </a:extLst>
              </a:tr>
              <a:tr h="840715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000" dirty="0">
                          <a:effectLst/>
                          <a:latin typeface="Montserrat" panose="00000500000000000000" pitchFamily="2" charset="-52"/>
                        </a:rPr>
                        <a:t>Эмоциональная устойчивость, уравновешенность, самоконтроль поведения и внешних проявлений эмоций, эмоциональная зрелость</a:t>
                      </a:r>
                      <a:endParaRPr lang="ru-RU" sz="1050" dirty="0">
                        <a:effectLst/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1000" dirty="0">
                          <a:effectLst/>
                          <a:latin typeface="Montserrat" panose="00000500000000000000" pitchFamily="2" charset="-52"/>
                        </a:rPr>
                        <a:t> </a:t>
                      </a:r>
                      <a:endParaRPr lang="ru-RU" sz="105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Montserrat" panose="00000500000000000000" pitchFamily="2" charset="-52"/>
                        </a:rPr>
                        <a:t>- методика определения доминирующего психического состояния (ДПС);</a:t>
                      </a:r>
                      <a:endParaRPr lang="ru-RU" sz="1050" dirty="0">
                        <a:effectLst/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1000" dirty="0">
                          <a:effectLst/>
                          <a:latin typeface="Montserrat" panose="00000500000000000000" pitchFamily="2" charset="-52"/>
                        </a:rPr>
                        <a:t>- опросник «Волевой самоконтроль» (ВСК);</a:t>
                      </a:r>
                      <a:endParaRPr lang="ru-RU" sz="1050" dirty="0">
                        <a:effectLst/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1000" dirty="0">
                          <a:effectLst/>
                          <a:latin typeface="Montserrat" panose="00000500000000000000" pitchFamily="2" charset="-52"/>
                        </a:rPr>
                        <a:t>- опросник «Склонность к отклоняющемуся поведению» (СОП).</a:t>
                      </a:r>
                      <a:endParaRPr lang="ru-RU" sz="105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5271612"/>
                  </a:ext>
                </a:extLst>
              </a:tr>
              <a:tr h="48040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Montserrat" panose="00000500000000000000" pitchFamily="2" charset="-52"/>
                        </a:rPr>
                        <a:t>Внутренняя организованность, исполнительность, дисциплинированность и ответственность</a:t>
                      </a:r>
                      <a:endParaRPr lang="ru-RU" sz="105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Montserrat" panose="00000500000000000000" pitchFamily="2" charset="-52"/>
                        </a:rPr>
                        <a:t>- опросник «Волевой самоконтроль» (ВСК);</a:t>
                      </a:r>
                      <a:endParaRPr lang="ru-RU" sz="1050">
                        <a:effectLst/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1000">
                          <a:effectLst/>
                          <a:latin typeface="Montserrat" panose="00000500000000000000" pitchFamily="2" charset="-52"/>
                        </a:rPr>
                        <a:t>- опросник уровня субъективного контроля (УСК)</a:t>
                      </a:r>
                      <a:endParaRPr lang="ru-RU" sz="105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9531919"/>
                  </a:ext>
                </a:extLst>
              </a:tr>
              <a:tr h="48040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Montserrat" panose="00000500000000000000" pitchFamily="2" charset="-52"/>
                        </a:rPr>
                        <a:t>Соблюдение правовых норм поведения, морали и нравственности</a:t>
                      </a:r>
                      <a:endParaRPr lang="ru-RU" sz="105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Montserrat" panose="00000500000000000000" pitchFamily="2" charset="-52"/>
                        </a:rPr>
                        <a:t>- опросник «Волевой самоконтроль» (ВСК) опросник;</a:t>
                      </a:r>
                      <a:endParaRPr lang="ru-RU" sz="1050" dirty="0">
                        <a:effectLst/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1000" dirty="0">
                          <a:effectLst/>
                          <a:latin typeface="Montserrat" panose="00000500000000000000" pitchFamily="2" charset="-52"/>
                        </a:rPr>
                        <a:t>- «Склонность к отклоняющемуся поведению» (СОП)</a:t>
                      </a:r>
                      <a:endParaRPr lang="ru-RU" sz="105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4657737"/>
                  </a:ext>
                </a:extLst>
              </a:tr>
              <a:tr h="72061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Montserrat" panose="00000500000000000000" pitchFamily="2" charset="-52"/>
                        </a:rPr>
                        <a:t>Зрелость личности, способность брать на себя ответственность за принятие решения, за свои действия и поступки, включая умение определять приоритеты и последовательность решения проблем</a:t>
                      </a:r>
                      <a:endParaRPr lang="ru-RU" sz="105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Montserrat" panose="00000500000000000000" pitchFamily="2" charset="-52"/>
                        </a:rPr>
                        <a:t>- опросник «Волевой самоконтроль» (ВСК);</a:t>
                      </a:r>
                      <a:endParaRPr lang="ru-RU" sz="1050" dirty="0">
                        <a:effectLst/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1000" dirty="0">
                          <a:effectLst/>
                          <a:latin typeface="Montserrat" panose="00000500000000000000" pitchFamily="2" charset="-52"/>
                        </a:rPr>
                        <a:t>- опросник «Склонность к отклоняющемуся поведению» (СОП);</a:t>
                      </a:r>
                      <a:endParaRPr lang="ru-RU" sz="1050" dirty="0">
                        <a:effectLst/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1000" dirty="0">
                          <a:effectLst/>
                          <a:latin typeface="Montserrat" panose="00000500000000000000" pitchFamily="2" charset="-52"/>
                        </a:rPr>
                        <a:t>- опросник уровня субъективного контроля (УСК)</a:t>
                      </a:r>
                      <a:endParaRPr lang="ru-RU" sz="105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8151136"/>
                  </a:ext>
                </a:extLst>
              </a:tr>
              <a:tr h="600511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Montserrat" panose="00000500000000000000" pitchFamily="2" charset="-52"/>
                        </a:rPr>
                        <a:t>Адекватная самооценка, устойчивая мотивация к достижению успеха в конкретной профессиональной деятельности</a:t>
                      </a:r>
                      <a:endParaRPr lang="ru-RU" sz="105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Montserrat" panose="00000500000000000000" pitchFamily="2" charset="-52"/>
                        </a:rPr>
                        <a:t>- методика определения доминирующего психического состояния (ДПС);</a:t>
                      </a:r>
                      <a:endParaRPr lang="ru-RU" sz="1050" dirty="0">
                        <a:effectLst/>
                        <a:latin typeface="Montserrat" panose="00000500000000000000" pitchFamily="2" charset="-52"/>
                      </a:endParaRPr>
                    </a:p>
                    <a:p>
                      <a:pPr algn="ctr"/>
                      <a:r>
                        <a:rPr lang="ru-RU" sz="1000" dirty="0">
                          <a:effectLst/>
                          <a:latin typeface="Montserrat" panose="00000500000000000000" pitchFamily="2" charset="-52"/>
                        </a:rPr>
                        <a:t>- опросник «Волевой самоконтроль» (ВСК).</a:t>
                      </a:r>
                      <a:endParaRPr lang="ru-RU" sz="105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691949"/>
                  </a:ext>
                </a:extLst>
              </a:tr>
              <a:tr h="36030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Montserrat" panose="00000500000000000000" pitchFamily="2" charset="-52"/>
                        </a:rPr>
                        <a:t>Стрессоустойчивость в экстремальных ситуациях</a:t>
                      </a:r>
                      <a:endParaRPr lang="ru-RU" sz="105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Montserrat" panose="00000500000000000000" pitchFamily="2" charset="-52"/>
                        </a:rPr>
                        <a:t>- методика определения доминирующего психического состояния (ДПС).</a:t>
                      </a:r>
                      <a:endParaRPr lang="ru-RU" sz="105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1144983"/>
                  </a:ext>
                </a:extLst>
              </a:tr>
              <a:tr h="48040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Montserrat" panose="00000500000000000000" pitchFamily="2" charset="-52"/>
                        </a:rPr>
                        <a:t>Способность поддержания оптимального уровня работоспособности в штатных условиях </a:t>
                      </a:r>
                      <a:r>
                        <a:rPr lang="ru-RU" sz="1000" dirty="0" err="1">
                          <a:effectLst/>
                          <a:latin typeface="Montserrat" panose="00000500000000000000" pitchFamily="2" charset="-52"/>
                        </a:rPr>
                        <a:t>монотонии</a:t>
                      </a:r>
                      <a:r>
                        <a:rPr lang="ru-RU" sz="1000" dirty="0">
                          <a:effectLst/>
                          <a:latin typeface="Montserrat" panose="00000500000000000000" pitchFamily="2" charset="-52"/>
                        </a:rPr>
                        <a:t> и экстремальных условиях</a:t>
                      </a:r>
                      <a:endParaRPr lang="ru-RU" sz="105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Montserrat" panose="00000500000000000000" pitchFamily="2" charset="-52"/>
                        </a:rPr>
                        <a:t>- опросник «Дифференцированная оценка работоспособности»</a:t>
                      </a:r>
                      <a:endParaRPr lang="ru-RU" sz="105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5397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311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9099862" y="6341689"/>
            <a:ext cx="222820" cy="22881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Номер слайда 1"/>
          <p:cNvSpPr txBox="1">
            <a:spLocks/>
          </p:cNvSpPr>
          <p:nvPr/>
        </p:nvSpPr>
        <p:spPr>
          <a:xfrm>
            <a:off x="9065005" y="6356350"/>
            <a:ext cx="292533" cy="205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5782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891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82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73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64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55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46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371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128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dirty="0">
                <a:solidFill>
                  <a:schemeClr val="bg1"/>
                </a:solidFill>
                <a:latin typeface="Akrobat Bold" panose="00000800000000000000" pitchFamily="50" charset="-52"/>
              </a:rPr>
              <a:t>4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9399495" y="6255988"/>
            <a:ext cx="506505" cy="2207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9338692" y="6212498"/>
            <a:ext cx="62450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latin typeface="Akrobat Bold" panose="00000800000000000000" pitchFamily="50" charset="-52"/>
                <a:cs typeface="Times New Roman" pitchFamily="18" charset="0"/>
              </a:rPr>
              <a:t>2025</a:t>
            </a: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20" y="138944"/>
            <a:ext cx="918231" cy="918231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1208545" y="766296"/>
            <a:ext cx="2952328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 flipH="1">
            <a:off x="188820" y="1172549"/>
            <a:ext cx="9612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effectLst/>
                <a:latin typeface="Montserrat" panose="00000500000000000000" pitchFamily="2" charset="-52"/>
              </a:rPr>
              <a:t>Интеллектуальное развитие, способность к логическим суждениям и умозаключениям, к четкому изложению информации в устной и письменной формах</a:t>
            </a:r>
            <a:endParaRPr lang="ru-RU" sz="2000" b="1" dirty="0">
              <a:effectLst/>
              <a:latin typeface="Montserrat" panose="00000500000000000000" pitchFamily="2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6E37CEE-6B53-2066-3BF4-72C748927F4D}"/>
              </a:ext>
            </a:extLst>
          </p:cNvPr>
          <p:cNvSpPr txBox="1"/>
          <p:nvPr/>
        </p:nvSpPr>
        <p:spPr>
          <a:xfrm>
            <a:off x="7947166" y="303152"/>
            <a:ext cx="2008593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r"/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АНАЛИЗ РЕЗУЛЬТАТОВ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D053B45-D51C-0E2C-643F-08985FECB6C2}"/>
              </a:ext>
            </a:extLst>
          </p:cNvPr>
          <p:cNvSpPr/>
          <p:nvPr/>
        </p:nvSpPr>
        <p:spPr>
          <a:xfrm>
            <a:off x="9266684" y="138944"/>
            <a:ext cx="144016" cy="1215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0CE40AD-EE56-2420-F87F-0BCBA0A2DB1F}"/>
              </a:ext>
            </a:extLst>
          </p:cNvPr>
          <p:cNvSpPr/>
          <p:nvPr/>
        </p:nvSpPr>
        <p:spPr>
          <a:xfrm>
            <a:off x="9475897" y="138944"/>
            <a:ext cx="144016" cy="121546"/>
          </a:xfrm>
          <a:prstGeom prst="rect">
            <a:avLst/>
          </a:prstGeom>
          <a:solidFill>
            <a:srgbClr val="FFD600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C017AC9-DA6D-640A-5D99-65EA7BE75976}"/>
              </a:ext>
            </a:extLst>
          </p:cNvPr>
          <p:cNvSpPr/>
          <p:nvPr/>
        </p:nvSpPr>
        <p:spPr>
          <a:xfrm>
            <a:off x="9685012" y="138944"/>
            <a:ext cx="144016" cy="1215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FA2662E-FA6F-47D1-4C63-C00F89DD10AB}"/>
              </a:ext>
            </a:extLst>
          </p:cNvPr>
          <p:cNvSpPr/>
          <p:nvPr/>
        </p:nvSpPr>
        <p:spPr>
          <a:xfrm>
            <a:off x="9045587" y="138944"/>
            <a:ext cx="144016" cy="1215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AB104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3701CE-81EB-75E0-3838-C066EC079A1B}"/>
              </a:ext>
            </a:extLst>
          </p:cNvPr>
          <p:cNvSpPr txBox="1"/>
          <p:nvPr/>
        </p:nvSpPr>
        <p:spPr>
          <a:xfrm>
            <a:off x="1208545" y="769578"/>
            <a:ext cx="2952328" cy="2616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bg2">
                    <a:lumMod val="25000"/>
                  </a:schemeClr>
                </a:solidFill>
                <a:latin typeface="Akrobat Bold" panose="00000800000000000000" pitchFamily="50" charset="-52"/>
                <a:cs typeface="Times New Roman" pitchFamily="18" charset="0"/>
              </a:rPr>
              <a:t>КРИТЕРИИ ОБСЛЕДОВАНИЯ</a:t>
            </a:r>
            <a:endParaRPr lang="ru-RU" sz="1000" b="1" dirty="0">
              <a:solidFill>
                <a:schemeClr val="bg2">
                  <a:lumMod val="25000"/>
                </a:schemeClr>
              </a:solidFill>
              <a:latin typeface="Akrobat Bold" panose="00000800000000000000" pitchFamily="50" charset="-52"/>
              <a:cs typeface="Times New Roman" pitchFamily="18" charset="0"/>
            </a:endParaRPr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33A02B84-AFA4-B921-E01E-26BC10729F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306953"/>
              </p:ext>
            </p:extLst>
          </p:nvPr>
        </p:nvGraphicFramePr>
        <p:xfrm>
          <a:off x="488504" y="2237619"/>
          <a:ext cx="9145015" cy="3771937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2514006">
                  <a:extLst>
                    <a:ext uri="{9D8B030D-6E8A-4147-A177-3AD203B41FA5}">
                      <a16:colId xmlns:a16="http://schemas.microsoft.com/office/drawing/2014/main" val="1831285175"/>
                    </a:ext>
                  </a:extLst>
                </a:gridCol>
                <a:gridCol w="3204805">
                  <a:extLst>
                    <a:ext uri="{9D8B030D-6E8A-4147-A177-3AD203B41FA5}">
                      <a16:colId xmlns:a16="http://schemas.microsoft.com/office/drawing/2014/main" val="1823512114"/>
                    </a:ext>
                  </a:extLst>
                </a:gridCol>
                <a:gridCol w="3426204">
                  <a:extLst>
                    <a:ext uri="{9D8B030D-6E8A-4147-A177-3AD203B41FA5}">
                      <a16:colId xmlns:a16="http://schemas.microsoft.com/office/drawing/2014/main" val="3532990436"/>
                    </a:ext>
                  </a:extLst>
                </a:gridCol>
              </a:tblGrid>
              <a:tr h="412523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Montserrat" panose="00000500000000000000" pitchFamily="2" charset="-52"/>
                        </a:rPr>
                        <a:t>Аэропорт</a:t>
                      </a:r>
                      <a:endParaRPr lang="ru-RU" sz="140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Высокий уровень критерия при средней выборке на 100 сотрудников у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845278"/>
                  </a:ext>
                </a:extLst>
              </a:tr>
              <a:tr h="412523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каждого </a:t>
                      </a:r>
                      <a:r>
                        <a:rPr lang="en-US" sz="140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 </a:t>
                      </a:r>
                      <a:r>
                        <a:rPr lang="ru-RU" sz="140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 работника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35679"/>
                  </a:ext>
                </a:extLst>
              </a:tr>
              <a:tr h="319273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Минеральные Воды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26,8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6424747"/>
                  </a:ext>
                </a:extLst>
              </a:tr>
              <a:tr h="307168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Орск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26,4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5271612"/>
                  </a:ext>
                </a:extLst>
              </a:tr>
              <a:tr h="319273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Калининград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20,7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9531919"/>
                  </a:ext>
                </a:extLst>
              </a:tr>
              <a:tr h="256791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Тюмень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20,6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4657737"/>
                  </a:ext>
                </a:extLst>
              </a:tr>
              <a:tr h="296107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Нальчик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18,6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8151136"/>
                  </a:ext>
                </a:extLst>
              </a:tr>
              <a:tr h="270407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Ставрополь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17,8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691949"/>
                  </a:ext>
                </a:extLst>
              </a:tr>
              <a:tr h="239455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Псков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16,8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1144983"/>
                  </a:ext>
                </a:extLst>
              </a:tr>
              <a:tr h="239455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Магнитогорск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16,6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3032518"/>
                  </a:ext>
                </a:extLst>
              </a:tr>
              <a:tr h="239455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Челябинск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10,1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3553232"/>
                  </a:ext>
                </a:extLst>
              </a:tr>
              <a:tr h="319273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Владикавказ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8,4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5397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8567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0C5153-74A1-341F-CEE2-2F8DA8C6C8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FD65E9AE-3E0F-F9E0-22D6-EF20A1F1AD41}"/>
              </a:ext>
            </a:extLst>
          </p:cNvPr>
          <p:cNvSpPr/>
          <p:nvPr/>
        </p:nvSpPr>
        <p:spPr>
          <a:xfrm>
            <a:off x="9099862" y="6341689"/>
            <a:ext cx="222820" cy="22881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Номер слайда 1">
            <a:extLst>
              <a:ext uri="{FF2B5EF4-FFF2-40B4-BE49-F238E27FC236}">
                <a16:creationId xmlns:a16="http://schemas.microsoft.com/office/drawing/2014/main" id="{BE88BCD1-F038-4685-D833-A02B7B10C746}"/>
              </a:ext>
            </a:extLst>
          </p:cNvPr>
          <p:cNvSpPr txBox="1">
            <a:spLocks/>
          </p:cNvSpPr>
          <p:nvPr/>
        </p:nvSpPr>
        <p:spPr>
          <a:xfrm>
            <a:off x="9065005" y="6356350"/>
            <a:ext cx="292533" cy="205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5782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891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82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73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64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55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46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371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128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>
                <a:solidFill>
                  <a:schemeClr val="bg1"/>
                </a:solidFill>
                <a:latin typeface="Akrobat Bold" panose="00000800000000000000" pitchFamily="50" charset="-52"/>
              </a:rPr>
              <a:t>5</a:t>
            </a:r>
            <a:endParaRPr lang="ru-RU" dirty="0">
              <a:solidFill>
                <a:schemeClr val="bg1"/>
              </a:solidFill>
              <a:latin typeface="Akrobat Bold" panose="00000800000000000000" pitchFamily="50" charset="-52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2A5029A0-A17B-931C-3CC9-5B93D0D78E0D}"/>
              </a:ext>
            </a:extLst>
          </p:cNvPr>
          <p:cNvSpPr/>
          <p:nvPr/>
        </p:nvSpPr>
        <p:spPr>
          <a:xfrm>
            <a:off x="9399495" y="6255988"/>
            <a:ext cx="506505" cy="2207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D4B3231-3031-198C-07E8-C43F2C042137}"/>
              </a:ext>
            </a:extLst>
          </p:cNvPr>
          <p:cNvSpPr txBox="1"/>
          <p:nvPr/>
        </p:nvSpPr>
        <p:spPr>
          <a:xfrm>
            <a:off x="9338692" y="6212498"/>
            <a:ext cx="62450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latin typeface="Akrobat Bold" panose="00000800000000000000" pitchFamily="50" charset="-52"/>
                <a:cs typeface="Times New Roman" pitchFamily="18" charset="0"/>
              </a:rPr>
              <a:t>2025</a:t>
            </a:r>
          </a:p>
        </p:txBody>
      </p:sp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B079FE94-0B13-2513-3C99-5C69CC1BD6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20" y="138944"/>
            <a:ext cx="918231" cy="918231"/>
          </a:xfrm>
          <a:prstGeom prst="rect">
            <a:avLst/>
          </a:prstGeom>
        </p:spPr>
      </p:pic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2AA336DE-8ADB-9D1C-6042-BE88A360C913}"/>
              </a:ext>
            </a:extLst>
          </p:cNvPr>
          <p:cNvSpPr/>
          <p:nvPr/>
        </p:nvSpPr>
        <p:spPr>
          <a:xfrm>
            <a:off x="1208545" y="766296"/>
            <a:ext cx="2952328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5D22FA22-2161-31E7-C7C1-C17FC99ADC91}"/>
              </a:ext>
            </a:extLst>
          </p:cNvPr>
          <p:cNvSpPr/>
          <p:nvPr/>
        </p:nvSpPr>
        <p:spPr>
          <a:xfrm flipH="1">
            <a:off x="188820" y="1257838"/>
            <a:ext cx="96129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1800" b="1" dirty="0">
                <a:effectLst/>
                <a:latin typeface="Montserrat" panose="00000500000000000000" pitchFamily="2" charset="-52"/>
              </a:rPr>
              <a:t>Эмоциональная устойчивость, уравновешенность, самоконтроль поведения и внешних проявлений эмоций, эмоциональная зрелость</a:t>
            </a:r>
            <a:endParaRPr lang="ru-RU" sz="2000" b="1" dirty="0">
              <a:effectLst/>
              <a:latin typeface="Montserrat" panose="00000500000000000000" pitchFamily="2" charset="-5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AEE9ED-F8EF-4675-0FC6-6EE9CDD8649C}"/>
              </a:ext>
            </a:extLst>
          </p:cNvPr>
          <p:cNvSpPr txBox="1"/>
          <p:nvPr/>
        </p:nvSpPr>
        <p:spPr>
          <a:xfrm>
            <a:off x="1208545" y="769578"/>
            <a:ext cx="2952328" cy="2616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bg2">
                    <a:lumMod val="25000"/>
                  </a:schemeClr>
                </a:solidFill>
                <a:latin typeface="Akrobat Bold" panose="00000800000000000000" pitchFamily="50" charset="-52"/>
                <a:cs typeface="Times New Roman" pitchFamily="18" charset="0"/>
              </a:rPr>
              <a:t>КРИТЕРИИ ОБСЛЕДОВАНИЯ</a:t>
            </a:r>
            <a:endParaRPr lang="ru-RU" sz="1000" b="1" dirty="0">
              <a:solidFill>
                <a:schemeClr val="bg2">
                  <a:lumMod val="25000"/>
                </a:schemeClr>
              </a:solidFill>
              <a:latin typeface="Akrobat Bold" panose="00000800000000000000" pitchFamily="50" charset="-52"/>
              <a:cs typeface="Times New Roman" pitchFamily="18" charset="0"/>
            </a:endParaRPr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A6637781-95A7-B7EF-603F-7A0AAEC269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816970"/>
              </p:ext>
            </p:extLst>
          </p:nvPr>
        </p:nvGraphicFramePr>
        <p:xfrm>
          <a:off x="488504" y="2237619"/>
          <a:ext cx="9145015" cy="3771937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2514006">
                  <a:extLst>
                    <a:ext uri="{9D8B030D-6E8A-4147-A177-3AD203B41FA5}">
                      <a16:colId xmlns:a16="http://schemas.microsoft.com/office/drawing/2014/main" val="1831285175"/>
                    </a:ext>
                  </a:extLst>
                </a:gridCol>
                <a:gridCol w="3204805">
                  <a:extLst>
                    <a:ext uri="{9D8B030D-6E8A-4147-A177-3AD203B41FA5}">
                      <a16:colId xmlns:a16="http://schemas.microsoft.com/office/drawing/2014/main" val="1823512114"/>
                    </a:ext>
                  </a:extLst>
                </a:gridCol>
                <a:gridCol w="3426204">
                  <a:extLst>
                    <a:ext uri="{9D8B030D-6E8A-4147-A177-3AD203B41FA5}">
                      <a16:colId xmlns:a16="http://schemas.microsoft.com/office/drawing/2014/main" val="3532990436"/>
                    </a:ext>
                  </a:extLst>
                </a:gridCol>
              </a:tblGrid>
              <a:tr h="412523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Montserrat" panose="00000500000000000000" pitchFamily="2" charset="-52"/>
                        </a:rPr>
                        <a:t>Аэропорт</a:t>
                      </a:r>
                      <a:endParaRPr lang="ru-RU" sz="140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Высокий уровень критерия при средней выборке на 100 сотрудников у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845278"/>
                  </a:ext>
                </a:extLst>
              </a:tr>
              <a:tr h="412523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каждого </a:t>
                      </a:r>
                      <a:r>
                        <a:rPr lang="en-US" sz="140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 </a:t>
                      </a:r>
                      <a:r>
                        <a:rPr lang="ru-RU" sz="140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 работника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35679"/>
                  </a:ext>
                </a:extLst>
              </a:tr>
              <a:tr h="319273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Псков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6424747"/>
                  </a:ext>
                </a:extLst>
              </a:tr>
              <a:tr h="307168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Тюмень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92,5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5271612"/>
                  </a:ext>
                </a:extLst>
              </a:tr>
              <a:tr h="319273"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Магнитогорск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92,4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9531919"/>
                  </a:ext>
                </a:extLst>
              </a:tr>
              <a:tr h="256791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Челябинск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87,8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4657737"/>
                  </a:ext>
                </a:extLst>
              </a:tr>
              <a:tr h="296107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Калининград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80,4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8151136"/>
                  </a:ext>
                </a:extLst>
              </a:tr>
              <a:tr h="270407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Ставрополь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691949"/>
                  </a:ext>
                </a:extLst>
              </a:tr>
              <a:tr h="239455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Владикавказ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73,2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1144983"/>
                  </a:ext>
                </a:extLst>
              </a:tr>
              <a:tr h="239455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Минеральные Воды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3032518"/>
                  </a:ext>
                </a:extLst>
              </a:tr>
              <a:tr h="239455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Нальчик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65,7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3553232"/>
                  </a:ext>
                </a:extLst>
              </a:tr>
              <a:tr h="319273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Орск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40,5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539732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D1E81A0-AA2F-947E-829F-51B4C844D7C2}"/>
              </a:ext>
            </a:extLst>
          </p:cNvPr>
          <p:cNvSpPr txBox="1"/>
          <p:nvPr/>
        </p:nvSpPr>
        <p:spPr>
          <a:xfrm>
            <a:off x="7947166" y="303152"/>
            <a:ext cx="2008593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r"/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АНАЛИЗ РЕЗУЛЬТАТОВ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FD9D3DD-941A-20B7-32F3-048FB08FB533}"/>
              </a:ext>
            </a:extLst>
          </p:cNvPr>
          <p:cNvSpPr/>
          <p:nvPr/>
        </p:nvSpPr>
        <p:spPr>
          <a:xfrm>
            <a:off x="9266684" y="138944"/>
            <a:ext cx="144016" cy="1215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297B1A5-1A9D-827B-56C4-FADA9F6D3819}"/>
              </a:ext>
            </a:extLst>
          </p:cNvPr>
          <p:cNvSpPr/>
          <p:nvPr/>
        </p:nvSpPr>
        <p:spPr>
          <a:xfrm>
            <a:off x="9475897" y="138944"/>
            <a:ext cx="144016" cy="121546"/>
          </a:xfrm>
          <a:prstGeom prst="rect">
            <a:avLst/>
          </a:prstGeom>
          <a:solidFill>
            <a:srgbClr val="FFD600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8D5B4083-AAD3-A7B7-C9AF-86845F734713}"/>
              </a:ext>
            </a:extLst>
          </p:cNvPr>
          <p:cNvSpPr/>
          <p:nvPr/>
        </p:nvSpPr>
        <p:spPr>
          <a:xfrm>
            <a:off x="9685012" y="138944"/>
            <a:ext cx="144016" cy="1215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C940F9BF-3BAF-E238-5E2B-D4613CC1EDB3}"/>
              </a:ext>
            </a:extLst>
          </p:cNvPr>
          <p:cNvSpPr/>
          <p:nvPr/>
        </p:nvSpPr>
        <p:spPr>
          <a:xfrm>
            <a:off x="9045587" y="138944"/>
            <a:ext cx="144016" cy="1215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AB10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84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ED4F49-B9BC-C3BF-ADF5-FEF2C9809E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5BB4D7DE-12F7-BFA9-5358-74C8C23EC0DA}"/>
              </a:ext>
            </a:extLst>
          </p:cNvPr>
          <p:cNvSpPr/>
          <p:nvPr/>
        </p:nvSpPr>
        <p:spPr>
          <a:xfrm>
            <a:off x="9099862" y="6341689"/>
            <a:ext cx="222820" cy="22881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Номер слайда 1">
            <a:extLst>
              <a:ext uri="{FF2B5EF4-FFF2-40B4-BE49-F238E27FC236}">
                <a16:creationId xmlns:a16="http://schemas.microsoft.com/office/drawing/2014/main" id="{0D5C6B2D-BD36-8BCA-529E-2C79986E3351}"/>
              </a:ext>
            </a:extLst>
          </p:cNvPr>
          <p:cNvSpPr txBox="1">
            <a:spLocks/>
          </p:cNvSpPr>
          <p:nvPr/>
        </p:nvSpPr>
        <p:spPr>
          <a:xfrm>
            <a:off x="9065005" y="6356350"/>
            <a:ext cx="292533" cy="205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5782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891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82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73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64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55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46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371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128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>
                <a:solidFill>
                  <a:schemeClr val="bg1"/>
                </a:solidFill>
                <a:latin typeface="Akrobat Bold" panose="00000800000000000000" pitchFamily="50" charset="-52"/>
              </a:rPr>
              <a:t>6</a:t>
            </a:r>
            <a:endParaRPr lang="ru-RU" dirty="0">
              <a:solidFill>
                <a:schemeClr val="bg1"/>
              </a:solidFill>
              <a:latin typeface="Akrobat Bold" panose="00000800000000000000" pitchFamily="50" charset="-52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BD071277-B8E2-0F69-B921-9ED99EDB8924}"/>
              </a:ext>
            </a:extLst>
          </p:cNvPr>
          <p:cNvSpPr/>
          <p:nvPr/>
        </p:nvSpPr>
        <p:spPr>
          <a:xfrm>
            <a:off x="9399495" y="6255988"/>
            <a:ext cx="506505" cy="2207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3DE23E9-2E27-ED90-7ECC-A0F89C7917AA}"/>
              </a:ext>
            </a:extLst>
          </p:cNvPr>
          <p:cNvSpPr txBox="1"/>
          <p:nvPr/>
        </p:nvSpPr>
        <p:spPr>
          <a:xfrm>
            <a:off x="9338692" y="6212498"/>
            <a:ext cx="62450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latin typeface="Akrobat Bold" panose="00000800000000000000" pitchFamily="50" charset="-52"/>
                <a:cs typeface="Times New Roman" pitchFamily="18" charset="0"/>
              </a:rPr>
              <a:t>2025</a:t>
            </a:r>
          </a:p>
        </p:txBody>
      </p:sp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E97F5CCB-2F27-3E09-9B39-09BFFFD107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20" y="138944"/>
            <a:ext cx="918231" cy="918231"/>
          </a:xfrm>
          <a:prstGeom prst="rect">
            <a:avLst/>
          </a:prstGeom>
        </p:spPr>
      </p:pic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3831B728-46D5-0477-47E6-F29575757EE4}"/>
              </a:ext>
            </a:extLst>
          </p:cNvPr>
          <p:cNvSpPr/>
          <p:nvPr/>
        </p:nvSpPr>
        <p:spPr>
          <a:xfrm>
            <a:off x="1208545" y="766296"/>
            <a:ext cx="2952328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84551C66-B2B1-19ED-7832-654663B533F2}"/>
              </a:ext>
            </a:extLst>
          </p:cNvPr>
          <p:cNvSpPr/>
          <p:nvPr/>
        </p:nvSpPr>
        <p:spPr>
          <a:xfrm flipH="1">
            <a:off x="188820" y="1257838"/>
            <a:ext cx="96129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effectLst/>
                <a:latin typeface="Montserrat" panose="00000500000000000000" pitchFamily="2" charset="-52"/>
              </a:rPr>
              <a:t>Внутренняя организованность, исполнительность, дисциплинированность и ответственность</a:t>
            </a:r>
            <a:endParaRPr lang="ru-RU" sz="2000" b="1" dirty="0">
              <a:effectLst/>
              <a:latin typeface="Montserrat" panose="00000500000000000000" pitchFamily="2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C15536-0A3B-CD3E-A6A8-EBE35EAD0117}"/>
              </a:ext>
            </a:extLst>
          </p:cNvPr>
          <p:cNvSpPr txBox="1"/>
          <p:nvPr/>
        </p:nvSpPr>
        <p:spPr>
          <a:xfrm>
            <a:off x="1208545" y="769578"/>
            <a:ext cx="2952328" cy="2616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bg2">
                    <a:lumMod val="25000"/>
                  </a:schemeClr>
                </a:solidFill>
                <a:latin typeface="Akrobat Bold" panose="00000800000000000000" pitchFamily="50" charset="-52"/>
                <a:cs typeface="Times New Roman" pitchFamily="18" charset="0"/>
              </a:rPr>
              <a:t>КРИТЕРИИ ОБСЛЕДОВАНИЯ</a:t>
            </a:r>
            <a:endParaRPr lang="ru-RU" sz="1000" b="1" dirty="0">
              <a:solidFill>
                <a:schemeClr val="bg2">
                  <a:lumMod val="25000"/>
                </a:schemeClr>
              </a:solidFill>
              <a:latin typeface="Akrobat Bold" panose="00000800000000000000" pitchFamily="50" charset="-52"/>
              <a:cs typeface="Times New Roman" pitchFamily="18" charset="0"/>
            </a:endParaRPr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3D8194CC-8375-855F-DD51-EB19220D30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375213"/>
              </p:ext>
            </p:extLst>
          </p:nvPr>
        </p:nvGraphicFramePr>
        <p:xfrm>
          <a:off x="488504" y="2237619"/>
          <a:ext cx="9145015" cy="3726984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2514006">
                  <a:extLst>
                    <a:ext uri="{9D8B030D-6E8A-4147-A177-3AD203B41FA5}">
                      <a16:colId xmlns:a16="http://schemas.microsoft.com/office/drawing/2014/main" val="1831285175"/>
                    </a:ext>
                  </a:extLst>
                </a:gridCol>
                <a:gridCol w="3204805">
                  <a:extLst>
                    <a:ext uri="{9D8B030D-6E8A-4147-A177-3AD203B41FA5}">
                      <a16:colId xmlns:a16="http://schemas.microsoft.com/office/drawing/2014/main" val="1823512114"/>
                    </a:ext>
                  </a:extLst>
                </a:gridCol>
                <a:gridCol w="3426204">
                  <a:extLst>
                    <a:ext uri="{9D8B030D-6E8A-4147-A177-3AD203B41FA5}">
                      <a16:colId xmlns:a16="http://schemas.microsoft.com/office/drawing/2014/main" val="3532990436"/>
                    </a:ext>
                  </a:extLst>
                </a:gridCol>
              </a:tblGrid>
              <a:tr h="412523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Montserrat" panose="00000500000000000000" pitchFamily="2" charset="-52"/>
                        </a:rPr>
                        <a:t>Аэропорт</a:t>
                      </a:r>
                      <a:endParaRPr lang="ru-RU" sz="140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Высокий уровень критерия при средней выборке на 100 сотрудников у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845278"/>
                  </a:ext>
                </a:extLst>
              </a:tr>
              <a:tr h="412523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каждого </a:t>
                      </a:r>
                      <a:r>
                        <a:rPr lang="en-US" sz="140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</a:t>
                      </a:r>
                      <a:r>
                        <a:rPr lang="ru-RU" sz="140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 работника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35679"/>
                  </a:ext>
                </a:extLst>
              </a:tr>
              <a:tr h="319273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Калининград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65,5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6424747"/>
                  </a:ext>
                </a:extLst>
              </a:tr>
              <a:tr h="307168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Псков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61,3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5271612"/>
                  </a:ext>
                </a:extLst>
              </a:tr>
              <a:tr h="319273"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Орск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60,4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9531919"/>
                  </a:ext>
                </a:extLst>
              </a:tr>
              <a:tr h="256791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Владикавказ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60,2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4657737"/>
                  </a:ext>
                </a:extLst>
              </a:tr>
              <a:tr h="296107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Тюмень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8151136"/>
                  </a:ext>
                </a:extLst>
              </a:tr>
              <a:tr h="239455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Челябинск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50,2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3032518"/>
                  </a:ext>
                </a:extLst>
              </a:tr>
              <a:tr h="239455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Ставрополь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7358277"/>
                  </a:ext>
                </a:extLst>
              </a:tr>
              <a:tr h="239455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Минеральные Воды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46,3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263216"/>
                  </a:ext>
                </a:extLst>
              </a:tr>
              <a:tr h="239455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Магнитогорск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36,4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3553232"/>
                  </a:ext>
                </a:extLst>
              </a:tr>
              <a:tr h="239455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Нальчик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35,7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941973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133C750-C492-A6F1-1AD6-D8E6144E24F6}"/>
              </a:ext>
            </a:extLst>
          </p:cNvPr>
          <p:cNvSpPr txBox="1"/>
          <p:nvPr/>
        </p:nvSpPr>
        <p:spPr>
          <a:xfrm>
            <a:off x="7947166" y="303152"/>
            <a:ext cx="2008593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r"/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АНАЛИЗ РЕЗУЛЬТАТОВ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4C8C04D-16C1-2765-DC0E-F3BEC8C51D97}"/>
              </a:ext>
            </a:extLst>
          </p:cNvPr>
          <p:cNvSpPr/>
          <p:nvPr/>
        </p:nvSpPr>
        <p:spPr>
          <a:xfrm>
            <a:off x="9266684" y="138944"/>
            <a:ext cx="144016" cy="1215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0353E14A-4666-BFA8-AAA1-D4036F2EC224}"/>
              </a:ext>
            </a:extLst>
          </p:cNvPr>
          <p:cNvSpPr/>
          <p:nvPr/>
        </p:nvSpPr>
        <p:spPr>
          <a:xfrm>
            <a:off x="9475897" y="138944"/>
            <a:ext cx="144016" cy="121546"/>
          </a:xfrm>
          <a:prstGeom prst="rect">
            <a:avLst/>
          </a:prstGeom>
          <a:solidFill>
            <a:srgbClr val="FFD600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1A690815-5BED-B938-E6DD-1C490A4F43F7}"/>
              </a:ext>
            </a:extLst>
          </p:cNvPr>
          <p:cNvSpPr/>
          <p:nvPr/>
        </p:nvSpPr>
        <p:spPr>
          <a:xfrm>
            <a:off x="9685012" y="138944"/>
            <a:ext cx="144016" cy="1215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4B5D958-4969-D116-9DE8-5BEC6833D7B0}"/>
              </a:ext>
            </a:extLst>
          </p:cNvPr>
          <p:cNvSpPr/>
          <p:nvPr/>
        </p:nvSpPr>
        <p:spPr>
          <a:xfrm>
            <a:off x="9045587" y="138944"/>
            <a:ext cx="144016" cy="1215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AB10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164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8221A8-18AA-7373-011B-FC45E4ECD7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7A6A3EB6-F0F4-C87F-781D-F7054CD538ED}"/>
              </a:ext>
            </a:extLst>
          </p:cNvPr>
          <p:cNvSpPr/>
          <p:nvPr/>
        </p:nvSpPr>
        <p:spPr>
          <a:xfrm>
            <a:off x="9099862" y="6341689"/>
            <a:ext cx="222820" cy="22881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Номер слайда 1">
            <a:extLst>
              <a:ext uri="{FF2B5EF4-FFF2-40B4-BE49-F238E27FC236}">
                <a16:creationId xmlns:a16="http://schemas.microsoft.com/office/drawing/2014/main" id="{AE045C83-5FD1-8B53-CBE1-CDF97A23B330}"/>
              </a:ext>
            </a:extLst>
          </p:cNvPr>
          <p:cNvSpPr txBox="1">
            <a:spLocks/>
          </p:cNvSpPr>
          <p:nvPr/>
        </p:nvSpPr>
        <p:spPr>
          <a:xfrm>
            <a:off x="9065005" y="6356350"/>
            <a:ext cx="292533" cy="205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5782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891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82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73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64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55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46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371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128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dirty="0">
                <a:solidFill>
                  <a:schemeClr val="bg1"/>
                </a:solidFill>
                <a:latin typeface="Akrobat Bold" panose="00000800000000000000" pitchFamily="50" charset="-52"/>
              </a:rPr>
              <a:t>7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D13CB901-1B2E-D90B-060F-04A0C3B14AE2}"/>
              </a:ext>
            </a:extLst>
          </p:cNvPr>
          <p:cNvSpPr/>
          <p:nvPr/>
        </p:nvSpPr>
        <p:spPr>
          <a:xfrm>
            <a:off x="9399495" y="6255988"/>
            <a:ext cx="506505" cy="2207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B99731B-7CA1-7DA7-A919-A4D9CBBAD1E7}"/>
              </a:ext>
            </a:extLst>
          </p:cNvPr>
          <p:cNvSpPr txBox="1"/>
          <p:nvPr/>
        </p:nvSpPr>
        <p:spPr>
          <a:xfrm>
            <a:off x="9338692" y="6212498"/>
            <a:ext cx="62450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latin typeface="Akrobat Bold" panose="00000800000000000000" pitchFamily="50" charset="-52"/>
                <a:cs typeface="Times New Roman" pitchFamily="18" charset="0"/>
              </a:rPr>
              <a:t>2025</a:t>
            </a:r>
          </a:p>
        </p:txBody>
      </p:sp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C0AF7B26-6FC8-53FB-6056-FE07056FC6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20" y="138944"/>
            <a:ext cx="918231" cy="918231"/>
          </a:xfrm>
          <a:prstGeom prst="rect">
            <a:avLst/>
          </a:prstGeom>
        </p:spPr>
      </p:pic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C0E99BA0-910E-1979-0516-F16DBD946EF7}"/>
              </a:ext>
            </a:extLst>
          </p:cNvPr>
          <p:cNvSpPr/>
          <p:nvPr/>
        </p:nvSpPr>
        <p:spPr>
          <a:xfrm>
            <a:off x="1208545" y="766296"/>
            <a:ext cx="2952328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ACEE9096-3FD4-71F2-9521-30864C147C6D}"/>
              </a:ext>
            </a:extLst>
          </p:cNvPr>
          <p:cNvSpPr/>
          <p:nvPr/>
        </p:nvSpPr>
        <p:spPr>
          <a:xfrm flipH="1">
            <a:off x="188820" y="1257838"/>
            <a:ext cx="96129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effectLst/>
                <a:latin typeface="Montserrat" panose="00000500000000000000" pitchFamily="2" charset="-52"/>
              </a:rPr>
              <a:t>Способность поддержания оптимального уровня работоспособности в штатных условиях </a:t>
            </a:r>
            <a:r>
              <a:rPr lang="ru-RU" sz="1800" b="1" dirty="0" err="1">
                <a:effectLst/>
                <a:latin typeface="Montserrat" panose="00000500000000000000" pitchFamily="2" charset="-52"/>
              </a:rPr>
              <a:t>монотонии</a:t>
            </a:r>
            <a:r>
              <a:rPr lang="ru-RU" sz="1800" b="1" dirty="0">
                <a:effectLst/>
                <a:latin typeface="Montserrat" panose="00000500000000000000" pitchFamily="2" charset="-52"/>
              </a:rPr>
              <a:t> и экстремальных условиях</a:t>
            </a:r>
            <a:endParaRPr lang="ru-RU" sz="2000" b="1" dirty="0">
              <a:effectLst/>
              <a:latin typeface="Montserrat" panose="00000500000000000000" pitchFamily="2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71EF6B-BF97-81F2-FF84-FB8C3708ED8F}"/>
              </a:ext>
            </a:extLst>
          </p:cNvPr>
          <p:cNvSpPr txBox="1"/>
          <p:nvPr/>
        </p:nvSpPr>
        <p:spPr>
          <a:xfrm>
            <a:off x="1208545" y="769578"/>
            <a:ext cx="2952328" cy="2616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bg2">
                    <a:lumMod val="25000"/>
                  </a:schemeClr>
                </a:solidFill>
                <a:latin typeface="Akrobat Bold" panose="00000800000000000000" pitchFamily="50" charset="-52"/>
                <a:cs typeface="Times New Roman" pitchFamily="18" charset="0"/>
              </a:rPr>
              <a:t>КРИТЕРИИ ОБСЛЕДОВАНИЯ</a:t>
            </a:r>
            <a:endParaRPr lang="ru-RU" sz="1000" b="1" dirty="0">
              <a:solidFill>
                <a:schemeClr val="bg2">
                  <a:lumMod val="25000"/>
                </a:schemeClr>
              </a:solidFill>
              <a:latin typeface="Akrobat Bold" panose="00000800000000000000" pitchFamily="50" charset="-52"/>
              <a:cs typeface="Times New Roman" pitchFamily="18" charset="0"/>
            </a:endParaRPr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751569F3-B44F-E497-2BC2-166C539021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993545"/>
              </p:ext>
            </p:extLst>
          </p:nvPr>
        </p:nvGraphicFramePr>
        <p:xfrm>
          <a:off x="488504" y="2237619"/>
          <a:ext cx="9145015" cy="3705197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2514006">
                  <a:extLst>
                    <a:ext uri="{9D8B030D-6E8A-4147-A177-3AD203B41FA5}">
                      <a16:colId xmlns:a16="http://schemas.microsoft.com/office/drawing/2014/main" val="1831285175"/>
                    </a:ext>
                  </a:extLst>
                </a:gridCol>
                <a:gridCol w="3204805">
                  <a:extLst>
                    <a:ext uri="{9D8B030D-6E8A-4147-A177-3AD203B41FA5}">
                      <a16:colId xmlns:a16="http://schemas.microsoft.com/office/drawing/2014/main" val="1823512114"/>
                    </a:ext>
                  </a:extLst>
                </a:gridCol>
                <a:gridCol w="3426204">
                  <a:extLst>
                    <a:ext uri="{9D8B030D-6E8A-4147-A177-3AD203B41FA5}">
                      <a16:colId xmlns:a16="http://schemas.microsoft.com/office/drawing/2014/main" val="3532990436"/>
                    </a:ext>
                  </a:extLst>
                </a:gridCol>
              </a:tblGrid>
              <a:tr h="412523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Montserrat" panose="00000500000000000000" pitchFamily="2" charset="-52"/>
                        </a:rPr>
                        <a:t>Аэропорт</a:t>
                      </a:r>
                      <a:endParaRPr lang="ru-RU" sz="140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Высокий уровень критерия при средней выборке на 100 сотрудников у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845278"/>
                  </a:ext>
                </a:extLst>
              </a:tr>
              <a:tr h="412523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каждого </a:t>
                      </a:r>
                      <a:r>
                        <a:rPr lang="en-US" sz="140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</a:t>
                      </a:r>
                      <a:r>
                        <a:rPr lang="ru-RU" sz="140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 работника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35679"/>
                  </a:ext>
                </a:extLst>
              </a:tr>
              <a:tr h="319273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Псков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48,5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6424747"/>
                  </a:ext>
                </a:extLst>
              </a:tr>
              <a:tr h="307168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Магнитогорск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36,4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5271612"/>
                  </a:ext>
                </a:extLst>
              </a:tr>
              <a:tr h="319273"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Тюмень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9531919"/>
                  </a:ext>
                </a:extLst>
              </a:tr>
              <a:tr h="256791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Орск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35,8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4657737"/>
                  </a:ext>
                </a:extLst>
              </a:tr>
              <a:tr h="239455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Калининград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29,6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3032518"/>
                  </a:ext>
                </a:extLst>
              </a:tr>
              <a:tr h="239455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Челябинск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28,9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7358277"/>
                  </a:ext>
                </a:extLst>
              </a:tr>
              <a:tr h="239455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Ставрополь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263216"/>
                  </a:ext>
                </a:extLst>
              </a:tr>
              <a:tr h="239455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Нальчик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17,1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9104746"/>
                  </a:ext>
                </a:extLst>
              </a:tr>
              <a:tr h="239455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Владикавказ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3553232"/>
                  </a:ext>
                </a:extLst>
              </a:tr>
              <a:tr h="239455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Минеральные Воды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14,9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941973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DF5A505-4FEB-D068-25D3-A61F8FC3E0B2}"/>
              </a:ext>
            </a:extLst>
          </p:cNvPr>
          <p:cNvSpPr txBox="1"/>
          <p:nvPr/>
        </p:nvSpPr>
        <p:spPr>
          <a:xfrm>
            <a:off x="7947166" y="303152"/>
            <a:ext cx="2008593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r"/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АНАЛИЗ РЕЗУЛЬТАТОВ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1232280C-8661-C086-2BD0-222FF0316D1F}"/>
              </a:ext>
            </a:extLst>
          </p:cNvPr>
          <p:cNvSpPr/>
          <p:nvPr/>
        </p:nvSpPr>
        <p:spPr>
          <a:xfrm>
            <a:off x="9266684" y="138944"/>
            <a:ext cx="144016" cy="1215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532726A-4B83-8077-728A-4B801B6A6B99}"/>
              </a:ext>
            </a:extLst>
          </p:cNvPr>
          <p:cNvSpPr/>
          <p:nvPr/>
        </p:nvSpPr>
        <p:spPr>
          <a:xfrm>
            <a:off x="9475897" y="138944"/>
            <a:ext cx="144016" cy="121546"/>
          </a:xfrm>
          <a:prstGeom prst="rect">
            <a:avLst/>
          </a:prstGeom>
          <a:solidFill>
            <a:srgbClr val="FFD600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BB305C69-2837-395E-A109-E689DB7B1D31}"/>
              </a:ext>
            </a:extLst>
          </p:cNvPr>
          <p:cNvSpPr/>
          <p:nvPr/>
        </p:nvSpPr>
        <p:spPr>
          <a:xfrm>
            <a:off x="9685012" y="138944"/>
            <a:ext cx="144016" cy="1215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58DB2E7-AD42-FA76-FFF9-86B7363123D1}"/>
              </a:ext>
            </a:extLst>
          </p:cNvPr>
          <p:cNvSpPr/>
          <p:nvPr/>
        </p:nvSpPr>
        <p:spPr>
          <a:xfrm>
            <a:off x="9045587" y="138944"/>
            <a:ext cx="144016" cy="1215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AB10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689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E9D63C-2F69-56F4-55BF-BBFFC715E1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61CB1B9-C3B0-1DCF-10EC-6079576E9A91}"/>
              </a:ext>
            </a:extLst>
          </p:cNvPr>
          <p:cNvSpPr/>
          <p:nvPr/>
        </p:nvSpPr>
        <p:spPr>
          <a:xfrm>
            <a:off x="9099862" y="6341689"/>
            <a:ext cx="222820" cy="22881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Номер слайда 1">
            <a:extLst>
              <a:ext uri="{FF2B5EF4-FFF2-40B4-BE49-F238E27FC236}">
                <a16:creationId xmlns:a16="http://schemas.microsoft.com/office/drawing/2014/main" id="{D97E0EDD-4729-BB4F-812B-3F039196C93F}"/>
              </a:ext>
            </a:extLst>
          </p:cNvPr>
          <p:cNvSpPr txBox="1">
            <a:spLocks/>
          </p:cNvSpPr>
          <p:nvPr/>
        </p:nvSpPr>
        <p:spPr>
          <a:xfrm>
            <a:off x="9065005" y="6356350"/>
            <a:ext cx="292533" cy="205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5782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891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82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73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64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55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46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371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1280" algn="l" defTabSz="957820" rtl="0" eaLnBrk="1" latinLnBrk="0" hangingPunct="1">
              <a:defRPr sz="18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dirty="0">
                <a:solidFill>
                  <a:schemeClr val="bg1"/>
                </a:solidFill>
                <a:latin typeface="Akrobat Bold" panose="00000800000000000000" pitchFamily="50" charset="-52"/>
              </a:rPr>
              <a:t>8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9F08727B-33A1-AD86-F253-BABC26E09C0B}"/>
              </a:ext>
            </a:extLst>
          </p:cNvPr>
          <p:cNvSpPr/>
          <p:nvPr/>
        </p:nvSpPr>
        <p:spPr>
          <a:xfrm>
            <a:off x="9399495" y="6255988"/>
            <a:ext cx="506505" cy="2207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BDE500E-8110-9364-371F-35C922DC6D28}"/>
              </a:ext>
            </a:extLst>
          </p:cNvPr>
          <p:cNvSpPr txBox="1"/>
          <p:nvPr/>
        </p:nvSpPr>
        <p:spPr>
          <a:xfrm>
            <a:off x="9338692" y="6212498"/>
            <a:ext cx="62450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latin typeface="Akrobat Bold" panose="00000800000000000000" pitchFamily="50" charset="-52"/>
                <a:cs typeface="Times New Roman" pitchFamily="18" charset="0"/>
              </a:rPr>
              <a:t>2025</a:t>
            </a:r>
          </a:p>
        </p:txBody>
      </p:sp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D355C453-7E7A-A166-CE67-647F504285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20" y="138944"/>
            <a:ext cx="918231" cy="918231"/>
          </a:xfrm>
          <a:prstGeom prst="rect">
            <a:avLst/>
          </a:prstGeom>
        </p:spPr>
      </p:pic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A632015E-B56E-72CE-E5EE-3F8157EA408E}"/>
              </a:ext>
            </a:extLst>
          </p:cNvPr>
          <p:cNvSpPr/>
          <p:nvPr/>
        </p:nvSpPr>
        <p:spPr>
          <a:xfrm>
            <a:off x="1208545" y="766296"/>
            <a:ext cx="2952328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E4FEBBBF-75B4-7966-43FD-03533A7D0D06}"/>
              </a:ext>
            </a:extLst>
          </p:cNvPr>
          <p:cNvSpPr/>
          <p:nvPr/>
        </p:nvSpPr>
        <p:spPr>
          <a:xfrm flipH="1">
            <a:off x="188820" y="1324010"/>
            <a:ext cx="96129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effectLst/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1800" b="1" dirty="0"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равнительная таблица при сравнении всех критериев </a:t>
            </a:r>
            <a:endParaRPr lang="ru-RU" sz="2000" b="1" dirty="0">
              <a:effectLst/>
              <a:latin typeface="Montserrat" panose="00000500000000000000" pitchFamily="2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166C05-D6CC-46CE-7BBE-6A9DE0213A7D}"/>
              </a:ext>
            </a:extLst>
          </p:cNvPr>
          <p:cNvSpPr txBox="1"/>
          <p:nvPr/>
        </p:nvSpPr>
        <p:spPr>
          <a:xfrm>
            <a:off x="1208545" y="769578"/>
            <a:ext cx="2952328" cy="2616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solidFill>
                  <a:schemeClr val="bg2">
                    <a:lumMod val="25000"/>
                  </a:schemeClr>
                </a:solidFill>
                <a:latin typeface="Akrobat Bold" panose="00000800000000000000" pitchFamily="50" charset="-52"/>
                <a:cs typeface="Times New Roman" pitchFamily="18" charset="0"/>
              </a:rPr>
              <a:t>КРИТЕРИИ ОБСЛЕДОВАНИЯ</a:t>
            </a:r>
            <a:endParaRPr lang="ru-RU" sz="1000" b="1" dirty="0">
              <a:solidFill>
                <a:schemeClr val="bg2">
                  <a:lumMod val="25000"/>
                </a:schemeClr>
              </a:solidFill>
              <a:latin typeface="Akrobat Bold" panose="00000800000000000000" pitchFamily="50" charset="-52"/>
              <a:cs typeface="Times New Roman" pitchFamily="18" charset="0"/>
            </a:endParaRPr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71609D76-9B20-DB6F-71E0-37E4461335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898272"/>
              </p:ext>
            </p:extLst>
          </p:nvPr>
        </p:nvGraphicFramePr>
        <p:xfrm>
          <a:off x="488504" y="2237619"/>
          <a:ext cx="9145015" cy="3705197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2514006">
                  <a:extLst>
                    <a:ext uri="{9D8B030D-6E8A-4147-A177-3AD203B41FA5}">
                      <a16:colId xmlns:a16="http://schemas.microsoft.com/office/drawing/2014/main" val="1831285175"/>
                    </a:ext>
                  </a:extLst>
                </a:gridCol>
                <a:gridCol w="3204805">
                  <a:extLst>
                    <a:ext uri="{9D8B030D-6E8A-4147-A177-3AD203B41FA5}">
                      <a16:colId xmlns:a16="http://schemas.microsoft.com/office/drawing/2014/main" val="1823512114"/>
                    </a:ext>
                  </a:extLst>
                </a:gridCol>
                <a:gridCol w="3426204">
                  <a:extLst>
                    <a:ext uri="{9D8B030D-6E8A-4147-A177-3AD203B41FA5}">
                      <a16:colId xmlns:a16="http://schemas.microsoft.com/office/drawing/2014/main" val="3532990436"/>
                    </a:ext>
                  </a:extLst>
                </a:gridCol>
              </a:tblGrid>
              <a:tr h="412523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Montserrat" panose="00000500000000000000" pitchFamily="2" charset="-52"/>
                        </a:rPr>
                        <a:t>Аэропорт</a:t>
                      </a:r>
                      <a:endParaRPr lang="ru-RU" sz="140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Высокий уровень всех критерия при средней выборке на 100 сотрудников у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845278"/>
                  </a:ext>
                </a:extLst>
              </a:tr>
              <a:tr h="412523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каждого </a:t>
                      </a:r>
                      <a:r>
                        <a:rPr lang="en-US" sz="140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</a:t>
                      </a:r>
                      <a:r>
                        <a:rPr lang="ru-RU" sz="140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 работника</a:t>
                      </a:r>
                    </a:p>
                  </a:txBody>
                  <a:tcPr marL="43519" marR="4351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35679"/>
                  </a:ext>
                </a:extLst>
              </a:tr>
              <a:tr h="319273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Калининград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49,1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0" dirty="0">
                        <a:effectLst/>
                        <a:latin typeface="Montserrat" panose="00000500000000000000" pitchFamily="2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6424747"/>
                  </a:ext>
                </a:extLst>
              </a:tr>
              <a:tr h="307168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Тюмень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48,8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5271612"/>
                  </a:ext>
                </a:extLst>
              </a:tr>
              <a:tr h="319273"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Псков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48,7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9531919"/>
                  </a:ext>
                </a:extLst>
              </a:tr>
              <a:tr h="239455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Челябинск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41,9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263216"/>
                  </a:ext>
                </a:extLst>
              </a:tr>
              <a:tr h="239455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Орск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41,5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2465980"/>
                  </a:ext>
                </a:extLst>
              </a:tr>
              <a:tr h="239455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Ставрополь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41,5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3490322"/>
                  </a:ext>
                </a:extLst>
              </a:tr>
              <a:tr h="239455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Минеральные Воды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7802845"/>
                  </a:ext>
                </a:extLst>
              </a:tr>
              <a:tr h="239455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Магнитогорск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38,8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9104746"/>
                  </a:ext>
                </a:extLst>
              </a:tr>
              <a:tr h="239455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Владикавказ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35,4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4198198"/>
                  </a:ext>
                </a:extLst>
              </a:tr>
              <a:tr h="239455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Нальчик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31,1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effectLst/>
                          <a:latin typeface="Montserrat" panose="00000500000000000000" pitchFamily="2" charset="-52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3519" marR="435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355323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954854C-C1A6-81F3-F684-57020DFC2CA6}"/>
              </a:ext>
            </a:extLst>
          </p:cNvPr>
          <p:cNvSpPr txBox="1"/>
          <p:nvPr/>
        </p:nvSpPr>
        <p:spPr>
          <a:xfrm>
            <a:off x="7947166" y="303152"/>
            <a:ext cx="2008593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r"/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АНАЛИЗ РЕЗУЛЬТАТОВ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B12D9263-582A-9B83-6B6D-BC35071D1F2F}"/>
              </a:ext>
            </a:extLst>
          </p:cNvPr>
          <p:cNvSpPr/>
          <p:nvPr/>
        </p:nvSpPr>
        <p:spPr>
          <a:xfrm>
            <a:off x="9266684" y="138944"/>
            <a:ext cx="144016" cy="1215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56A4E95-7CE2-7905-94FC-3E04B49B21E2}"/>
              </a:ext>
            </a:extLst>
          </p:cNvPr>
          <p:cNvSpPr/>
          <p:nvPr/>
        </p:nvSpPr>
        <p:spPr>
          <a:xfrm>
            <a:off x="9475897" y="138944"/>
            <a:ext cx="144016" cy="121546"/>
          </a:xfrm>
          <a:prstGeom prst="rect">
            <a:avLst/>
          </a:prstGeom>
          <a:solidFill>
            <a:srgbClr val="FFD600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1132DAE5-1786-80F4-90B9-281DD1930EC6}"/>
              </a:ext>
            </a:extLst>
          </p:cNvPr>
          <p:cNvSpPr/>
          <p:nvPr/>
        </p:nvSpPr>
        <p:spPr>
          <a:xfrm>
            <a:off x="9685012" y="138944"/>
            <a:ext cx="144016" cy="1215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860C8E06-6D72-D7AE-DD83-9C75B2FB4BB7}"/>
              </a:ext>
            </a:extLst>
          </p:cNvPr>
          <p:cNvSpPr/>
          <p:nvPr/>
        </p:nvSpPr>
        <p:spPr>
          <a:xfrm>
            <a:off x="9045587" y="138944"/>
            <a:ext cx="144016" cy="1215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DAB10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0677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15086</TotalTime>
  <Words>808</Words>
  <Application>Microsoft Office PowerPoint</Application>
  <PresentationFormat>Лист A4 (210x297 мм)</PresentationFormat>
  <Paragraphs>264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Akrobat</vt:lpstr>
      <vt:lpstr>Akrobat Bold</vt:lpstr>
      <vt:lpstr>Arial</vt:lpstr>
      <vt:lpstr>Calibri</vt:lpstr>
      <vt:lpstr>Montserrat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Trapeznikova_OV</dc:creator>
  <cp:lastModifiedBy>Kyle Rise</cp:lastModifiedBy>
  <cp:revision>864</cp:revision>
  <cp:lastPrinted>2024-05-13T10:28:54Z</cp:lastPrinted>
  <dcterms:created xsi:type="dcterms:W3CDTF">2013-10-18T14:06:46Z</dcterms:created>
  <dcterms:modified xsi:type="dcterms:W3CDTF">2025-02-09T21:17:28Z</dcterms:modified>
</cp:coreProperties>
</file>