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85" r:id="rId2"/>
    <p:sldId id="309" r:id="rId3"/>
    <p:sldId id="329" r:id="rId4"/>
    <p:sldId id="328" r:id="rId5"/>
    <p:sldId id="339" r:id="rId6"/>
    <p:sldId id="385" r:id="rId7"/>
    <p:sldId id="398" r:id="rId8"/>
    <p:sldId id="387" r:id="rId9"/>
    <p:sldId id="388" r:id="rId10"/>
    <p:sldId id="392" r:id="rId11"/>
    <p:sldId id="404" r:id="rId12"/>
    <p:sldId id="405" r:id="rId13"/>
    <p:sldId id="406" r:id="rId14"/>
    <p:sldId id="407" r:id="rId15"/>
    <p:sldId id="288" r:id="rId16"/>
    <p:sldId id="289" r:id="rId17"/>
    <p:sldId id="401" r:id="rId18"/>
    <p:sldId id="402" r:id="rId19"/>
    <p:sldId id="291" r:id="rId20"/>
    <p:sldId id="292" r:id="rId21"/>
    <p:sldId id="294" r:id="rId22"/>
    <p:sldId id="295" r:id="rId23"/>
    <p:sldId id="296" r:id="rId24"/>
    <p:sldId id="297" r:id="rId25"/>
    <p:sldId id="298" r:id="rId26"/>
    <p:sldId id="299" r:id="rId27"/>
    <p:sldId id="300" r:id="rId28"/>
    <p:sldId id="301" r:id="rId29"/>
    <p:sldId id="283" r:id="rId30"/>
    <p:sldId id="282" r:id="rId31"/>
    <p:sldId id="403" r:id="rId32"/>
    <p:sldId id="284" r:id="rId33"/>
    <p:sldId id="273" r:id="rId34"/>
    <p:sldId id="290" r:id="rId35"/>
    <p:sldId id="287" r:id="rId36"/>
    <p:sldId id="399" r:id="rId3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FF3B3B"/>
    <a:srgbClr val="FF7171"/>
    <a:srgbClr val="A1D9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0518" autoAdjust="0"/>
  </p:normalViewPr>
  <p:slideViewPr>
    <p:cSldViewPr snapToGrid="0" showGuides="1">
      <p:cViewPr varScale="1">
        <p:scale>
          <a:sx n="61" d="100"/>
          <a:sy n="61" d="100"/>
        </p:scale>
        <p:origin x="884"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011E18-85C4-4C3B-A0FC-A65A68FB4C8C}" type="datetimeFigureOut">
              <a:rPr lang="ru-RU" smtClean="0"/>
              <a:t>26.05.2023</a:t>
            </a:fld>
            <a:endParaRPr lang="ru-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9A2B00-47B7-4091-9955-AFBCD3E5B62A}" type="slidenum">
              <a:rPr lang="ru-RU" smtClean="0"/>
              <a:t>‹#›</a:t>
            </a:fld>
            <a:endParaRPr lang="ru-RU"/>
          </a:p>
        </p:txBody>
      </p:sp>
    </p:spTree>
    <p:extLst>
      <p:ext uri="{BB962C8B-B14F-4D97-AF65-F5344CB8AC3E}">
        <p14:creationId xmlns:p14="http://schemas.microsoft.com/office/powerpoint/2010/main" val="3108089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ru.wikipedia.org/wiki/%D0%A3%D1%81%D0%B5%D1%87%D1%91%D0%BD%D0%BD%D0%B0%D1%8F_%D0%BF%D0%B8%D1%80%D0%B0%D0%BC%D0%B8%D0%B4%D0%B0" TargetMode="External"/><Relationship Id="rId13" Type="http://schemas.openxmlformats.org/officeDocument/2006/relationships/hyperlink" Target="https://ru.wikipedia.org/wiki/%D0%9F%D0%BE%D0%BB%D1%83%D1%81%D1%84%D0%B5%D1%80%D0%B0" TargetMode="External"/><Relationship Id="rId18" Type="http://schemas.openxmlformats.org/officeDocument/2006/relationships/hyperlink" Target="https://ru.wikipedia.org/wiki/%D0%94%D0%BE%D0%BD-2%D0%9D#cite_note-guns-4" TargetMode="External"/><Relationship Id="rId3" Type="http://schemas.openxmlformats.org/officeDocument/2006/relationships/hyperlink" Target="https://ru.wikipedia.org/wiki/%D0%9A%D0%BE%D0%B4%D0%BE%D0%B2%D1%8B%D0%B5_%D0%BE%D0%B1%D0%BE%D0%B7%D0%BD%D0%B0%D1%87%D0%B5%D0%BD%D0%B8%D1%8F_%D0%9D%D0%90%D0%A2%D0%9E" TargetMode="External"/><Relationship Id="rId7" Type="http://schemas.openxmlformats.org/officeDocument/2006/relationships/hyperlink" Target="https://ru.wikipedia.org/wiki/%D0%A7%D0%B5%D1%82%D1%8B%D1%80%D1%91%D1%85%D0%B3%D1%80%D0%B0%D0%BD%D0%BD%D0%B8%D0%BA" TargetMode="External"/><Relationship Id="rId12" Type="http://schemas.openxmlformats.org/officeDocument/2006/relationships/hyperlink" Target="https://ru.wikipedia.org/wiki/%D0%93%D1%80%D0%B0%D0%BD%D1%8C_(%D0%B3%D0%B5%D0%BE%D0%BC%D0%B5%D1%82%D1%80%D0%B8%D1%8F)" TargetMode="External"/><Relationship Id="rId17" Type="http://schemas.openxmlformats.org/officeDocument/2006/relationships/hyperlink" Target="https://ru.wikipedia.org/wiki/%D0%94%D0%BE%D0%BD-2%D0%9D#cite_note-rbase-3" TargetMode="External"/><Relationship Id="rId2" Type="http://schemas.openxmlformats.org/officeDocument/2006/relationships/slide" Target="../slides/slide5.xml"/><Relationship Id="rId16" Type="http://schemas.openxmlformats.org/officeDocument/2006/relationships/hyperlink" Target="https://ru.wikipedia.org/wiki/%D0%94%D0%BE%D0%BD-2%D0%9D#cite_note-rtisystems-5" TargetMode="External"/><Relationship Id="rId1" Type="http://schemas.openxmlformats.org/officeDocument/2006/relationships/notesMaster" Target="../notesMasters/notesMaster1.xml"/><Relationship Id="rId6" Type="http://schemas.openxmlformats.org/officeDocument/2006/relationships/hyperlink" Target="https://ru.wikipedia.org/wiki/%D0%9F%D0%A0%D0%9E_%D0%9C%D0%BE%D1%81%D0%BA%D0%B2%D1%8B" TargetMode="External"/><Relationship Id="rId11" Type="http://schemas.openxmlformats.org/officeDocument/2006/relationships/hyperlink" Target="https://ru.wikipedia.org/wiki/%D0%A4%D0%B0%D0%B7%D0%B8%D1%80%D0%BE%D0%B2%D0%B0%D0%BD%D0%BD%D0%B0%D1%8F_%D0%B0%D0%BD%D1%82%D0%B5%D0%BD%D0%BD%D0%B0%D1%8F_%D1%80%D0%B5%D1%88%D1%91%D1%82%D0%BA%D0%B0" TargetMode="External"/><Relationship Id="rId5" Type="http://schemas.openxmlformats.org/officeDocument/2006/relationships/hyperlink" Target="https://ru.wikipedia.org/wiki/%D0%A1%D0%B0%D0%BD%D1%82%D0%B8%D0%BC%D0%B5%D1%82%D1%80%D0%BE%D0%B2%D1%8B%D0%B5_%D0%B2%D0%BE%D0%BB%D0%BD%D1%8B" TargetMode="External"/><Relationship Id="rId15" Type="http://schemas.openxmlformats.org/officeDocument/2006/relationships/hyperlink" Target="https://ru.wikipedia.org/wiki/%D0%94%D0%BE%D0%BD-2%D0%9D#cite_note-armsexpo-2" TargetMode="External"/><Relationship Id="rId10" Type="http://schemas.openxmlformats.org/officeDocument/2006/relationships/hyperlink" Target="https://ru.wikipedia.org/wiki/%D0%AD%D1%84%D1%84%D0%B5%D0%BA%D1%82%D0%B8%D0%B2%D0%BD%D0%B0%D1%8F_%D0%BF%D0%BB%D0%BE%D1%89%D0%B0%D0%B4%D1%8C_%D0%B0%D0%BD%D1%82%D0%B5%D0%BD%D0%BD%D1%8B" TargetMode="External"/><Relationship Id="rId4" Type="http://schemas.openxmlformats.org/officeDocument/2006/relationships/hyperlink" Target="https://ru.wikipedia.org/wiki/%D0%A0%D0%B0%D0%B4%D0%B8%D0%BE%D0%BB%D0%BE%D0%BA%D0%B0%D1%86%D0%B8%D0%BE%D0%BD%D0%BD%D0%B0%D1%8F_%D1%81%D1%82%D0%B0%D0%BD%D1%86%D0%B8%D1%8F" TargetMode="External"/><Relationship Id="rId9" Type="http://schemas.openxmlformats.org/officeDocument/2006/relationships/hyperlink" Target="https://ru.wikipedia.org/wiki/%D0%9A%D1%80%D0%BE%D0%B2%D0%BB%D1%8F" TargetMode="External"/><Relationship Id="rId14" Type="http://schemas.openxmlformats.org/officeDocument/2006/relationships/hyperlink" Target="https://ru.wikipedia.org/wiki/%D0%94%D0%BE%D0%BD-2%D0%9D#cite_note-rtimints-1"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i="0" dirty="0">
                <a:solidFill>
                  <a:srgbClr val="202122"/>
                </a:solidFill>
                <a:effectLst/>
                <a:latin typeface="Arial" panose="020B0604020202020204" pitchFamily="34" charset="0"/>
              </a:rPr>
              <a:t>Использует метод радиолокации, основанный на излучении радиоволн и регистрации их отражений от объектов. </a:t>
            </a:r>
            <a:endParaRPr lang="ru-RU" dirty="0"/>
          </a:p>
        </p:txBody>
      </p:sp>
      <p:sp>
        <p:nvSpPr>
          <p:cNvPr id="4" name="Номер слайда 3"/>
          <p:cNvSpPr>
            <a:spLocks noGrp="1"/>
          </p:cNvSpPr>
          <p:nvPr>
            <p:ph type="sldNum" sz="quarter" idx="5"/>
          </p:nvPr>
        </p:nvSpPr>
        <p:spPr/>
        <p:txBody>
          <a:bodyPr/>
          <a:lstStyle/>
          <a:p>
            <a:fld id="{14EE1406-E034-407C-B108-4F068BA89E09}" type="slidenum">
              <a:rPr lang="ru-RU" smtClean="0"/>
              <a:t>2</a:t>
            </a:fld>
            <a:endParaRPr lang="ru-RU"/>
          </a:p>
        </p:txBody>
      </p:sp>
    </p:spTree>
    <p:extLst>
      <p:ext uri="{BB962C8B-B14F-4D97-AF65-F5344CB8AC3E}">
        <p14:creationId xmlns:p14="http://schemas.microsoft.com/office/powerpoint/2010/main" val="3142204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i="0" dirty="0">
                <a:solidFill>
                  <a:srgbClr val="202122"/>
                </a:solidFill>
                <a:effectLst/>
                <a:latin typeface="Arial" panose="020B0604020202020204" pitchFamily="34" charset="0"/>
              </a:rPr>
              <a:t>Для обеспечения кругового обзора, антенна РЛС может вращаться. </a:t>
            </a:r>
            <a:endParaRPr lang="ru-RU" sz="1200" dirty="0"/>
          </a:p>
          <a:p>
            <a:endParaRPr lang="ru-RU" sz="1200" dirty="0"/>
          </a:p>
          <a:p>
            <a:r>
              <a:rPr lang="ru-RU" sz="1200" dirty="0"/>
              <a:t>РЛС такого типа равномерно вращается, охватывая воздушное пространство узким лучом.</a:t>
            </a:r>
          </a:p>
        </p:txBody>
      </p:sp>
      <p:sp>
        <p:nvSpPr>
          <p:cNvPr id="4" name="Номер слайда 3"/>
          <p:cNvSpPr>
            <a:spLocks noGrp="1"/>
          </p:cNvSpPr>
          <p:nvPr>
            <p:ph type="sldNum" sz="quarter" idx="5"/>
          </p:nvPr>
        </p:nvSpPr>
        <p:spPr/>
        <p:txBody>
          <a:bodyPr/>
          <a:lstStyle/>
          <a:p>
            <a:fld id="{14EE1406-E034-407C-B108-4F068BA89E09}" type="slidenum">
              <a:rPr lang="ru-RU" smtClean="0"/>
              <a:t>3</a:t>
            </a:fld>
            <a:endParaRPr lang="ru-RU"/>
          </a:p>
        </p:txBody>
      </p:sp>
    </p:spTree>
    <p:extLst>
      <p:ext uri="{BB962C8B-B14F-4D97-AF65-F5344CB8AC3E}">
        <p14:creationId xmlns:p14="http://schemas.microsoft.com/office/powerpoint/2010/main" val="2507009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rgbClr val="202122"/>
                </a:solidFill>
                <a:latin typeface="Arial" panose="020B0604020202020204" pitchFamily="34" charset="0"/>
              </a:rPr>
              <a:t>Вращающаяся антенна может быть убрана под защитный радиопрозрачный кожух</a:t>
            </a:r>
            <a:endParaRPr lang="ru-RU" dirty="0"/>
          </a:p>
          <a:p>
            <a:endParaRPr lang="ru-RU" dirty="0"/>
          </a:p>
        </p:txBody>
      </p:sp>
      <p:sp>
        <p:nvSpPr>
          <p:cNvPr id="4" name="Номер слайда 3"/>
          <p:cNvSpPr>
            <a:spLocks noGrp="1"/>
          </p:cNvSpPr>
          <p:nvPr>
            <p:ph type="sldNum" sz="quarter" idx="5"/>
          </p:nvPr>
        </p:nvSpPr>
        <p:spPr/>
        <p:txBody>
          <a:bodyPr/>
          <a:lstStyle/>
          <a:p>
            <a:fld id="{14EE1406-E034-407C-B108-4F068BA89E09}" type="slidenum">
              <a:rPr lang="ru-RU" smtClean="0"/>
              <a:t>4</a:t>
            </a:fld>
            <a:endParaRPr lang="ru-RU"/>
          </a:p>
        </p:txBody>
      </p:sp>
    </p:spTree>
    <p:extLst>
      <p:ext uri="{BB962C8B-B14F-4D97-AF65-F5344CB8AC3E}">
        <p14:creationId xmlns:p14="http://schemas.microsoft.com/office/powerpoint/2010/main" val="176384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rgbClr val="202122"/>
                </a:solidFill>
                <a:latin typeface="Arial" panose="020B0604020202020204" pitchFamily="34" charset="0"/>
              </a:rPr>
              <a:t>Радиолокационная станция Дон-2Н, самый большое пример </a:t>
            </a:r>
            <a:r>
              <a:rPr lang="ru-RU" dirty="0" err="1">
                <a:solidFill>
                  <a:srgbClr val="202122"/>
                </a:solidFill>
                <a:latin typeface="Arial" panose="020B0604020202020204" pitchFamily="34" charset="0"/>
              </a:rPr>
              <a:t>бескинематического</a:t>
            </a:r>
            <a:r>
              <a:rPr lang="ru-RU" dirty="0">
                <a:solidFill>
                  <a:srgbClr val="202122"/>
                </a:solidFill>
                <a:latin typeface="Arial" panose="020B0604020202020204" pitchFamily="34" charset="0"/>
              </a:rPr>
              <a:t> радара. Излучатель и антенна расположены в одной плоскости. Для обеспечения кругового обзора, антенны располагаются по кругу. Ширина сектора как правило 60-90 градусов. </a:t>
            </a:r>
            <a:endParaRPr lang="ru-RU" dirty="0"/>
          </a:p>
          <a:p>
            <a:pPr algn="l"/>
            <a:endParaRPr lang="ru-RU" b="1" i="0" dirty="0">
              <a:solidFill>
                <a:srgbClr val="202122"/>
              </a:solidFill>
              <a:effectLst/>
              <a:latin typeface="Arial" panose="020B0604020202020204" pitchFamily="34" charset="0"/>
            </a:endParaRPr>
          </a:p>
          <a:p>
            <a:pPr algn="l"/>
            <a:r>
              <a:rPr lang="ru-RU" b="1" i="0" dirty="0">
                <a:solidFill>
                  <a:srgbClr val="202122"/>
                </a:solidFill>
                <a:effectLst/>
                <a:latin typeface="Arial" panose="020B0604020202020204" pitchFamily="34" charset="0"/>
              </a:rPr>
              <a:t>Дон-2Н</a:t>
            </a:r>
            <a:r>
              <a:rPr lang="ru-RU" b="0" i="0" dirty="0">
                <a:solidFill>
                  <a:srgbClr val="202122"/>
                </a:solidFill>
                <a:effectLst/>
                <a:latin typeface="Arial" panose="020B0604020202020204" pitchFamily="34" charset="0"/>
              </a:rPr>
              <a:t> (по </a:t>
            </a:r>
            <a:r>
              <a:rPr lang="ru-RU" b="0" i="0" u="none" strike="noStrike" dirty="0">
                <a:solidFill>
                  <a:srgbClr val="0645AD"/>
                </a:solidFill>
                <a:effectLst/>
                <a:latin typeface="Arial" panose="020B0604020202020204" pitchFamily="34" charset="0"/>
                <a:hlinkClick r:id="rId3" tooltip="Кодовые обозначения НАТО"/>
              </a:rPr>
              <a:t>кодификации НАТО</a:t>
            </a:r>
            <a:r>
              <a:rPr lang="ru-RU" b="0" i="0" dirty="0">
                <a:solidFill>
                  <a:srgbClr val="202122"/>
                </a:solidFill>
                <a:effectLst/>
                <a:latin typeface="Arial" panose="020B0604020202020204" pitchFamily="34" charset="0"/>
              </a:rPr>
              <a:t> «</a:t>
            </a:r>
            <a:r>
              <a:rPr lang="ru-RU" b="0" i="0" dirty="0" err="1">
                <a:solidFill>
                  <a:srgbClr val="202122"/>
                </a:solidFill>
                <a:effectLst/>
                <a:latin typeface="Arial" panose="020B0604020202020204" pitchFamily="34" charset="0"/>
              </a:rPr>
              <a:t>Pill</a:t>
            </a:r>
            <a:r>
              <a:rPr lang="ru-RU" b="0" i="0" dirty="0">
                <a:solidFill>
                  <a:srgbClr val="202122"/>
                </a:solidFill>
                <a:effectLst/>
                <a:latin typeface="Arial" panose="020B0604020202020204" pitchFamily="34" charset="0"/>
              </a:rPr>
              <a:t> </a:t>
            </a:r>
            <a:r>
              <a:rPr lang="ru-RU" b="0" i="0" dirty="0" err="1">
                <a:solidFill>
                  <a:srgbClr val="202122"/>
                </a:solidFill>
                <a:effectLst/>
                <a:latin typeface="Arial" panose="020B0604020202020204" pitchFamily="34" charset="0"/>
              </a:rPr>
              <a:t>Box</a:t>
            </a:r>
            <a:r>
              <a:rPr lang="ru-RU" b="0" i="0" dirty="0">
                <a:solidFill>
                  <a:srgbClr val="202122"/>
                </a:solidFill>
                <a:effectLst/>
                <a:latin typeface="Arial" panose="020B0604020202020204" pitchFamily="34" charset="0"/>
              </a:rPr>
              <a:t>») — стационарная многофункциональная </a:t>
            </a:r>
            <a:r>
              <a:rPr lang="ru-RU" b="0" i="0" u="none" strike="noStrike" dirty="0">
                <a:solidFill>
                  <a:srgbClr val="0645AD"/>
                </a:solidFill>
                <a:effectLst/>
                <a:latin typeface="Arial" panose="020B0604020202020204" pitchFamily="34" charset="0"/>
                <a:hlinkClick r:id="rId4" tooltip="Радиолокационная станция"/>
              </a:rPr>
              <a:t>радиолокационная станция</a:t>
            </a:r>
            <a:r>
              <a:rPr lang="ru-RU" b="0" i="0" dirty="0">
                <a:solidFill>
                  <a:srgbClr val="202122"/>
                </a:solidFill>
                <a:effectLst/>
                <a:latin typeface="Arial" panose="020B0604020202020204" pitchFamily="34" charset="0"/>
              </a:rPr>
              <a:t> кругового обзора </a:t>
            </a:r>
            <a:r>
              <a:rPr lang="ru-RU" b="0" i="0" u="none" strike="noStrike" dirty="0">
                <a:solidFill>
                  <a:srgbClr val="0645AD"/>
                </a:solidFill>
                <a:effectLst/>
                <a:latin typeface="Arial" panose="020B0604020202020204" pitchFamily="34" charset="0"/>
                <a:hlinkClick r:id="rId5" tooltip="Сантиметровые волны"/>
              </a:rPr>
              <a:t>сантиметрового диапазона</a:t>
            </a:r>
            <a:r>
              <a:rPr lang="ru-RU" b="0" i="0" dirty="0">
                <a:solidFill>
                  <a:srgbClr val="202122"/>
                </a:solidFill>
                <a:effectLst/>
                <a:latin typeface="Arial" panose="020B0604020202020204" pitchFamily="34" charset="0"/>
              </a:rPr>
              <a:t>, созданная в рамках выполнения задач </a:t>
            </a:r>
            <a:r>
              <a:rPr lang="ru-RU" b="0" i="0" u="none" strike="noStrike" dirty="0">
                <a:solidFill>
                  <a:srgbClr val="0645AD"/>
                </a:solidFill>
                <a:effectLst/>
                <a:latin typeface="Arial" panose="020B0604020202020204" pitchFamily="34" charset="0"/>
                <a:hlinkClick r:id="rId6" tooltip="ПРО Москвы"/>
              </a:rPr>
              <a:t>ПРО Москвы</a:t>
            </a:r>
            <a:r>
              <a:rPr lang="ru-RU" b="0" i="0" dirty="0">
                <a:solidFill>
                  <a:srgbClr val="202122"/>
                </a:solidFill>
                <a:effectLst/>
                <a:latin typeface="Arial" panose="020B0604020202020204" pitchFamily="34" charset="0"/>
              </a:rPr>
              <a:t>.</a:t>
            </a:r>
          </a:p>
          <a:p>
            <a:pPr algn="l"/>
            <a:endParaRPr lang="ru-RU" b="0" i="0" dirty="0">
              <a:solidFill>
                <a:srgbClr val="202122"/>
              </a:solidFill>
              <a:effectLst/>
              <a:latin typeface="Arial" panose="020B0604020202020204" pitchFamily="34" charset="0"/>
            </a:endParaRPr>
          </a:p>
          <a:p>
            <a:pPr algn="l"/>
            <a:r>
              <a:rPr lang="ru-RU" b="0" i="0" dirty="0">
                <a:solidFill>
                  <a:srgbClr val="202122"/>
                </a:solidFill>
                <a:effectLst/>
                <a:latin typeface="Arial" panose="020B0604020202020204" pitchFamily="34" charset="0"/>
              </a:rPr>
              <a:t>Данная РЛС представляет собой </a:t>
            </a:r>
            <a:r>
              <a:rPr lang="ru-RU" b="0" i="0" u="none" strike="noStrike" dirty="0">
                <a:solidFill>
                  <a:srgbClr val="0645AD"/>
                </a:solidFill>
                <a:effectLst/>
                <a:latin typeface="Arial" panose="020B0604020202020204" pitchFamily="34" charset="0"/>
                <a:hlinkClick r:id="rId7" tooltip="Четырёхгранник"/>
              </a:rPr>
              <a:t>четырёхгранную</a:t>
            </a:r>
            <a:r>
              <a:rPr lang="ru-RU" b="0" i="0" dirty="0">
                <a:solidFill>
                  <a:srgbClr val="202122"/>
                </a:solidFill>
                <a:effectLst/>
                <a:latin typeface="Arial" panose="020B0604020202020204" pitchFamily="34" charset="0"/>
              </a:rPr>
              <a:t> </a:t>
            </a:r>
            <a:r>
              <a:rPr lang="ru-RU" b="0" i="0" u="none" strike="noStrike" dirty="0">
                <a:solidFill>
                  <a:srgbClr val="0645AD"/>
                </a:solidFill>
                <a:effectLst/>
                <a:latin typeface="Arial" panose="020B0604020202020204" pitchFamily="34" charset="0"/>
                <a:hlinkClick r:id="rId8" tooltip="Усечённая пирамида"/>
              </a:rPr>
              <a:t>усеченную пирамиду</a:t>
            </a:r>
            <a:r>
              <a:rPr lang="ru-RU" b="0" i="0" dirty="0">
                <a:solidFill>
                  <a:srgbClr val="202122"/>
                </a:solidFill>
                <a:effectLst/>
                <a:latin typeface="Arial" panose="020B0604020202020204" pitchFamily="34" charset="0"/>
              </a:rPr>
              <a:t> высотой 33—35 м, длиной сторон 130—144 м у основания и 90—100 м по </a:t>
            </a:r>
            <a:r>
              <a:rPr lang="ru-RU" b="0" i="0" u="none" strike="noStrike" dirty="0">
                <a:solidFill>
                  <a:srgbClr val="0645AD"/>
                </a:solidFill>
                <a:effectLst/>
                <a:latin typeface="Arial" panose="020B0604020202020204" pitchFamily="34" charset="0"/>
                <a:hlinkClick r:id="rId9" tooltip="Кровля"/>
              </a:rPr>
              <a:t>кровле</a:t>
            </a:r>
            <a:r>
              <a:rPr lang="ru-RU" b="0" i="0" dirty="0">
                <a:solidFill>
                  <a:srgbClr val="202122"/>
                </a:solidFill>
                <a:effectLst/>
                <a:latin typeface="Arial" panose="020B0604020202020204" pitchFamily="34" charset="0"/>
              </a:rPr>
              <a:t> с неподвижными </a:t>
            </a:r>
            <a:r>
              <a:rPr lang="ru-RU" b="0" i="0" u="none" strike="noStrike" dirty="0" err="1">
                <a:solidFill>
                  <a:srgbClr val="0645AD"/>
                </a:solidFill>
                <a:effectLst/>
                <a:latin typeface="Arial" panose="020B0604020202020204" pitchFamily="34" charset="0"/>
                <a:hlinkClick r:id="rId10" tooltip="Эффективная площадь антенны"/>
              </a:rPr>
              <a:t>крупноапертурными</a:t>
            </a:r>
            <a:r>
              <a:rPr lang="ru-RU" b="0" i="0" dirty="0">
                <a:solidFill>
                  <a:srgbClr val="202122"/>
                </a:solidFill>
                <a:effectLst/>
                <a:latin typeface="Arial" panose="020B0604020202020204" pitchFamily="34" charset="0"/>
              </a:rPr>
              <a:t> активными </a:t>
            </a:r>
            <a:r>
              <a:rPr lang="ru-RU" b="0" i="0" u="none" strike="noStrike" dirty="0">
                <a:solidFill>
                  <a:srgbClr val="0645AD"/>
                </a:solidFill>
                <a:effectLst/>
                <a:latin typeface="Arial" panose="020B0604020202020204" pitchFamily="34" charset="0"/>
                <a:hlinkClick r:id="rId11" tooltip="Фазированная антенная решётка"/>
              </a:rPr>
              <a:t>фазированными антенными решётками</a:t>
            </a:r>
            <a:r>
              <a:rPr lang="ru-RU" b="0" i="0" dirty="0">
                <a:solidFill>
                  <a:srgbClr val="202122"/>
                </a:solidFill>
                <a:effectLst/>
                <a:latin typeface="Arial" panose="020B0604020202020204" pitchFamily="34" charset="0"/>
              </a:rPr>
              <a:t> диаметром 18 м (приёмными и передающими) на каждой из четырёх </a:t>
            </a:r>
            <a:r>
              <a:rPr lang="ru-RU" b="0" i="0" u="none" strike="noStrike" dirty="0">
                <a:solidFill>
                  <a:srgbClr val="0645AD"/>
                </a:solidFill>
                <a:effectLst/>
                <a:latin typeface="Arial" panose="020B0604020202020204" pitchFamily="34" charset="0"/>
                <a:hlinkClick r:id="rId12" tooltip="Грань (геометрия)"/>
              </a:rPr>
              <a:t>граней</a:t>
            </a:r>
            <a:r>
              <a:rPr lang="ru-RU" b="0" i="0" dirty="0">
                <a:solidFill>
                  <a:srgbClr val="202122"/>
                </a:solidFill>
                <a:effectLst/>
                <a:latin typeface="Arial" panose="020B0604020202020204" pitchFamily="34" charset="0"/>
              </a:rPr>
              <a:t> с зоной обзора во всей верхней </a:t>
            </a:r>
            <a:r>
              <a:rPr lang="ru-RU" b="0" i="0" u="none" strike="noStrike" dirty="0">
                <a:solidFill>
                  <a:srgbClr val="0645AD"/>
                </a:solidFill>
                <a:effectLst/>
                <a:latin typeface="Arial" panose="020B0604020202020204" pitchFamily="34" charset="0"/>
                <a:hlinkClick r:id="rId13" tooltip="Полусфера"/>
              </a:rPr>
              <a:t>полусфере</a:t>
            </a:r>
            <a:r>
              <a:rPr lang="ru-RU" b="0" i="0" u="none" strike="noStrike" baseline="30000" dirty="0">
                <a:solidFill>
                  <a:srgbClr val="0645AD"/>
                </a:solidFill>
                <a:effectLst/>
                <a:latin typeface="Arial" panose="020B0604020202020204" pitchFamily="34" charset="0"/>
                <a:hlinkClick r:id="rId14"/>
              </a:rPr>
              <a:t>[1]</a:t>
            </a:r>
            <a:r>
              <a:rPr lang="ru-RU" b="0" i="0" u="none" strike="noStrike" baseline="30000" dirty="0">
                <a:solidFill>
                  <a:srgbClr val="0645AD"/>
                </a:solidFill>
                <a:effectLst/>
                <a:latin typeface="Arial" panose="020B0604020202020204" pitchFamily="34" charset="0"/>
                <a:hlinkClick r:id="rId15"/>
              </a:rPr>
              <a:t>[2]</a:t>
            </a:r>
            <a:r>
              <a:rPr lang="ru-RU" b="0" i="0" dirty="0">
                <a:solidFill>
                  <a:srgbClr val="202122"/>
                </a:solidFill>
                <a:effectLst/>
                <a:latin typeface="Arial" panose="020B0604020202020204" pitchFamily="34" charset="0"/>
              </a:rPr>
              <a:t>.</a:t>
            </a:r>
          </a:p>
          <a:p>
            <a:endParaRPr lang="ru-RU" b="1" i="0" dirty="0">
              <a:solidFill>
                <a:srgbClr val="202122"/>
              </a:solidFill>
              <a:effectLst/>
              <a:latin typeface="Arial" panose="020B0604020202020204" pitchFamily="34" charset="0"/>
            </a:endParaRPr>
          </a:p>
          <a:p>
            <a:r>
              <a:rPr lang="ru-RU" b="1" i="0" dirty="0">
                <a:solidFill>
                  <a:srgbClr val="202122"/>
                </a:solidFill>
                <a:effectLst/>
                <a:latin typeface="Arial" panose="020B0604020202020204" pitchFamily="34" charset="0"/>
              </a:rPr>
              <a:t>Рабочий диапазон</a:t>
            </a:r>
            <a:r>
              <a:rPr lang="ru-RU" b="0" i="0" dirty="0">
                <a:solidFill>
                  <a:srgbClr val="202122"/>
                </a:solidFill>
                <a:effectLst/>
                <a:latin typeface="Arial" panose="020B0604020202020204" pitchFamily="34" charset="0"/>
              </a:rPr>
              <a:t> — сантиметровый (длина волны 7,5 см)</a:t>
            </a:r>
            <a:r>
              <a:rPr lang="ru-RU" b="0" i="0" u="none" strike="noStrike" baseline="30000" dirty="0">
                <a:solidFill>
                  <a:srgbClr val="0645AD"/>
                </a:solidFill>
                <a:effectLst/>
                <a:latin typeface="Arial" panose="020B0604020202020204" pitchFamily="34" charset="0"/>
                <a:hlinkClick r:id="rId16"/>
              </a:rPr>
              <a:t>[5]</a:t>
            </a:r>
            <a:r>
              <a:rPr lang="ru-RU" b="0" i="0" dirty="0">
                <a:solidFill>
                  <a:srgbClr val="202122"/>
                </a:solidFill>
                <a:effectLst/>
                <a:latin typeface="Arial" panose="020B0604020202020204" pitchFamily="34" charset="0"/>
              </a:rPr>
              <a:t>.</a:t>
            </a:r>
            <a:br>
              <a:rPr lang="ru-RU" dirty="0"/>
            </a:br>
            <a:r>
              <a:rPr lang="ru-RU" b="1" i="0" dirty="0">
                <a:solidFill>
                  <a:srgbClr val="202122"/>
                </a:solidFill>
                <a:effectLst/>
                <a:latin typeface="Arial" panose="020B0604020202020204" pitchFamily="34" charset="0"/>
              </a:rPr>
              <a:t>Угол обзора по азимуту</a:t>
            </a:r>
            <a:r>
              <a:rPr lang="ru-RU" b="0" i="0" dirty="0">
                <a:solidFill>
                  <a:srgbClr val="202122"/>
                </a:solidFill>
                <a:effectLst/>
                <a:latin typeface="Arial" panose="020B0604020202020204" pitchFamily="34" charset="0"/>
              </a:rPr>
              <a:t> — 360 градусов</a:t>
            </a:r>
            <a:r>
              <a:rPr lang="ru-RU" b="0" i="0" u="none" strike="noStrike" baseline="30000" dirty="0">
                <a:solidFill>
                  <a:srgbClr val="0645AD"/>
                </a:solidFill>
                <a:effectLst/>
                <a:latin typeface="Arial" panose="020B0604020202020204" pitchFamily="34" charset="0"/>
                <a:hlinkClick r:id="rId17"/>
              </a:rPr>
              <a:t>[3]</a:t>
            </a:r>
            <a:r>
              <a:rPr lang="ru-RU" b="0" i="0" dirty="0">
                <a:solidFill>
                  <a:srgbClr val="202122"/>
                </a:solidFill>
                <a:effectLst/>
                <a:latin typeface="Arial" panose="020B0604020202020204" pitchFamily="34" charset="0"/>
              </a:rPr>
              <a:t>.</a:t>
            </a:r>
            <a:br>
              <a:rPr lang="ru-RU" dirty="0"/>
            </a:br>
            <a:r>
              <a:rPr lang="ru-RU" b="1" i="0" dirty="0">
                <a:solidFill>
                  <a:srgbClr val="202122"/>
                </a:solidFill>
                <a:effectLst/>
                <a:latin typeface="Arial" panose="020B0604020202020204" pitchFamily="34" charset="0"/>
              </a:rPr>
              <a:t>Дальность обнаружения головной части МБР</a:t>
            </a:r>
            <a:r>
              <a:rPr lang="ru-RU" b="0" i="0" dirty="0">
                <a:solidFill>
                  <a:srgbClr val="202122"/>
                </a:solidFill>
                <a:effectLst/>
                <a:latin typeface="Arial" panose="020B0604020202020204" pitchFamily="34" charset="0"/>
              </a:rPr>
              <a:t> — 3700 км.</a:t>
            </a:r>
            <a:br>
              <a:rPr lang="ru-RU" dirty="0"/>
            </a:br>
            <a:r>
              <a:rPr lang="ru-RU" b="1" i="0" dirty="0">
                <a:solidFill>
                  <a:srgbClr val="202122"/>
                </a:solidFill>
                <a:effectLst/>
                <a:latin typeface="Arial" panose="020B0604020202020204" pitchFamily="34" charset="0"/>
              </a:rPr>
              <a:t>Высота обнаружения цели</a:t>
            </a:r>
            <a:r>
              <a:rPr lang="ru-RU" b="0" i="0" dirty="0">
                <a:solidFill>
                  <a:srgbClr val="202122"/>
                </a:solidFill>
                <a:effectLst/>
                <a:latin typeface="Arial" panose="020B0604020202020204" pitchFamily="34" charset="0"/>
              </a:rPr>
              <a:t> — 40 000 км</a:t>
            </a:r>
            <a:r>
              <a:rPr lang="ru-RU" b="0" i="0" u="none" strike="noStrike" baseline="30000" dirty="0">
                <a:solidFill>
                  <a:srgbClr val="0645AD"/>
                </a:solidFill>
                <a:effectLst/>
                <a:latin typeface="Arial" panose="020B0604020202020204" pitchFamily="34" charset="0"/>
                <a:hlinkClick r:id="rId15"/>
              </a:rPr>
              <a:t>[2]</a:t>
            </a:r>
            <a:r>
              <a:rPr lang="ru-RU" b="0" i="0" u="none" strike="noStrike" baseline="30000" dirty="0">
                <a:solidFill>
                  <a:srgbClr val="0645AD"/>
                </a:solidFill>
                <a:effectLst/>
                <a:latin typeface="Arial" panose="020B0604020202020204" pitchFamily="34" charset="0"/>
                <a:hlinkClick r:id="rId18"/>
              </a:rPr>
              <a:t>[4]</a:t>
            </a:r>
            <a:r>
              <a:rPr lang="ru-RU" b="0" i="0" dirty="0">
                <a:solidFill>
                  <a:srgbClr val="202122"/>
                </a:solidFill>
                <a:effectLst/>
                <a:latin typeface="Arial" panose="020B0604020202020204" pitchFamily="34" charset="0"/>
              </a:rPr>
              <a:t>.</a:t>
            </a:r>
            <a:br>
              <a:rPr lang="ru-RU" dirty="0"/>
            </a:br>
            <a:r>
              <a:rPr lang="ru-RU" b="1" i="0" dirty="0">
                <a:solidFill>
                  <a:srgbClr val="202122"/>
                </a:solidFill>
                <a:effectLst/>
                <a:latin typeface="Arial" panose="020B0604020202020204" pitchFamily="34" charset="0"/>
              </a:rPr>
              <a:t>Точность сопровождения цели:</a:t>
            </a:r>
            <a:br>
              <a:rPr lang="ru-RU" dirty="0"/>
            </a:br>
            <a:r>
              <a:rPr lang="ru-RU" b="1" i="0" dirty="0">
                <a:solidFill>
                  <a:srgbClr val="202122"/>
                </a:solidFill>
                <a:effectLst/>
                <a:latin typeface="Arial" panose="020B0604020202020204" pitchFamily="34" charset="0"/>
              </a:rPr>
              <a:t>по дальности</a:t>
            </a:r>
            <a:r>
              <a:rPr lang="ru-RU" b="0" i="0" dirty="0">
                <a:solidFill>
                  <a:srgbClr val="202122"/>
                </a:solidFill>
                <a:effectLst/>
                <a:latin typeface="Arial" panose="020B0604020202020204" pitchFamily="34" charset="0"/>
              </a:rPr>
              <a:t> — 10 м;</a:t>
            </a:r>
            <a:br>
              <a:rPr lang="ru-RU" dirty="0"/>
            </a:br>
            <a:r>
              <a:rPr lang="ru-RU" b="1" i="0" dirty="0">
                <a:solidFill>
                  <a:srgbClr val="202122"/>
                </a:solidFill>
                <a:effectLst/>
                <a:latin typeface="Arial" panose="020B0604020202020204" pitchFamily="34" charset="0"/>
              </a:rPr>
              <a:t>по угловым координатам</a:t>
            </a:r>
            <a:r>
              <a:rPr lang="ru-RU" b="0" i="0" dirty="0">
                <a:solidFill>
                  <a:srgbClr val="202122"/>
                </a:solidFill>
                <a:effectLst/>
                <a:latin typeface="Arial" panose="020B0604020202020204" pitchFamily="34" charset="0"/>
              </a:rPr>
              <a:t> — 0,6 угловых минут.</a:t>
            </a:r>
            <a:br>
              <a:rPr lang="ru-RU" dirty="0"/>
            </a:br>
            <a:r>
              <a:rPr lang="ru-RU" b="1" i="0" dirty="0">
                <a:solidFill>
                  <a:srgbClr val="202122"/>
                </a:solidFill>
                <a:effectLst/>
                <a:latin typeface="Arial" panose="020B0604020202020204" pitchFamily="34" charset="0"/>
              </a:rPr>
              <a:t>Излучаемая импульсная мощность</a:t>
            </a:r>
            <a:r>
              <a:rPr lang="ru-RU" b="0" i="0" dirty="0">
                <a:solidFill>
                  <a:srgbClr val="202122"/>
                </a:solidFill>
                <a:effectLst/>
                <a:latin typeface="Arial" panose="020B0604020202020204" pitchFamily="34" charset="0"/>
              </a:rPr>
              <a:t> — 250 МВт</a:t>
            </a:r>
            <a:r>
              <a:rPr lang="ru-RU" b="0" i="0" u="none" strike="noStrike" baseline="30000" dirty="0">
                <a:solidFill>
                  <a:srgbClr val="0645AD"/>
                </a:solidFill>
                <a:effectLst/>
                <a:latin typeface="Arial" panose="020B0604020202020204" pitchFamily="34" charset="0"/>
                <a:hlinkClick r:id="rId17"/>
              </a:rPr>
              <a:t>[3]</a:t>
            </a:r>
            <a:r>
              <a:rPr lang="ru-RU" b="0" i="0" dirty="0">
                <a:solidFill>
                  <a:srgbClr val="202122"/>
                </a:solidFill>
                <a:effectLst/>
                <a:latin typeface="Arial" panose="020B0604020202020204" pitchFamily="34" charset="0"/>
              </a:rPr>
              <a:t>.</a:t>
            </a:r>
            <a:br>
              <a:rPr lang="ru-RU" dirty="0"/>
            </a:br>
            <a:r>
              <a:rPr lang="ru-RU" b="1" i="0" dirty="0">
                <a:solidFill>
                  <a:srgbClr val="202122"/>
                </a:solidFill>
                <a:effectLst/>
                <a:latin typeface="Arial" panose="020B0604020202020204" pitchFamily="34" charset="0"/>
              </a:rPr>
              <a:t>Время оповещения</a:t>
            </a:r>
            <a:r>
              <a:rPr lang="ru-RU" b="0" i="0" dirty="0">
                <a:solidFill>
                  <a:srgbClr val="202122"/>
                </a:solidFill>
                <a:effectLst/>
                <a:latin typeface="Arial" panose="020B0604020202020204" pitchFamily="34" charset="0"/>
              </a:rPr>
              <a:t> — 9 минут</a:t>
            </a:r>
            <a:r>
              <a:rPr lang="ru-RU" b="0" i="0" u="none" strike="noStrike" baseline="30000" dirty="0">
                <a:solidFill>
                  <a:srgbClr val="0645AD"/>
                </a:solidFill>
                <a:effectLst/>
                <a:latin typeface="Arial" panose="020B0604020202020204" pitchFamily="34" charset="0"/>
                <a:hlinkClick r:id="rId17"/>
              </a:rPr>
              <a:t>[3]</a:t>
            </a:r>
            <a:r>
              <a:rPr lang="ru-RU" b="0" i="0" dirty="0">
                <a:solidFill>
                  <a:srgbClr val="202122"/>
                </a:solidFill>
                <a:effectLst/>
                <a:latin typeface="Arial" panose="020B0604020202020204" pitchFamily="34" charset="0"/>
              </a:rPr>
              <a:t>.</a:t>
            </a:r>
            <a:endParaRPr lang="ru-RU" dirty="0"/>
          </a:p>
        </p:txBody>
      </p:sp>
      <p:sp>
        <p:nvSpPr>
          <p:cNvPr id="4" name="Номер слайда 3"/>
          <p:cNvSpPr>
            <a:spLocks noGrp="1"/>
          </p:cNvSpPr>
          <p:nvPr>
            <p:ph type="sldNum" sz="quarter" idx="5"/>
          </p:nvPr>
        </p:nvSpPr>
        <p:spPr/>
        <p:txBody>
          <a:bodyPr/>
          <a:lstStyle/>
          <a:p>
            <a:fld id="{14EE1406-E034-407C-B108-4F068BA89E09}" type="slidenum">
              <a:rPr lang="ru-RU" smtClean="0"/>
              <a:t>5</a:t>
            </a:fld>
            <a:endParaRPr lang="ru-RU"/>
          </a:p>
        </p:txBody>
      </p:sp>
    </p:spTree>
    <p:extLst>
      <p:ext uri="{BB962C8B-B14F-4D97-AF65-F5344CB8AC3E}">
        <p14:creationId xmlns:p14="http://schemas.microsoft.com/office/powerpoint/2010/main" val="3853673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rgbClr val="202122"/>
                </a:solidFill>
                <a:latin typeface="Arial" panose="020B0604020202020204" pitchFamily="34" charset="0"/>
              </a:rPr>
              <a:t>В чем отличие конструкций радаров применительно к обнаружению дронов.</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rgbClr val="202122"/>
                </a:solidFill>
                <a:latin typeface="Arial" panose="020B0604020202020204" pitchFamily="34" charset="0"/>
              </a:rPr>
              <a:t>В условиях реального использования радар обнаружит любое движение, в том числе движение деревьев на ветру и иное движение естественной среды. Это движение необходимо отфильтровать.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rgbClr val="202122"/>
                </a:solidFill>
                <a:latin typeface="Arial" panose="020B0604020202020204" pitchFamily="34" charset="0"/>
              </a:rPr>
              <a:t>Что бы принимаемый сигнал идентифицировать как цель, необходимо сделать несколько замеров и проанализировать результаты: сколько объектов обнаружилось вообще и как поменялось местоположение объектов по сравнению с предыдущим замером. В среднем для накопления такой статистики нужно </a:t>
            </a:r>
            <a:r>
              <a:rPr lang="en-US" dirty="0">
                <a:solidFill>
                  <a:srgbClr val="202122"/>
                </a:solidFill>
                <a:latin typeface="Arial" panose="020B0604020202020204" pitchFamily="34" charset="0"/>
              </a:rPr>
              <a:t>5-</a:t>
            </a:r>
            <a:r>
              <a:rPr lang="ru-RU" dirty="0">
                <a:solidFill>
                  <a:srgbClr val="202122"/>
                </a:solidFill>
                <a:latin typeface="Arial" panose="020B0604020202020204" pitchFamily="34" charset="0"/>
              </a:rPr>
              <a:t>8 замеров. Только тогда возможно построить траекторию движения, определить  направление, скорость.</a:t>
            </a:r>
          </a:p>
          <a:p>
            <a:endParaRPr lang="ru-RU" dirty="0"/>
          </a:p>
        </p:txBody>
      </p:sp>
      <p:sp>
        <p:nvSpPr>
          <p:cNvPr id="4" name="Номер слайда 3"/>
          <p:cNvSpPr>
            <a:spLocks noGrp="1"/>
          </p:cNvSpPr>
          <p:nvPr>
            <p:ph type="sldNum" sz="quarter" idx="5"/>
          </p:nvPr>
        </p:nvSpPr>
        <p:spPr/>
        <p:txBody>
          <a:bodyPr/>
          <a:lstStyle/>
          <a:p>
            <a:fld id="{14EE1406-E034-407C-B108-4F068BA89E09}" type="slidenum">
              <a:rPr lang="ru-RU" smtClean="0"/>
              <a:t>6</a:t>
            </a:fld>
            <a:endParaRPr lang="ru-RU"/>
          </a:p>
        </p:txBody>
      </p:sp>
    </p:spTree>
    <p:extLst>
      <p:ext uri="{BB962C8B-B14F-4D97-AF65-F5344CB8AC3E}">
        <p14:creationId xmlns:p14="http://schemas.microsoft.com/office/powerpoint/2010/main" val="1802726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solidFill>
                  <a:srgbClr val="202122"/>
                </a:solidFill>
                <a:latin typeface="Arial" panose="020B0604020202020204" pitchFamily="34" charset="0"/>
              </a:rPr>
              <a:t>Дрон передвигается с большими ускорениями, может зависать в воздухе, резко менять направление поэтому частота замеров имеет важное значение.</a:t>
            </a:r>
          </a:p>
          <a:p>
            <a:endParaRPr lang="ru-RU" dirty="0">
              <a:solidFill>
                <a:srgbClr val="202122"/>
              </a:solidFill>
              <a:latin typeface="Arial" panose="020B0604020202020204" pitchFamily="34" charset="0"/>
            </a:endParaRPr>
          </a:p>
          <a:p>
            <a:r>
              <a:rPr lang="ru-RU" dirty="0">
                <a:solidFill>
                  <a:srgbClr val="202122"/>
                </a:solidFill>
                <a:latin typeface="Arial" panose="020B0604020202020204" pitchFamily="34" charset="0"/>
              </a:rPr>
              <a:t>Если антенна делает полный оборот 1 раз в секунду, накопление статистики произойдет через 5-8 секунд. А радар с неподвижной антенной обновит данные 4 раза в секунду и накопит статистику через 2 секунды. Преимущество в скорости в два раза. </a:t>
            </a:r>
          </a:p>
          <a:p>
            <a:endParaRPr lang="ru-RU" dirty="0"/>
          </a:p>
        </p:txBody>
      </p:sp>
      <p:sp>
        <p:nvSpPr>
          <p:cNvPr id="4" name="Номер слайда 3"/>
          <p:cNvSpPr>
            <a:spLocks noGrp="1"/>
          </p:cNvSpPr>
          <p:nvPr>
            <p:ph type="sldNum" sz="quarter" idx="5"/>
          </p:nvPr>
        </p:nvSpPr>
        <p:spPr/>
        <p:txBody>
          <a:bodyPr/>
          <a:lstStyle/>
          <a:p>
            <a:fld id="{14EE1406-E034-407C-B108-4F068BA89E09}" type="slidenum">
              <a:rPr lang="ru-RU" smtClean="0"/>
              <a:t>7</a:t>
            </a:fld>
            <a:endParaRPr lang="ru-RU"/>
          </a:p>
        </p:txBody>
      </p:sp>
    </p:spTree>
    <p:extLst>
      <p:ext uri="{BB962C8B-B14F-4D97-AF65-F5344CB8AC3E}">
        <p14:creationId xmlns:p14="http://schemas.microsoft.com/office/powerpoint/2010/main" val="3141269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Радары могут возвращать координату на плоскости: азимут и расстояние до цели. Либо координату в пространстве: азимут, угол места и расстояние до цели. </a:t>
            </a:r>
          </a:p>
          <a:p>
            <a:r>
              <a:rPr lang="ru-RU" dirty="0"/>
              <a:t>Для задачи обнаружения дрона, важно что бы радар поддерживал именно 3</a:t>
            </a:r>
            <a:r>
              <a:rPr lang="en-US" dirty="0"/>
              <a:t>D </a:t>
            </a:r>
            <a:r>
              <a:rPr lang="ru-RU" dirty="0"/>
              <a:t>режим. Это позволит точно навести камеру для подтверждения. </a:t>
            </a:r>
          </a:p>
        </p:txBody>
      </p:sp>
      <p:sp>
        <p:nvSpPr>
          <p:cNvPr id="4" name="Номер слайда 3"/>
          <p:cNvSpPr>
            <a:spLocks noGrp="1"/>
          </p:cNvSpPr>
          <p:nvPr>
            <p:ph type="sldNum" sz="quarter" idx="5"/>
          </p:nvPr>
        </p:nvSpPr>
        <p:spPr/>
        <p:txBody>
          <a:bodyPr/>
          <a:lstStyle/>
          <a:p>
            <a:fld id="{14EE1406-E034-407C-B108-4F068BA89E09}" type="slidenum">
              <a:rPr lang="ru-RU" smtClean="0"/>
              <a:t>8</a:t>
            </a:fld>
            <a:endParaRPr lang="ru-RU"/>
          </a:p>
        </p:txBody>
      </p:sp>
    </p:spTree>
    <p:extLst>
      <p:ext uri="{BB962C8B-B14F-4D97-AF65-F5344CB8AC3E}">
        <p14:creationId xmlns:p14="http://schemas.microsoft.com/office/powerpoint/2010/main" val="1419984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solidFill>
                  <a:srgbClr val="202122"/>
                </a:solidFill>
                <a:latin typeface="Arial" panose="020B0604020202020204" pitchFamily="34" charset="0"/>
              </a:rPr>
              <a:t>Радар – источник электромагнитного излучения. Чем больше дальность обнаружения, тем выше мощность излучения. Используя радар в непосредственной близости от людей убедитесь, что у производителя есть Санитарно-</a:t>
            </a:r>
            <a:r>
              <a:rPr lang="ru-RU" dirty="0" err="1">
                <a:solidFill>
                  <a:srgbClr val="202122"/>
                </a:solidFill>
                <a:latin typeface="Arial" panose="020B0604020202020204" pitchFamily="34" charset="0"/>
              </a:rPr>
              <a:t>эпидимиологическое</a:t>
            </a:r>
            <a:r>
              <a:rPr lang="ru-RU" dirty="0">
                <a:solidFill>
                  <a:srgbClr val="202122"/>
                </a:solidFill>
                <a:latin typeface="Arial" panose="020B0604020202020204" pitchFamily="34" charset="0"/>
              </a:rPr>
              <a:t> заключение Роспотребнадзора</a:t>
            </a:r>
          </a:p>
          <a:p>
            <a:endParaRPr lang="ru-RU" dirty="0"/>
          </a:p>
        </p:txBody>
      </p:sp>
      <p:sp>
        <p:nvSpPr>
          <p:cNvPr id="4" name="Номер слайда 3"/>
          <p:cNvSpPr>
            <a:spLocks noGrp="1"/>
          </p:cNvSpPr>
          <p:nvPr>
            <p:ph type="sldNum" sz="quarter" idx="5"/>
          </p:nvPr>
        </p:nvSpPr>
        <p:spPr/>
        <p:txBody>
          <a:bodyPr/>
          <a:lstStyle/>
          <a:p>
            <a:fld id="{14EE1406-E034-407C-B108-4F068BA89E09}" type="slidenum">
              <a:rPr lang="ru-RU" smtClean="0"/>
              <a:t>9</a:t>
            </a:fld>
            <a:endParaRPr lang="ru-RU"/>
          </a:p>
        </p:txBody>
      </p:sp>
    </p:spTree>
    <p:extLst>
      <p:ext uri="{BB962C8B-B14F-4D97-AF65-F5344CB8AC3E}">
        <p14:creationId xmlns:p14="http://schemas.microsoft.com/office/powerpoint/2010/main" val="3073841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Как вывод можно отменить, что радиолокация как технология показывает самую высокую точно определения координат дрона в пространстве </a:t>
            </a:r>
          </a:p>
        </p:txBody>
      </p:sp>
      <p:sp>
        <p:nvSpPr>
          <p:cNvPr id="4" name="Номер слайда 3"/>
          <p:cNvSpPr>
            <a:spLocks noGrp="1"/>
          </p:cNvSpPr>
          <p:nvPr>
            <p:ph type="sldNum" sz="quarter" idx="5"/>
          </p:nvPr>
        </p:nvSpPr>
        <p:spPr/>
        <p:txBody>
          <a:bodyPr/>
          <a:lstStyle/>
          <a:p>
            <a:fld id="{14EE1406-E034-407C-B108-4F068BA89E09}" type="slidenum">
              <a:rPr lang="ru-RU" smtClean="0"/>
              <a:t>10</a:t>
            </a:fld>
            <a:endParaRPr lang="ru-RU"/>
          </a:p>
        </p:txBody>
      </p:sp>
    </p:spTree>
    <p:extLst>
      <p:ext uri="{BB962C8B-B14F-4D97-AF65-F5344CB8AC3E}">
        <p14:creationId xmlns:p14="http://schemas.microsoft.com/office/powerpoint/2010/main" val="891109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3D88CC-9FA1-4837-9D21-1D0B299DFE89}"/>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1A3CA723-D210-405F-A638-177ED011ED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3B2F7C7B-666D-4769-ADF8-DC748549BCE9}"/>
              </a:ext>
            </a:extLst>
          </p:cNvPr>
          <p:cNvSpPr>
            <a:spLocks noGrp="1"/>
          </p:cNvSpPr>
          <p:nvPr>
            <p:ph type="dt" sz="half" idx="10"/>
          </p:nvPr>
        </p:nvSpPr>
        <p:spPr/>
        <p:txBody>
          <a:bodyPr/>
          <a:lstStyle/>
          <a:p>
            <a:fld id="{CE0E46EA-AB2F-4CCD-8A55-3248851C0BEB}" type="datetimeFigureOut">
              <a:rPr lang="ru-RU" smtClean="0"/>
              <a:t>26.05.2023</a:t>
            </a:fld>
            <a:endParaRPr lang="ru-RU"/>
          </a:p>
        </p:txBody>
      </p:sp>
      <p:sp>
        <p:nvSpPr>
          <p:cNvPr id="5" name="Нижний колонтитул 4">
            <a:extLst>
              <a:ext uri="{FF2B5EF4-FFF2-40B4-BE49-F238E27FC236}">
                <a16:creationId xmlns:a16="http://schemas.microsoft.com/office/drawing/2014/main" id="{9F0830E0-26A5-4D6B-AAF5-CECAA7881A4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7CAD35B-ACE2-4F32-B922-C46B18185AE9}"/>
              </a:ext>
            </a:extLst>
          </p:cNvPr>
          <p:cNvSpPr>
            <a:spLocks noGrp="1"/>
          </p:cNvSpPr>
          <p:nvPr>
            <p:ph type="sldNum" sz="quarter" idx="12"/>
          </p:nvPr>
        </p:nvSpPr>
        <p:spPr/>
        <p:txBody>
          <a:bodyPr/>
          <a:lstStyle/>
          <a:p>
            <a:fld id="{2A9BC06A-A5A6-42BB-BF03-6C7B5A4E80F6}" type="slidenum">
              <a:rPr lang="ru-RU" smtClean="0"/>
              <a:t>‹#›</a:t>
            </a:fld>
            <a:endParaRPr lang="ru-RU"/>
          </a:p>
        </p:txBody>
      </p:sp>
    </p:spTree>
    <p:extLst>
      <p:ext uri="{BB962C8B-B14F-4D97-AF65-F5344CB8AC3E}">
        <p14:creationId xmlns:p14="http://schemas.microsoft.com/office/powerpoint/2010/main" val="159491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3DF590-4EF2-4C5B-98F1-08C0F1D59A7F}"/>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5D3A774-612B-4E98-95E1-0B03197B637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15BC818-2649-4068-AD87-6F6F63667549}"/>
              </a:ext>
            </a:extLst>
          </p:cNvPr>
          <p:cNvSpPr>
            <a:spLocks noGrp="1"/>
          </p:cNvSpPr>
          <p:nvPr>
            <p:ph type="dt" sz="half" idx="10"/>
          </p:nvPr>
        </p:nvSpPr>
        <p:spPr/>
        <p:txBody>
          <a:bodyPr/>
          <a:lstStyle/>
          <a:p>
            <a:fld id="{CE0E46EA-AB2F-4CCD-8A55-3248851C0BEB}" type="datetimeFigureOut">
              <a:rPr lang="ru-RU" smtClean="0"/>
              <a:t>26.05.2023</a:t>
            </a:fld>
            <a:endParaRPr lang="ru-RU"/>
          </a:p>
        </p:txBody>
      </p:sp>
      <p:sp>
        <p:nvSpPr>
          <p:cNvPr id="5" name="Нижний колонтитул 4">
            <a:extLst>
              <a:ext uri="{FF2B5EF4-FFF2-40B4-BE49-F238E27FC236}">
                <a16:creationId xmlns:a16="http://schemas.microsoft.com/office/drawing/2014/main" id="{E950AA64-5FB4-459A-AA19-627966E16B2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FBCE48B-FD14-459A-923E-C961B5F38E1A}"/>
              </a:ext>
            </a:extLst>
          </p:cNvPr>
          <p:cNvSpPr>
            <a:spLocks noGrp="1"/>
          </p:cNvSpPr>
          <p:nvPr>
            <p:ph type="sldNum" sz="quarter" idx="12"/>
          </p:nvPr>
        </p:nvSpPr>
        <p:spPr/>
        <p:txBody>
          <a:bodyPr/>
          <a:lstStyle/>
          <a:p>
            <a:fld id="{2A9BC06A-A5A6-42BB-BF03-6C7B5A4E80F6}" type="slidenum">
              <a:rPr lang="ru-RU" smtClean="0"/>
              <a:t>‹#›</a:t>
            </a:fld>
            <a:endParaRPr lang="ru-RU"/>
          </a:p>
        </p:txBody>
      </p:sp>
    </p:spTree>
    <p:extLst>
      <p:ext uri="{BB962C8B-B14F-4D97-AF65-F5344CB8AC3E}">
        <p14:creationId xmlns:p14="http://schemas.microsoft.com/office/powerpoint/2010/main" val="1149017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617A4425-C556-405B-BD9C-F61B7572A905}"/>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88267D86-7F48-40EE-90C8-D057516A3825}"/>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8958359-D8B8-450D-8463-FDC0258E9127}"/>
              </a:ext>
            </a:extLst>
          </p:cNvPr>
          <p:cNvSpPr>
            <a:spLocks noGrp="1"/>
          </p:cNvSpPr>
          <p:nvPr>
            <p:ph type="dt" sz="half" idx="10"/>
          </p:nvPr>
        </p:nvSpPr>
        <p:spPr/>
        <p:txBody>
          <a:bodyPr/>
          <a:lstStyle/>
          <a:p>
            <a:fld id="{CE0E46EA-AB2F-4CCD-8A55-3248851C0BEB}" type="datetimeFigureOut">
              <a:rPr lang="ru-RU" smtClean="0"/>
              <a:t>26.05.2023</a:t>
            </a:fld>
            <a:endParaRPr lang="ru-RU"/>
          </a:p>
        </p:txBody>
      </p:sp>
      <p:sp>
        <p:nvSpPr>
          <p:cNvPr id="5" name="Нижний колонтитул 4">
            <a:extLst>
              <a:ext uri="{FF2B5EF4-FFF2-40B4-BE49-F238E27FC236}">
                <a16:creationId xmlns:a16="http://schemas.microsoft.com/office/drawing/2014/main" id="{6E5C7924-A5D5-48EB-A7A6-0C9EE43757A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14DB912-AC2B-4E24-9193-22D498C1FB13}"/>
              </a:ext>
            </a:extLst>
          </p:cNvPr>
          <p:cNvSpPr>
            <a:spLocks noGrp="1"/>
          </p:cNvSpPr>
          <p:nvPr>
            <p:ph type="sldNum" sz="quarter" idx="12"/>
          </p:nvPr>
        </p:nvSpPr>
        <p:spPr/>
        <p:txBody>
          <a:bodyPr/>
          <a:lstStyle/>
          <a:p>
            <a:fld id="{2A9BC06A-A5A6-42BB-BF03-6C7B5A4E80F6}" type="slidenum">
              <a:rPr lang="ru-RU" smtClean="0"/>
              <a:t>‹#›</a:t>
            </a:fld>
            <a:endParaRPr lang="ru-RU"/>
          </a:p>
        </p:txBody>
      </p:sp>
    </p:spTree>
    <p:extLst>
      <p:ext uri="{BB962C8B-B14F-4D97-AF65-F5344CB8AC3E}">
        <p14:creationId xmlns:p14="http://schemas.microsoft.com/office/powerpoint/2010/main" val="398027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342472" y="134207"/>
            <a:ext cx="9491421" cy="549275"/>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2933" b="0" i="0" u="none" strike="noStrike" cap="none">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r>
              <a:rPr lang="ru-RU"/>
              <a:t>Образец заголовка</a:t>
            </a:r>
            <a:endParaRPr dirty="0"/>
          </a:p>
        </p:txBody>
      </p:sp>
      <p:sp>
        <p:nvSpPr>
          <p:cNvPr id="6" name="Google Shape;70;p16">
            <a:extLst>
              <a:ext uri="{FF2B5EF4-FFF2-40B4-BE49-F238E27FC236}">
                <a16:creationId xmlns:a16="http://schemas.microsoft.com/office/drawing/2014/main" id="{E9EC7CA4-BC66-E945-937A-55D3E0263B21}"/>
              </a:ext>
            </a:extLst>
          </p:cNvPr>
          <p:cNvSpPr txBox="1">
            <a:spLocks noGrp="1"/>
          </p:cNvSpPr>
          <p:nvPr>
            <p:ph type="body" idx="1" hasCustomPrompt="1"/>
          </p:nvPr>
        </p:nvSpPr>
        <p:spPr>
          <a:xfrm>
            <a:off x="838200" y="982488"/>
            <a:ext cx="10515600" cy="4893025"/>
          </a:xfrm>
          <a:prstGeom prst="rect">
            <a:avLst/>
          </a:prstGeom>
          <a:noFill/>
          <a:ln>
            <a:noFill/>
          </a:ln>
        </p:spPr>
        <p:txBody>
          <a:bodyPr spcFirstLastPara="1" wrap="square" lIns="68575" tIns="34275" rIns="68575" bIns="34275" anchor="t" anchorCtr="0"/>
          <a:lstStyle>
            <a:lvl1pPr marL="457189" marR="0" lvl="0" indent="-457189" algn="l" rtl="0">
              <a:lnSpc>
                <a:spcPct val="90000"/>
              </a:lnSpc>
              <a:spcBef>
                <a:spcPts val="800"/>
              </a:spcBef>
              <a:spcAft>
                <a:spcPts val="0"/>
              </a:spcAft>
              <a:buClr>
                <a:srgbClr val="888888"/>
              </a:buClr>
              <a:buSzPts val="1800"/>
              <a:buFontTx/>
              <a:buBlip>
                <a:blip r:embed="rId2"/>
              </a:buBlip>
              <a:defRPr sz="24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defRPr>
            </a:lvl1pPr>
            <a:lvl2pPr marL="1295368" marR="0" lvl="1" indent="-380990" algn="l" rtl="0">
              <a:lnSpc>
                <a:spcPct val="90000"/>
              </a:lnSpc>
              <a:spcBef>
                <a:spcPts val="533"/>
              </a:spcBef>
              <a:spcAft>
                <a:spcPts val="0"/>
              </a:spcAft>
              <a:buClr>
                <a:srgbClr val="888888"/>
              </a:buClr>
              <a:buSzPts val="1500"/>
              <a:buFontTx/>
              <a:buBlip>
                <a:blip r:embed="rId3"/>
              </a:buBlip>
              <a:defRPr sz="2000" b="0" i="0" u="none" strike="noStrike" cap="none">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sym typeface="Calibri"/>
              </a:defRPr>
            </a:lvl2pPr>
            <a:lvl3pPr marL="1904952" marR="0" lvl="2" indent="-380990" algn="l" rtl="0">
              <a:lnSpc>
                <a:spcPct val="90000"/>
              </a:lnSpc>
              <a:spcBef>
                <a:spcPts val="533"/>
              </a:spcBef>
              <a:spcAft>
                <a:spcPts val="0"/>
              </a:spcAft>
              <a:buClr>
                <a:srgbClr val="888888"/>
              </a:buClr>
              <a:buSzPts val="1400"/>
              <a:buFontTx/>
              <a:buBlip>
                <a:blip r:embed="rId2"/>
              </a:buBlip>
              <a:defRPr sz="1867" b="0" i="0" u="none" strike="noStrike" cap="none">
                <a:solidFill>
                  <a:srgbClr val="888888"/>
                </a:solidFill>
                <a:latin typeface="Open Sans Light" panose="020B0306030504020204" pitchFamily="34" charset="0"/>
                <a:ea typeface="Open Sans Light" panose="020B0306030504020204" pitchFamily="34" charset="0"/>
                <a:cs typeface="Open Sans Light" panose="020B0306030504020204" pitchFamily="34" charset="0"/>
                <a:sym typeface="Calibri"/>
              </a:defRPr>
            </a:lvl3pPr>
            <a:lvl4pPr marL="2438339" marR="0" lvl="3" indent="-304792" algn="l" rtl="0">
              <a:lnSpc>
                <a:spcPct val="90000"/>
              </a:lnSpc>
              <a:spcBef>
                <a:spcPts val="533"/>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4pPr>
            <a:lvl5pPr marL="3047924" marR="0" lvl="4" indent="-304792" algn="l" rtl="0">
              <a:lnSpc>
                <a:spcPct val="90000"/>
              </a:lnSpc>
              <a:spcBef>
                <a:spcPts val="533"/>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5pPr>
            <a:lvl6pPr marL="3657509" marR="0" lvl="5" indent="-304792" algn="l" rtl="0">
              <a:lnSpc>
                <a:spcPct val="90000"/>
              </a:lnSpc>
              <a:spcBef>
                <a:spcPts val="533"/>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6pPr>
            <a:lvl7pPr marL="4267093" marR="0" lvl="6" indent="-304792" algn="l" rtl="0">
              <a:lnSpc>
                <a:spcPct val="90000"/>
              </a:lnSpc>
              <a:spcBef>
                <a:spcPts val="533"/>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7pPr>
            <a:lvl8pPr marL="4876678" marR="0" lvl="7" indent="-304792" algn="l" rtl="0">
              <a:lnSpc>
                <a:spcPct val="90000"/>
              </a:lnSpc>
              <a:spcBef>
                <a:spcPts val="533"/>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8pPr>
            <a:lvl9pPr marL="5486263" marR="0" lvl="8" indent="-304792" algn="l" rtl="0">
              <a:lnSpc>
                <a:spcPct val="90000"/>
              </a:lnSpc>
              <a:spcBef>
                <a:spcPts val="533"/>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9pPr>
          </a:lstStyle>
          <a:p>
            <a:r>
              <a:rPr lang="ru-RU" dirty="0"/>
              <a:t>Текст</a:t>
            </a:r>
            <a:endParaRPr lang="en-US" dirty="0"/>
          </a:p>
          <a:p>
            <a:pPr lvl="1"/>
            <a:r>
              <a:rPr lang="ru-RU" dirty="0"/>
              <a:t>Текст</a:t>
            </a:r>
          </a:p>
          <a:p>
            <a:pPr lvl="2"/>
            <a:endParaRPr lang="en-US" dirty="0"/>
          </a:p>
        </p:txBody>
      </p:sp>
      <p:pic>
        <p:nvPicPr>
          <p:cNvPr id="3" name="Рисунок 2">
            <a:extLst>
              <a:ext uri="{FF2B5EF4-FFF2-40B4-BE49-F238E27FC236}">
                <a16:creationId xmlns:a16="http://schemas.microsoft.com/office/drawing/2014/main" id="{B9361D33-D3FC-0C48-8263-F8847438E94C}"/>
              </a:ext>
            </a:extLst>
          </p:cNvPr>
          <p:cNvPicPr>
            <a:picLocks noChangeAspect="1"/>
          </p:cNvPicPr>
          <p:nvPr userDrawn="1"/>
        </p:nvPicPr>
        <p:blipFill>
          <a:blip r:embed="rId4"/>
          <a:stretch>
            <a:fillRect/>
          </a:stretch>
        </p:blipFill>
        <p:spPr>
          <a:xfrm>
            <a:off x="8928147" y="1"/>
            <a:ext cx="3904469" cy="1356935"/>
          </a:xfrm>
          <a:prstGeom prst="rect">
            <a:avLst/>
          </a:prstGeom>
        </p:spPr>
      </p:pic>
      <p:cxnSp>
        <p:nvCxnSpPr>
          <p:cNvPr id="5" name="Прямая соединительная линия 4">
            <a:extLst>
              <a:ext uri="{FF2B5EF4-FFF2-40B4-BE49-F238E27FC236}">
                <a16:creationId xmlns:a16="http://schemas.microsoft.com/office/drawing/2014/main" id="{A0A4DB47-C8B7-5840-9030-8FEE1AFEDFAD}"/>
              </a:ext>
            </a:extLst>
          </p:cNvPr>
          <p:cNvCxnSpPr>
            <a:cxnSpLocks/>
          </p:cNvCxnSpPr>
          <p:nvPr userDrawn="1"/>
        </p:nvCxnSpPr>
        <p:spPr>
          <a:xfrm flipH="1">
            <a:off x="342472" y="695475"/>
            <a:ext cx="9540624" cy="0"/>
          </a:xfrm>
          <a:prstGeom prst="line">
            <a:avLst/>
          </a:prstGeom>
          <a:ln w="12700">
            <a:solidFill>
              <a:srgbClr val="FFB93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091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D8C377-1464-4DA0-A7E9-DD29B32542B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57EF823-C792-4F67-BA65-B3F6DCDED460}"/>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6F9F809-1FDB-4942-80EC-1B0057E8CF18}"/>
              </a:ext>
            </a:extLst>
          </p:cNvPr>
          <p:cNvSpPr>
            <a:spLocks noGrp="1"/>
          </p:cNvSpPr>
          <p:nvPr>
            <p:ph type="dt" sz="half" idx="10"/>
          </p:nvPr>
        </p:nvSpPr>
        <p:spPr/>
        <p:txBody>
          <a:bodyPr/>
          <a:lstStyle/>
          <a:p>
            <a:fld id="{CE0E46EA-AB2F-4CCD-8A55-3248851C0BEB}" type="datetimeFigureOut">
              <a:rPr lang="ru-RU" smtClean="0"/>
              <a:t>26.05.2023</a:t>
            </a:fld>
            <a:endParaRPr lang="ru-RU"/>
          </a:p>
        </p:txBody>
      </p:sp>
      <p:sp>
        <p:nvSpPr>
          <p:cNvPr id="5" name="Нижний колонтитул 4">
            <a:extLst>
              <a:ext uri="{FF2B5EF4-FFF2-40B4-BE49-F238E27FC236}">
                <a16:creationId xmlns:a16="http://schemas.microsoft.com/office/drawing/2014/main" id="{C96F4655-3B11-4A9F-882B-81F5F1CA470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4751209-CD0E-49DA-8C92-7B9D68D05F64}"/>
              </a:ext>
            </a:extLst>
          </p:cNvPr>
          <p:cNvSpPr>
            <a:spLocks noGrp="1"/>
          </p:cNvSpPr>
          <p:nvPr>
            <p:ph type="sldNum" sz="quarter" idx="12"/>
          </p:nvPr>
        </p:nvSpPr>
        <p:spPr/>
        <p:txBody>
          <a:bodyPr/>
          <a:lstStyle/>
          <a:p>
            <a:fld id="{2A9BC06A-A5A6-42BB-BF03-6C7B5A4E80F6}" type="slidenum">
              <a:rPr lang="ru-RU" smtClean="0"/>
              <a:t>‹#›</a:t>
            </a:fld>
            <a:endParaRPr lang="ru-RU"/>
          </a:p>
        </p:txBody>
      </p:sp>
    </p:spTree>
    <p:extLst>
      <p:ext uri="{BB962C8B-B14F-4D97-AF65-F5344CB8AC3E}">
        <p14:creationId xmlns:p14="http://schemas.microsoft.com/office/powerpoint/2010/main" val="3811847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ACDC97-6402-4BBC-9AB5-C8A5F7CDEADE}"/>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869A3430-1626-417B-BD45-B32C0F9416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3E104341-5081-4D62-9971-7E8D4488200C}"/>
              </a:ext>
            </a:extLst>
          </p:cNvPr>
          <p:cNvSpPr>
            <a:spLocks noGrp="1"/>
          </p:cNvSpPr>
          <p:nvPr>
            <p:ph type="dt" sz="half" idx="10"/>
          </p:nvPr>
        </p:nvSpPr>
        <p:spPr/>
        <p:txBody>
          <a:bodyPr/>
          <a:lstStyle/>
          <a:p>
            <a:fld id="{CE0E46EA-AB2F-4CCD-8A55-3248851C0BEB}" type="datetimeFigureOut">
              <a:rPr lang="ru-RU" smtClean="0"/>
              <a:t>26.05.2023</a:t>
            </a:fld>
            <a:endParaRPr lang="ru-RU"/>
          </a:p>
        </p:txBody>
      </p:sp>
      <p:sp>
        <p:nvSpPr>
          <p:cNvPr id="5" name="Нижний колонтитул 4">
            <a:extLst>
              <a:ext uri="{FF2B5EF4-FFF2-40B4-BE49-F238E27FC236}">
                <a16:creationId xmlns:a16="http://schemas.microsoft.com/office/drawing/2014/main" id="{46A282DF-D36C-400D-8973-C76011EFBF3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C876092-FA10-4CF2-9290-7850495890A9}"/>
              </a:ext>
            </a:extLst>
          </p:cNvPr>
          <p:cNvSpPr>
            <a:spLocks noGrp="1"/>
          </p:cNvSpPr>
          <p:nvPr>
            <p:ph type="sldNum" sz="quarter" idx="12"/>
          </p:nvPr>
        </p:nvSpPr>
        <p:spPr/>
        <p:txBody>
          <a:bodyPr/>
          <a:lstStyle/>
          <a:p>
            <a:fld id="{2A9BC06A-A5A6-42BB-BF03-6C7B5A4E80F6}" type="slidenum">
              <a:rPr lang="ru-RU" smtClean="0"/>
              <a:t>‹#›</a:t>
            </a:fld>
            <a:endParaRPr lang="ru-RU"/>
          </a:p>
        </p:txBody>
      </p:sp>
    </p:spTree>
    <p:extLst>
      <p:ext uri="{BB962C8B-B14F-4D97-AF65-F5344CB8AC3E}">
        <p14:creationId xmlns:p14="http://schemas.microsoft.com/office/powerpoint/2010/main" val="740853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AA60FD-173C-4630-94C6-7261B48387E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6AC5EEC-6F12-42E9-BEE9-1079CE8CDCD8}"/>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49E68886-D24D-4937-996A-2157DC4D3ABF}"/>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E68D553E-8F34-4795-84EA-CFD3C760A7E5}"/>
              </a:ext>
            </a:extLst>
          </p:cNvPr>
          <p:cNvSpPr>
            <a:spLocks noGrp="1"/>
          </p:cNvSpPr>
          <p:nvPr>
            <p:ph type="dt" sz="half" idx="10"/>
          </p:nvPr>
        </p:nvSpPr>
        <p:spPr/>
        <p:txBody>
          <a:bodyPr/>
          <a:lstStyle/>
          <a:p>
            <a:fld id="{CE0E46EA-AB2F-4CCD-8A55-3248851C0BEB}" type="datetimeFigureOut">
              <a:rPr lang="ru-RU" smtClean="0"/>
              <a:t>26.05.2023</a:t>
            </a:fld>
            <a:endParaRPr lang="ru-RU"/>
          </a:p>
        </p:txBody>
      </p:sp>
      <p:sp>
        <p:nvSpPr>
          <p:cNvPr id="6" name="Нижний колонтитул 5">
            <a:extLst>
              <a:ext uri="{FF2B5EF4-FFF2-40B4-BE49-F238E27FC236}">
                <a16:creationId xmlns:a16="http://schemas.microsoft.com/office/drawing/2014/main" id="{FE966A92-1345-4F04-8415-D08FA5AC39C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0EEEA186-7C15-486D-B7B7-3985A555AA0E}"/>
              </a:ext>
            </a:extLst>
          </p:cNvPr>
          <p:cNvSpPr>
            <a:spLocks noGrp="1"/>
          </p:cNvSpPr>
          <p:nvPr>
            <p:ph type="sldNum" sz="quarter" idx="12"/>
          </p:nvPr>
        </p:nvSpPr>
        <p:spPr/>
        <p:txBody>
          <a:bodyPr/>
          <a:lstStyle/>
          <a:p>
            <a:fld id="{2A9BC06A-A5A6-42BB-BF03-6C7B5A4E80F6}" type="slidenum">
              <a:rPr lang="ru-RU" smtClean="0"/>
              <a:t>‹#›</a:t>
            </a:fld>
            <a:endParaRPr lang="ru-RU"/>
          </a:p>
        </p:txBody>
      </p:sp>
    </p:spTree>
    <p:extLst>
      <p:ext uri="{BB962C8B-B14F-4D97-AF65-F5344CB8AC3E}">
        <p14:creationId xmlns:p14="http://schemas.microsoft.com/office/powerpoint/2010/main" val="796004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E658FA-D8FE-41E6-A715-0CDF3FC654B6}"/>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9A5FB892-DC44-473F-8059-F7DF69995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636CCB4D-F202-4E32-A46B-5312FABAFA0F}"/>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DF4FB6FB-504A-428C-BCFA-5A974A3D18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1BBF23E-DF98-4FAC-B2B0-2A7D045B9F90}"/>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FA5CCE90-36B6-4A12-9570-F0165EDD77CF}"/>
              </a:ext>
            </a:extLst>
          </p:cNvPr>
          <p:cNvSpPr>
            <a:spLocks noGrp="1"/>
          </p:cNvSpPr>
          <p:nvPr>
            <p:ph type="dt" sz="half" idx="10"/>
          </p:nvPr>
        </p:nvSpPr>
        <p:spPr/>
        <p:txBody>
          <a:bodyPr/>
          <a:lstStyle/>
          <a:p>
            <a:fld id="{CE0E46EA-AB2F-4CCD-8A55-3248851C0BEB}" type="datetimeFigureOut">
              <a:rPr lang="ru-RU" smtClean="0"/>
              <a:t>26.05.2023</a:t>
            </a:fld>
            <a:endParaRPr lang="ru-RU"/>
          </a:p>
        </p:txBody>
      </p:sp>
      <p:sp>
        <p:nvSpPr>
          <p:cNvPr id="8" name="Нижний колонтитул 7">
            <a:extLst>
              <a:ext uri="{FF2B5EF4-FFF2-40B4-BE49-F238E27FC236}">
                <a16:creationId xmlns:a16="http://schemas.microsoft.com/office/drawing/2014/main" id="{ED0383CF-62A7-4334-BFCC-A1D9F10CC35B}"/>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85814AB6-594A-48B4-BC9D-162EFE7067BD}"/>
              </a:ext>
            </a:extLst>
          </p:cNvPr>
          <p:cNvSpPr>
            <a:spLocks noGrp="1"/>
          </p:cNvSpPr>
          <p:nvPr>
            <p:ph type="sldNum" sz="quarter" idx="12"/>
          </p:nvPr>
        </p:nvSpPr>
        <p:spPr/>
        <p:txBody>
          <a:bodyPr/>
          <a:lstStyle/>
          <a:p>
            <a:fld id="{2A9BC06A-A5A6-42BB-BF03-6C7B5A4E80F6}" type="slidenum">
              <a:rPr lang="ru-RU" smtClean="0"/>
              <a:t>‹#›</a:t>
            </a:fld>
            <a:endParaRPr lang="ru-RU"/>
          </a:p>
        </p:txBody>
      </p:sp>
    </p:spTree>
    <p:extLst>
      <p:ext uri="{BB962C8B-B14F-4D97-AF65-F5344CB8AC3E}">
        <p14:creationId xmlns:p14="http://schemas.microsoft.com/office/powerpoint/2010/main" val="2182402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5C4C10-3357-4ACA-9FEE-E611A1E693BD}"/>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CFD51EDD-F829-4892-A8FA-133536758F56}"/>
              </a:ext>
            </a:extLst>
          </p:cNvPr>
          <p:cNvSpPr>
            <a:spLocks noGrp="1"/>
          </p:cNvSpPr>
          <p:nvPr>
            <p:ph type="dt" sz="half" idx="10"/>
          </p:nvPr>
        </p:nvSpPr>
        <p:spPr/>
        <p:txBody>
          <a:bodyPr/>
          <a:lstStyle/>
          <a:p>
            <a:fld id="{CE0E46EA-AB2F-4CCD-8A55-3248851C0BEB}" type="datetimeFigureOut">
              <a:rPr lang="ru-RU" smtClean="0"/>
              <a:t>26.05.2023</a:t>
            </a:fld>
            <a:endParaRPr lang="ru-RU"/>
          </a:p>
        </p:txBody>
      </p:sp>
      <p:sp>
        <p:nvSpPr>
          <p:cNvPr id="4" name="Нижний колонтитул 3">
            <a:extLst>
              <a:ext uri="{FF2B5EF4-FFF2-40B4-BE49-F238E27FC236}">
                <a16:creationId xmlns:a16="http://schemas.microsoft.com/office/drawing/2014/main" id="{CF078B29-2F6A-44AC-AC80-FA557F5EB89A}"/>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9F489126-F2BB-44B6-925A-6BDA0D6D1293}"/>
              </a:ext>
            </a:extLst>
          </p:cNvPr>
          <p:cNvSpPr>
            <a:spLocks noGrp="1"/>
          </p:cNvSpPr>
          <p:nvPr>
            <p:ph type="sldNum" sz="quarter" idx="12"/>
          </p:nvPr>
        </p:nvSpPr>
        <p:spPr/>
        <p:txBody>
          <a:bodyPr/>
          <a:lstStyle/>
          <a:p>
            <a:fld id="{2A9BC06A-A5A6-42BB-BF03-6C7B5A4E80F6}" type="slidenum">
              <a:rPr lang="ru-RU" smtClean="0"/>
              <a:t>‹#›</a:t>
            </a:fld>
            <a:endParaRPr lang="ru-RU"/>
          </a:p>
        </p:txBody>
      </p:sp>
    </p:spTree>
    <p:extLst>
      <p:ext uri="{BB962C8B-B14F-4D97-AF65-F5344CB8AC3E}">
        <p14:creationId xmlns:p14="http://schemas.microsoft.com/office/powerpoint/2010/main" val="4171657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7B644A41-EE7C-4C02-9AAA-96EC23374750}"/>
              </a:ext>
            </a:extLst>
          </p:cNvPr>
          <p:cNvSpPr>
            <a:spLocks noGrp="1"/>
          </p:cNvSpPr>
          <p:nvPr>
            <p:ph type="dt" sz="half" idx="10"/>
          </p:nvPr>
        </p:nvSpPr>
        <p:spPr/>
        <p:txBody>
          <a:bodyPr/>
          <a:lstStyle/>
          <a:p>
            <a:fld id="{CE0E46EA-AB2F-4CCD-8A55-3248851C0BEB}" type="datetimeFigureOut">
              <a:rPr lang="ru-RU" smtClean="0"/>
              <a:t>26.05.2023</a:t>
            </a:fld>
            <a:endParaRPr lang="ru-RU"/>
          </a:p>
        </p:txBody>
      </p:sp>
      <p:sp>
        <p:nvSpPr>
          <p:cNvPr id="3" name="Нижний колонтитул 2">
            <a:extLst>
              <a:ext uri="{FF2B5EF4-FFF2-40B4-BE49-F238E27FC236}">
                <a16:creationId xmlns:a16="http://schemas.microsoft.com/office/drawing/2014/main" id="{94BE7D5A-8E05-41D3-87D0-B8928A9841EC}"/>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C687185C-4CA3-491B-932F-31D84F9602DD}"/>
              </a:ext>
            </a:extLst>
          </p:cNvPr>
          <p:cNvSpPr>
            <a:spLocks noGrp="1"/>
          </p:cNvSpPr>
          <p:nvPr>
            <p:ph type="sldNum" sz="quarter" idx="12"/>
          </p:nvPr>
        </p:nvSpPr>
        <p:spPr/>
        <p:txBody>
          <a:bodyPr/>
          <a:lstStyle/>
          <a:p>
            <a:fld id="{2A9BC06A-A5A6-42BB-BF03-6C7B5A4E80F6}" type="slidenum">
              <a:rPr lang="ru-RU" smtClean="0"/>
              <a:t>‹#›</a:t>
            </a:fld>
            <a:endParaRPr lang="ru-RU"/>
          </a:p>
        </p:txBody>
      </p:sp>
    </p:spTree>
    <p:extLst>
      <p:ext uri="{BB962C8B-B14F-4D97-AF65-F5344CB8AC3E}">
        <p14:creationId xmlns:p14="http://schemas.microsoft.com/office/powerpoint/2010/main" val="3775471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26C826-504B-4A1C-B1C7-E24F2F6D450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C84DF004-A5B4-4E9F-99FB-C9E69BB498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B3A1A142-699A-46BF-9919-D65685978D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5F68EBA7-00ED-4B82-A1ED-4CBF375D7CE7}"/>
              </a:ext>
            </a:extLst>
          </p:cNvPr>
          <p:cNvSpPr>
            <a:spLocks noGrp="1"/>
          </p:cNvSpPr>
          <p:nvPr>
            <p:ph type="dt" sz="half" idx="10"/>
          </p:nvPr>
        </p:nvSpPr>
        <p:spPr/>
        <p:txBody>
          <a:bodyPr/>
          <a:lstStyle/>
          <a:p>
            <a:fld id="{CE0E46EA-AB2F-4CCD-8A55-3248851C0BEB}" type="datetimeFigureOut">
              <a:rPr lang="ru-RU" smtClean="0"/>
              <a:t>26.05.2023</a:t>
            </a:fld>
            <a:endParaRPr lang="ru-RU"/>
          </a:p>
        </p:txBody>
      </p:sp>
      <p:sp>
        <p:nvSpPr>
          <p:cNvPr id="6" name="Нижний колонтитул 5">
            <a:extLst>
              <a:ext uri="{FF2B5EF4-FFF2-40B4-BE49-F238E27FC236}">
                <a16:creationId xmlns:a16="http://schemas.microsoft.com/office/drawing/2014/main" id="{0FB09815-B5DC-4D8D-B12D-ACC5CA23F9F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3CF495E-9ECE-4C03-AD71-0E616C51FAEB}"/>
              </a:ext>
            </a:extLst>
          </p:cNvPr>
          <p:cNvSpPr>
            <a:spLocks noGrp="1"/>
          </p:cNvSpPr>
          <p:nvPr>
            <p:ph type="sldNum" sz="quarter" idx="12"/>
          </p:nvPr>
        </p:nvSpPr>
        <p:spPr/>
        <p:txBody>
          <a:bodyPr/>
          <a:lstStyle/>
          <a:p>
            <a:fld id="{2A9BC06A-A5A6-42BB-BF03-6C7B5A4E80F6}" type="slidenum">
              <a:rPr lang="ru-RU" smtClean="0"/>
              <a:t>‹#›</a:t>
            </a:fld>
            <a:endParaRPr lang="ru-RU"/>
          </a:p>
        </p:txBody>
      </p:sp>
    </p:spTree>
    <p:extLst>
      <p:ext uri="{BB962C8B-B14F-4D97-AF65-F5344CB8AC3E}">
        <p14:creationId xmlns:p14="http://schemas.microsoft.com/office/powerpoint/2010/main" val="2114233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37F9FCE-3D41-4DF2-876C-545D51E6D5C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CFC7FB7-5ACD-4D69-959F-9514BDDBA9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50A2034C-D81A-4739-A4C2-CEF55EBE1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343261B-2F12-48FF-8945-716BFA402326}"/>
              </a:ext>
            </a:extLst>
          </p:cNvPr>
          <p:cNvSpPr>
            <a:spLocks noGrp="1"/>
          </p:cNvSpPr>
          <p:nvPr>
            <p:ph type="dt" sz="half" idx="10"/>
          </p:nvPr>
        </p:nvSpPr>
        <p:spPr/>
        <p:txBody>
          <a:bodyPr/>
          <a:lstStyle/>
          <a:p>
            <a:fld id="{CE0E46EA-AB2F-4CCD-8A55-3248851C0BEB}" type="datetimeFigureOut">
              <a:rPr lang="ru-RU" smtClean="0"/>
              <a:t>26.05.2023</a:t>
            </a:fld>
            <a:endParaRPr lang="ru-RU"/>
          </a:p>
        </p:txBody>
      </p:sp>
      <p:sp>
        <p:nvSpPr>
          <p:cNvPr id="6" name="Нижний колонтитул 5">
            <a:extLst>
              <a:ext uri="{FF2B5EF4-FFF2-40B4-BE49-F238E27FC236}">
                <a16:creationId xmlns:a16="http://schemas.microsoft.com/office/drawing/2014/main" id="{B9EA06E6-905D-4F02-B225-A282E2752D3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CB57F8EA-39AB-4D3C-B71C-9B9E8862D675}"/>
              </a:ext>
            </a:extLst>
          </p:cNvPr>
          <p:cNvSpPr>
            <a:spLocks noGrp="1"/>
          </p:cNvSpPr>
          <p:nvPr>
            <p:ph type="sldNum" sz="quarter" idx="12"/>
          </p:nvPr>
        </p:nvSpPr>
        <p:spPr/>
        <p:txBody>
          <a:bodyPr/>
          <a:lstStyle/>
          <a:p>
            <a:fld id="{2A9BC06A-A5A6-42BB-BF03-6C7B5A4E80F6}" type="slidenum">
              <a:rPr lang="ru-RU" smtClean="0"/>
              <a:t>‹#›</a:t>
            </a:fld>
            <a:endParaRPr lang="ru-RU"/>
          </a:p>
        </p:txBody>
      </p:sp>
    </p:spTree>
    <p:extLst>
      <p:ext uri="{BB962C8B-B14F-4D97-AF65-F5344CB8AC3E}">
        <p14:creationId xmlns:p14="http://schemas.microsoft.com/office/powerpoint/2010/main" val="3037913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8AFB5D-F95B-4415-9C62-D89F81AD8E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65D651F4-F2B5-4001-A9A3-8ECA06BB03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140E194-D7FA-4045-9C01-1AC981FCE5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0E46EA-AB2F-4CCD-8A55-3248851C0BEB}" type="datetimeFigureOut">
              <a:rPr lang="ru-RU" smtClean="0"/>
              <a:t>26.05.2023</a:t>
            </a:fld>
            <a:endParaRPr lang="ru-RU"/>
          </a:p>
        </p:txBody>
      </p:sp>
      <p:sp>
        <p:nvSpPr>
          <p:cNvPr id="5" name="Нижний колонтитул 4">
            <a:extLst>
              <a:ext uri="{FF2B5EF4-FFF2-40B4-BE49-F238E27FC236}">
                <a16:creationId xmlns:a16="http://schemas.microsoft.com/office/drawing/2014/main" id="{26E3F209-C28F-4A8C-BB3B-ABBF9399D8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230062C4-EF9C-40AE-A2B9-6F6250EFE5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9BC06A-A5A6-42BB-BF03-6C7B5A4E80F6}" type="slidenum">
              <a:rPr lang="ru-RU" smtClean="0"/>
              <a:t>‹#›</a:t>
            </a:fld>
            <a:endParaRPr lang="ru-RU"/>
          </a:p>
        </p:txBody>
      </p:sp>
    </p:spTree>
    <p:extLst>
      <p:ext uri="{BB962C8B-B14F-4D97-AF65-F5344CB8AC3E}">
        <p14:creationId xmlns:p14="http://schemas.microsoft.com/office/powerpoint/2010/main" val="1281294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wdp"/><Relationship Id="rId7" Type="http://schemas.openxmlformats.org/officeDocument/2006/relationships/image" Target="../media/image24.jp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3.jpeg"/><Relationship Id="rId5" Type="http://schemas.microsoft.com/office/2007/relationships/hdphoto" Target="../media/hdphoto2.wdp"/><Relationship Id="rId4" Type="http://schemas.openxmlformats.org/officeDocument/2006/relationships/image" Target="../media/image22.png"/><Relationship Id="rId9"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2.xml"/><Relationship Id="rId5" Type="http://schemas.openxmlformats.org/officeDocument/2006/relationships/image" Target="../media/image27.jpe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85E6DF-335F-656B-DE1C-ED9C2F1531AA}"/>
              </a:ext>
            </a:extLst>
          </p:cNvPr>
          <p:cNvSpPr>
            <a:spLocks noGrp="1"/>
          </p:cNvSpPr>
          <p:nvPr>
            <p:ph type="title"/>
          </p:nvPr>
        </p:nvSpPr>
        <p:spPr/>
        <p:txBody>
          <a:bodyPr/>
          <a:lstStyle/>
          <a:p>
            <a:endParaRPr lang="ru-RU" dirty="0"/>
          </a:p>
        </p:txBody>
      </p:sp>
      <p:sp>
        <p:nvSpPr>
          <p:cNvPr id="6" name="TextBox 5">
            <a:extLst>
              <a:ext uri="{FF2B5EF4-FFF2-40B4-BE49-F238E27FC236}">
                <a16:creationId xmlns:a16="http://schemas.microsoft.com/office/drawing/2014/main" id="{5A749959-A64E-F2EC-C836-81A90F79837C}"/>
              </a:ext>
            </a:extLst>
          </p:cNvPr>
          <p:cNvSpPr txBox="1"/>
          <p:nvPr/>
        </p:nvSpPr>
        <p:spPr>
          <a:xfrm>
            <a:off x="1277983" y="1835721"/>
            <a:ext cx="9636034" cy="954107"/>
          </a:xfrm>
          <a:prstGeom prst="rect">
            <a:avLst/>
          </a:prstGeom>
          <a:noFill/>
        </p:spPr>
        <p:txBody>
          <a:bodyPr wrap="square">
            <a:spAutoFit/>
          </a:bodyPr>
          <a:lstStyle/>
          <a:p>
            <a:pPr algn="ctr"/>
            <a:r>
              <a:rPr lang="ru-RU" sz="2800" b="0" i="0" dirty="0">
                <a:solidFill>
                  <a:srgbClr val="1A1A1A"/>
                </a:solidFill>
                <a:effectLst/>
                <a:latin typeface="calibri" panose="020F0502020204030204" pitchFamily="34" charset="0"/>
              </a:rPr>
              <a:t>Радар как датчик охраны периметра, когда и как использовать</a:t>
            </a:r>
            <a:endParaRPr lang="ru-RU" sz="2800" dirty="0"/>
          </a:p>
        </p:txBody>
      </p:sp>
      <p:sp>
        <p:nvSpPr>
          <p:cNvPr id="8" name="TextBox 7">
            <a:extLst>
              <a:ext uri="{FF2B5EF4-FFF2-40B4-BE49-F238E27FC236}">
                <a16:creationId xmlns:a16="http://schemas.microsoft.com/office/drawing/2014/main" id="{9D73F06F-9F36-26EA-FE3E-76C5205F69D1}"/>
              </a:ext>
            </a:extLst>
          </p:cNvPr>
          <p:cNvSpPr txBox="1"/>
          <p:nvPr/>
        </p:nvSpPr>
        <p:spPr>
          <a:xfrm>
            <a:off x="1277983" y="4230416"/>
            <a:ext cx="9636035" cy="1200329"/>
          </a:xfrm>
          <a:prstGeom prst="rect">
            <a:avLst/>
          </a:prstGeom>
          <a:noFill/>
        </p:spPr>
        <p:txBody>
          <a:bodyPr wrap="square">
            <a:spAutoFit/>
          </a:bodyPr>
          <a:lstStyle/>
          <a:p>
            <a:pPr algn="just"/>
            <a:r>
              <a:rPr lang="ru-RU" b="0" i="0" dirty="0">
                <a:solidFill>
                  <a:srgbClr val="1A1A1A"/>
                </a:solidFill>
                <a:effectLst/>
                <a:latin typeface="calibri" panose="020F0502020204030204" pitchFamily="34" charset="0"/>
              </a:rPr>
              <a:t>Радары используются в качестве охранных датчиков не часто и только для обеспечения определенных территорий или участков периметра. Почему так сложилось? Что мешает радару стать самым удобным и надежным датчиком? Как интегрировать радар в существующую систему безопасности. На эти и многие другие вопросы мы ответим в ходе нашего выступления.</a:t>
            </a:r>
            <a:endParaRPr lang="ru-RU" dirty="0"/>
          </a:p>
        </p:txBody>
      </p:sp>
    </p:spTree>
    <p:extLst>
      <p:ext uri="{BB962C8B-B14F-4D97-AF65-F5344CB8AC3E}">
        <p14:creationId xmlns:p14="http://schemas.microsoft.com/office/powerpoint/2010/main" val="3500175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2B6419-9878-464D-AD09-12D744F04780}"/>
              </a:ext>
            </a:extLst>
          </p:cNvPr>
          <p:cNvSpPr>
            <a:spLocks noGrp="1"/>
          </p:cNvSpPr>
          <p:nvPr>
            <p:ph type="title"/>
          </p:nvPr>
        </p:nvSpPr>
        <p:spPr/>
        <p:txBody>
          <a:bodyPr>
            <a:normAutofit/>
          </a:bodyPr>
          <a:lstStyle/>
          <a:p>
            <a:r>
              <a:rPr lang="ru-RU" sz="3200" dirty="0">
                <a:latin typeface="Calibri" panose="020F0502020204030204" pitchFamily="34" charset="0"/>
                <a:cs typeface="Times New Roman" panose="02020603050405020304" pitchFamily="18" charset="0"/>
              </a:rPr>
              <a:t>Радиолокация</a:t>
            </a:r>
            <a:endParaRPr lang="ru-RU" dirty="0"/>
          </a:p>
        </p:txBody>
      </p:sp>
      <p:sp>
        <p:nvSpPr>
          <p:cNvPr id="8" name="TextBox 7">
            <a:extLst>
              <a:ext uri="{FF2B5EF4-FFF2-40B4-BE49-F238E27FC236}">
                <a16:creationId xmlns:a16="http://schemas.microsoft.com/office/drawing/2014/main" id="{C68D7057-27C5-4B02-8298-CE414CCF5DA5}"/>
              </a:ext>
            </a:extLst>
          </p:cNvPr>
          <p:cNvSpPr txBox="1"/>
          <p:nvPr/>
        </p:nvSpPr>
        <p:spPr>
          <a:xfrm>
            <a:off x="7166889" y="1562078"/>
            <a:ext cx="4690149" cy="1200329"/>
          </a:xfrm>
          <a:prstGeom prst="rect">
            <a:avLst/>
          </a:prstGeom>
          <a:noFill/>
        </p:spPr>
        <p:txBody>
          <a:bodyPr wrap="square">
            <a:spAutoFit/>
          </a:bodyPr>
          <a:lstStyle/>
          <a:p>
            <a:r>
              <a:rPr lang="ru-RU" dirty="0"/>
              <a:t>Высокая точность определения движущихся БПЛА. Ключевое отличие – возможность определения положения дрона в пространстве.</a:t>
            </a:r>
            <a:endParaRPr lang="ru-RU" sz="1800" dirty="0"/>
          </a:p>
        </p:txBody>
      </p:sp>
      <p:pic>
        <p:nvPicPr>
          <p:cNvPr id="16386" name="Picture 2" descr="В Китае разработали прототип квантового радара :: Технологии и медиа :: РБК">
            <a:extLst>
              <a:ext uri="{FF2B5EF4-FFF2-40B4-BE49-F238E27FC236}">
                <a16:creationId xmlns:a16="http://schemas.microsoft.com/office/drawing/2014/main" id="{73414698-5B2E-4130-88A2-A8A429612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2" y="1091537"/>
            <a:ext cx="6258726" cy="3851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864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C8AF78-4105-9802-065F-20CEB89ABA85}"/>
              </a:ext>
            </a:extLst>
          </p:cNvPr>
          <p:cNvSpPr txBox="1"/>
          <p:nvPr/>
        </p:nvSpPr>
        <p:spPr>
          <a:xfrm>
            <a:off x="1313440" y="3128837"/>
            <a:ext cx="9565120" cy="461665"/>
          </a:xfrm>
          <a:prstGeom prst="rect">
            <a:avLst/>
          </a:prstGeom>
          <a:noFill/>
        </p:spPr>
        <p:txBody>
          <a:bodyPr wrap="square" rtlCol="0">
            <a:spAutoFit/>
          </a:bodyPr>
          <a:lstStyle/>
          <a:p>
            <a:pPr algn="ctr"/>
            <a:r>
              <a:rPr lang="ru-RU" sz="2400" dirty="0"/>
              <a:t>Преимущества радаров для систем безопасности</a:t>
            </a:r>
          </a:p>
        </p:txBody>
      </p:sp>
      <p:sp>
        <p:nvSpPr>
          <p:cNvPr id="3" name="Title 2">
            <a:extLst>
              <a:ext uri="{FF2B5EF4-FFF2-40B4-BE49-F238E27FC236}">
                <a16:creationId xmlns:a16="http://schemas.microsoft.com/office/drawing/2014/main" id="{1632462A-10F8-7E73-FB75-C8788E192460}"/>
              </a:ext>
            </a:extLst>
          </p:cNvPr>
          <p:cNvSpPr>
            <a:spLocks noGrp="1"/>
          </p:cNvSpPr>
          <p:nvPr>
            <p:ph type="title"/>
          </p:nvPr>
        </p:nvSpPr>
        <p:spPr/>
        <p:txBody>
          <a:bodyPr/>
          <a:lstStyle/>
          <a:p>
            <a:endParaRPr lang="ru-RU" dirty="0"/>
          </a:p>
        </p:txBody>
      </p:sp>
    </p:spTree>
    <p:extLst>
      <p:ext uri="{BB962C8B-B14F-4D97-AF65-F5344CB8AC3E}">
        <p14:creationId xmlns:p14="http://schemas.microsoft.com/office/powerpoint/2010/main" val="1230738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C8AF78-4105-9802-065F-20CEB89ABA85}"/>
              </a:ext>
            </a:extLst>
          </p:cNvPr>
          <p:cNvSpPr txBox="1"/>
          <p:nvPr/>
        </p:nvSpPr>
        <p:spPr>
          <a:xfrm>
            <a:off x="1165394" y="1720840"/>
            <a:ext cx="9565120" cy="3046988"/>
          </a:xfrm>
          <a:prstGeom prst="rect">
            <a:avLst/>
          </a:prstGeom>
          <a:noFill/>
        </p:spPr>
        <p:txBody>
          <a:bodyPr wrap="square" rtlCol="0">
            <a:spAutoFit/>
          </a:bodyPr>
          <a:lstStyle/>
          <a:p>
            <a:r>
              <a:rPr lang="ru-RU" sz="2400" dirty="0"/>
              <a:t>Для решения задач охраны радарные датчики часто являются важными инструментами. Преимущества радаров очевидны: радар способен обнаруживать движение, измерять скорость, расстояние и угол, а также направление движения. Радар может работать в неблагоприятных условиях, таких как дождь, туман и пыль, и способен охватывать как большие, так и близкие расстояния. Он сохраняет анонимность из-за того, что не способен передавать изображения лиц или номерных знаков.</a:t>
            </a:r>
          </a:p>
        </p:txBody>
      </p:sp>
      <p:sp>
        <p:nvSpPr>
          <p:cNvPr id="3" name="Title 2">
            <a:extLst>
              <a:ext uri="{FF2B5EF4-FFF2-40B4-BE49-F238E27FC236}">
                <a16:creationId xmlns:a16="http://schemas.microsoft.com/office/drawing/2014/main" id="{1632462A-10F8-7E73-FB75-C8788E192460}"/>
              </a:ext>
            </a:extLst>
          </p:cNvPr>
          <p:cNvSpPr>
            <a:spLocks noGrp="1"/>
          </p:cNvSpPr>
          <p:nvPr>
            <p:ph type="title"/>
          </p:nvPr>
        </p:nvSpPr>
        <p:spPr/>
        <p:txBody>
          <a:bodyPr/>
          <a:lstStyle/>
          <a:p>
            <a:endParaRPr lang="ru-RU" dirty="0"/>
          </a:p>
        </p:txBody>
      </p:sp>
    </p:spTree>
    <p:extLst>
      <p:ext uri="{BB962C8B-B14F-4D97-AF65-F5344CB8AC3E}">
        <p14:creationId xmlns:p14="http://schemas.microsoft.com/office/powerpoint/2010/main" val="3952135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C8AF78-4105-9802-065F-20CEB89ABA85}"/>
              </a:ext>
            </a:extLst>
          </p:cNvPr>
          <p:cNvSpPr txBox="1"/>
          <p:nvPr/>
        </p:nvSpPr>
        <p:spPr>
          <a:xfrm>
            <a:off x="342472" y="1720840"/>
            <a:ext cx="11022214" cy="3046988"/>
          </a:xfrm>
          <a:prstGeom prst="rect">
            <a:avLst/>
          </a:prstGeom>
          <a:noFill/>
        </p:spPr>
        <p:txBody>
          <a:bodyPr wrap="square" rtlCol="0">
            <a:spAutoFit/>
          </a:bodyPr>
          <a:lstStyle/>
          <a:p>
            <a:r>
              <a:rPr lang="ru-RU" sz="2400" dirty="0"/>
              <a:t>Радар способен обеспечивать большие дальности обнаружения и обеспечивать по-настоящему обширную защиту и ситуационную осведомленность далеко за линией ограждения. Широкий угол обзора радара дает множество преимуществ районам с большими открытыми пространствами и обширными периметрами. В то время как для охвата 90-градусного поля зрения потребовалось бы, например, несколько камер, установка только одного радара вместе с тепловизионными и </a:t>
            </a:r>
            <a:r>
              <a:rPr lang="ru-RU" sz="2400" dirty="0" err="1"/>
              <a:t>телевизонными</a:t>
            </a:r>
            <a:r>
              <a:rPr lang="ru-RU" sz="2400" dirty="0"/>
              <a:t> камерами могла бы обеспечить такой же охват с дальностью обнаружения, значительно превышающей дальность обнаружения одной камеры.</a:t>
            </a:r>
          </a:p>
        </p:txBody>
      </p:sp>
      <p:sp>
        <p:nvSpPr>
          <p:cNvPr id="3" name="Title 2">
            <a:extLst>
              <a:ext uri="{FF2B5EF4-FFF2-40B4-BE49-F238E27FC236}">
                <a16:creationId xmlns:a16="http://schemas.microsoft.com/office/drawing/2014/main" id="{1632462A-10F8-7E73-FB75-C8788E192460}"/>
              </a:ext>
            </a:extLst>
          </p:cNvPr>
          <p:cNvSpPr>
            <a:spLocks noGrp="1"/>
          </p:cNvSpPr>
          <p:nvPr>
            <p:ph type="title"/>
          </p:nvPr>
        </p:nvSpPr>
        <p:spPr/>
        <p:txBody>
          <a:bodyPr/>
          <a:lstStyle/>
          <a:p>
            <a:r>
              <a:rPr lang="ru-RU" dirty="0"/>
              <a:t>Охрана территории</a:t>
            </a:r>
          </a:p>
        </p:txBody>
      </p:sp>
    </p:spTree>
    <p:extLst>
      <p:ext uri="{BB962C8B-B14F-4D97-AF65-F5344CB8AC3E}">
        <p14:creationId xmlns:p14="http://schemas.microsoft.com/office/powerpoint/2010/main" val="3645384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C8AF78-4105-9802-065F-20CEB89ABA85}"/>
              </a:ext>
            </a:extLst>
          </p:cNvPr>
          <p:cNvSpPr txBox="1"/>
          <p:nvPr/>
        </p:nvSpPr>
        <p:spPr>
          <a:xfrm>
            <a:off x="342472" y="1720840"/>
            <a:ext cx="11022214" cy="3046988"/>
          </a:xfrm>
          <a:prstGeom prst="rect">
            <a:avLst/>
          </a:prstGeom>
          <a:noFill/>
        </p:spPr>
        <p:txBody>
          <a:bodyPr wrap="square" rtlCol="0">
            <a:spAutoFit/>
          </a:bodyPr>
          <a:lstStyle/>
          <a:p>
            <a:pPr algn="l"/>
            <a:r>
              <a:rPr lang="ru-RU" sz="2400" dirty="0"/>
              <a:t>Радар также предназначен для обеспечения точности обнаружения в сложных погодных условиях и условиях освещения, таких как дождь, сильный туман, снег или задымление — все это может снизить контрастность видимых камер и значительно ограничить дальность обнаружения с помощью </a:t>
            </a:r>
            <a:r>
              <a:rPr lang="ru-RU" sz="2400" dirty="0" err="1"/>
              <a:t>видеоаналитики</a:t>
            </a:r>
            <a:r>
              <a:rPr lang="ru-RU" sz="2400" dirty="0"/>
              <a:t>. Поскольку на радар не влияют тени или отражения света, сотрудники службы безопасности будут продолжать получать предупреждения и данные, чтобы обеспечить безопасность своего объекта, оборудования и людей, независимо от плохой погоды.</a:t>
            </a:r>
            <a:endParaRPr lang="en-US" sz="2400" dirty="0"/>
          </a:p>
        </p:txBody>
      </p:sp>
      <p:sp>
        <p:nvSpPr>
          <p:cNvPr id="3" name="Title 2">
            <a:extLst>
              <a:ext uri="{FF2B5EF4-FFF2-40B4-BE49-F238E27FC236}">
                <a16:creationId xmlns:a16="http://schemas.microsoft.com/office/drawing/2014/main" id="{1632462A-10F8-7E73-FB75-C8788E192460}"/>
              </a:ext>
            </a:extLst>
          </p:cNvPr>
          <p:cNvSpPr>
            <a:spLocks noGrp="1"/>
          </p:cNvSpPr>
          <p:nvPr>
            <p:ph type="title"/>
          </p:nvPr>
        </p:nvSpPr>
        <p:spPr/>
        <p:txBody>
          <a:bodyPr>
            <a:normAutofit fontScale="90000"/>
          </a:bodyPr>
          <a:lstStyle/>
          <a:p>
            <a:pPr algn="l"/>
            <a:r>
              <a:rPr lang="ru-RU" sz="3200" dirty="0"/>
              <a:t>Работоспособность в любых погодных условиях</a:t>
            </a:r>
          </a:p>
        </p:txBody>
      </p:sp>
    </p:spTree>
    <p:extLst>
      <p:ext uri="{BB962C8B-B14F-4D97-AF65-F5344CB8AC3E}">
        <p14:creationId xmlns:p14="http://schemas.microsoft.com/office/powerpoint/2010/main" val="1516243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F84E8F-31D9-0011-33FC-7D815DD8E729}"/>
              </a:ext>
            </a:extLst>
          </p:cNvPr>
          <p:cNvSpPr txBox="1"/>
          <p:nvPr/>
        </p:nvSpPr>
        <p:spPr>
          <a:xfrm>
            <a:off x="936171" y="3041156"/>
            <a:ext cx="10720874" cy="1077218"/>
          </a:xfrm>
          <a:prstGeom prst="rect">
            <a:avLst/>
          </a:prstGeom>
          <a:noFill/>
        </p:spPr>
        <p:txBody>
          <a:bodyPr wrap="square" rtlCol="0">
            <a:spAutoFit/>
          </a:bodyPr>
          <a:lstStyle/>
          <a:p>
            <a:r>
              <a:rPr lang="ru-RU" sz="3200" dirty="0"/>
              <a:t>Если радары такие хорошие, почему они используются так редко?</a:t>
            </a:r>
          </a:p>
        </p:txBody>
      </p:sp>
      <p:sp>
        <p:nvSpPr>
          <p:cNvPr id="5" name="Title 4">
            <a:extLst>
              <a:ext uri="{FF2B5EF4-FFF2-40B4-BE49-F238E27FC236}">
                <a16:creationId xmlns:a16="http://schemas.microsoft.com/office/drawing/2014/main" id="{48B2050B-D0B2-FB18-0F67-4D6451DAFC99}"/>
              </a:ext>
            </a:extLst>
          </p:cNvPr>
          <p:cNvSpPr>
            <a:spLocks noGrp="1"/>
          </p:cNvSpPr>
          <p:nvPr>
            <p:ph type="title"/>
          </p:nvPr>
        </p:nvSpPr>
        <p:spPr/>
        <p:txBody>
          <a:bodyPr/>
          <a:lstStyle/>
          <a:p>
            <a:r>
              <a:rPr lang="ru-RU" dirty="0"/>
              <a:t>Вопрос?</a:t>
            </a:r>
          </a:p>
        </p:txBody>
      </p:sp>
    </p:spTree>
    <p:extLst>
      <p:ext uri="{BB962C8B-B14F-4D97-AF65-F5344CB8AC3E}">
        <p14:creationId xmlns:p14="http://schemas.microsoft.com/office/powerpoint/2010/main" val="2577949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983156-D4D7-B2BE-7C09-A3AAF7C13AE5}"/>
              </a:ext>
            </a:extLst>
          </p:cNvPr>
          <p:cNvSpPr txBox="1"/>
          <p:nvPr/>
        </p:nvSpPr>
        <p:spPr>
          <a:xfrm>
            <a:off x="342472" y="5290457"/>
            <a:ext cx="11722594" cy="1107996"/>
          </a:xfrm>
          <a:prstGeom prst="rect">
            <a:avLst/>
          </a:prstGeom>
          <a:noFill/>
        </p:spPr>
        <p:txBody>
          <a:bodyPr wrap="square" rtlCol="0">
            <a:spAutoFit/>
          </a:bodyPr>
          <a:lstStyle/>
          <a:p>
            <a:pPr algn="just"/>
            <a:r>
              <a:rPr lang="ru-RU" sz="2400" dirty="0"/>
              <a:t>Система видеонаблюдения это множество датчиков, которые выведены на один экран.</a:t>
            </a:r>
          </a:p>
          <a:p>
            <a:pPr algn="just"/>
            <a:r>
              <a:rPr lang="ru-RU" sz="2400" dirty="0"/>
              <a:t>Но каждый датчик реагирует на одну цель.</a:t>
            </a:r>
          </a:p>
          <a:p>
            <a:pPr algn="just"/>
            <a:endParaRPr lang="ru-RU" dirty="0"/>
          </a:p>
        </p:txBody>
      </p:sp>
      <p:pic>
        <p:nvPicPr>
          <p:cNvPr id="10" name="Picture 9">
            <a:extLst>
              <a:ext uri="{FF2B5EF4-FFF2-40B4-BE49-F238E27FC236}">
                <a16:creationId xmlns:a16="http://schemas.microsoft.com/office/drawing/2014/main" id="{F2CEA947-49D0-138C-1B87-96335F6D1422}"/>
              </a:ext>
            </a:extLst>
          </p:cNvPr>
          <p:cNvPicPr>
            <a:picLocks noChangeAspect="1"/>
          </p:cNvPicPr>
          <p:nvPr/>
        </p:nvPicPr>
        <p:blipFill>
          <a:blip r:embed="rId2"/>
          <a:stretch>
            <a:fillRect/>
          </a:stretch>
        </p:blipFill>
        <p:spPr>
          <a:xfrm>
            <a:off x="1331555" y="1362475"/>
            <a:ext cx="8832204" cy="3484120"/>
          </a:xfrm>
          <a:prstGeom prst="rect">
            <a:avLst/>
          </a:prstGeom>
        </p:spPr>
      </p:pic>
      <p:sp>
        <p:nvSpPr>
          <p:cNvPr id="11" name="Title 10">
            <a:extLst>
              <a:ext uri="{FF2B5EF4-FFF2-40B4-BE49-F238E27FC236}">
                <a16:creationId xmlns:a16="http://schemas.microsoft.com/office/drawing/2014/main" id="{222A856A-1FEE-CDC3-DACD-7D22A4EBA857}"/>
              </a:ext>
            </a:extLst>
          </p:cNvPr>
          <p:cNvSpPr>
            <a:spLocks noGrp="1"/>
          </p:cNvSpPr>
          <p:nvPr>
            <p:ph type="title"/>
          </p:nvPr>
        </p:nvSpPr>
        <p:spPr/>
        <p:txBody>
          <a:bodyPr/>
          <a:lstStyle/>
          <a:p>
            <a:r>
              <a:rPr lang="ru-RU" dirty="0"/>
              <a:t>Классический подход</a:t>
            </a:r>
          </a:p>
        </p:txBody>
      </p:sp>
    </p:spTree>
    <p:extLst>
      <p:ext uri="{BB962C8B-B14F-4D97-AF65-F5344CB8AC3E}">
        <p14:creationId xmlns:p14="http://schemas.microsoft.com/office/powerpoint/2010/main" val="3788679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C9CD7-5A61-0079-0B2B-6494BC585953}"/>
              </a:ext>
            </a:extLst>
          </p:cNvPr>
          <p:cNvSpPr>
            <a:spLocks noGrp="1"/>
          </p:cNvSpPr>
          <p:nvPr>
            <p:ph type="title"/>
          </p:nvPr>
        </p:nvSpPr>
        <p:spPr/>
        <p:txBody>
          <a:bodyPr/>
          <a:lstStyle/>
          <a:p>
            <a:r>
              <a:rPr lang="ru-RU" dirty="0"/>
              <a:t>Радар регистрирует несколько целей</a:t>
            </a:r>
          </a:p>
        </p:txBody>
      </p:sp>
      <p:pic>
        <p:nvPicPr>
          <p:cNvPr id="5" name="Picture 4">
            <a:extLst>
              <a:ext uri="{FF2B5EF4-FFF2-40B4-BE49-F238E27FC236}">
                <a16:creationId xmlns:a16="http://schemas.microsoft.com/office/drawing/2014/main" id="{4629A4BB-46EA-71BB-C8EB-334F9D68AC40}"/>
              </a:ext>
            </a:extLst>
          </p:cNvPr>
          <p:cNvPicPr>
            <a:picLocks noChangeAspect="1"/>
          </p:cNvPicPr>
          <p:nvPr/>
        </p:nvPicPr>
        <p:blipFill rotWithShape="1">
          <a:blip r:embed="rId2"/>
          <a:srcRect l="394" t="71876" r="13420" b="9393"/>
          <a:stretch/>
        </p:blipFill>
        <p:spPr>
          <a:xfrm>
            <a:off x="558499" y="1670026"/>
            <a:ext cx="7618849" cy="992075"/>
          </a:xfrm>
          <a:prstGeom prst="rect">
            <a:avLst/>
          </a:prstGeom>
        </p:spPr>
      </p:pic>
      <p:sp>
        <p:nvSpPr>
          <p:cNvPr id="9" name="TextBox 8">
            <a:extLst>
              <a:ext uri="{FF2B5EF4-FFF2-40B4-BE49-F238E27FC236}">
                <a16:creationId xmlns:a16="http://schemas.microsoft.com/office/drawing/2014/main" id="{2CD24E2B-C5B4-C8D2-EF4D-BC59297E657F}"/>
              </a:ext>
            </a:extLst>
          </p:cNvPr>
          <p:cNvSpPr txBox="1"/>
          <p:nvPr/>
        </p:nvSpPr>
        <p:spPr>
          <a:xfrm>
            <a:off x="342472" y="4963639"/>
            <a:ext cx="11567648" cy="1200329"/>
          </a:xfrm>
          <a:prstGeom prst="rect">
            <a:avLst/>
          </a:prstGeom>
          <a:solidFill>
            <a:schemeClr val="accent3">
              <a:lumMod val="20000"/>
              <a:lumOff val="80000"/>
            </a:schemeClr>
          </a:solidFill>
        </p:spPr>
        <p:txBody>
          <a:bodyPr wrap="square">
            <a:spAutoFit/>
          </a:bodyPr>
          <a:lstStyle/>
          <a:p>
            <a:r>
              <a:rPr lang="ru-RU" sz="2400" dirty="0"/>
              <a:t>Проблема №1 </a:t>
            </a:r>
          </a:p>
          <a:p>
            <a:r>
              <a:rPr lang="ru-RU" sz="2400" dirty="0"/>
              <a:t>Радар это датчик, который регистрирует множество целей, а текущие системы безопасности привыкли работать по схеме один датчик одна цель.</a:t>
            </a:r>
          </a:p>
        </p:txBody>
      </p:sp>
    </p:spTree>
    <p:extLst>
      <p:ext uri="{BB962C8B-B14F-4D97-AF65-F5344CB8AC3E}">
        <p14:creationId xmlns:p14="http://schemas.microsoft.com/office/powerpoint/2010/main" val="4037749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21B27-3C42-D449-707E-85628B7BECE6}"/>
              </a:ext>
            </a:extLst>
          </p:cNvPr>
          <p:cNvSpPr>
            <a:spLocks noGrp="1"/>
          </p:cNvSpPr>
          <p:nvPr>
            <p:ph type="title"/>
          </p:nvPr>
        </p:nvSpPr>
        <p:spPr/>
        <p:txBody>
          <a:bodyPr/>
          <a:lstStyle/>
          <a:p>
            <a:endParaRPr lang="ru-RU"/>
          </a:p>
        </p:txBody>
      </p:sp>
      <p:pic>
        <p:nvPicPr>
          <p:cNvPr id="4" name="Picture 3">
            <a:extLst>
              <a:ext uri="{FF2B5EF4-FFF2-40B4-BE49-F238E27FC236}">
                <a16:creationId xmlns:a16="http://schemas.microsoft.com/office/drawing/2014/main" id="{04ABFADA-691E-6ED1-B4C0-1D5BF2E2DEAF}"/>
              </a:ext>
            </a:extLst>
          </p:cNvPr>
          <p:cNvPicPr>
            <a:picLocks noChangeAspect="1"/>
          </p:cNvPicPr>
          <p:nvPr/>
        </p:nvPicPr>
        <p:blipFill rotWithShape="1">
          <a:blip r:embed="rId2"/>
          <a:srcRect l="1201" t="7128" r="1402" b="36145"/>
          <a:stretch/>
        </p:blipFill>
        <p:spPr>
          <a:xfrm>
            <a:off x="1605215" y="1184364"/>
            <a:ext cx="8609939" cy="3004457"/>
          </a:xfrm>
          <a:prstGeom prst="rect">
            <a:avLst/>
          </a:prstGeom>
        </p:spPr>
      </p:pic>
      <p:sp>
        <p:nvSpPr>
          <p:cNvPr id="5" name="TextBox 4">
            <a:extLst>
              <a:ext uri="{FF2B5EF4-FFF2-40B4-BE49-F238E27FC236}">
                <a16:creationId xmlns:a16="http://schemas.microsoft.com/office/drawing/2014/main" id="{FFFB01B2-8AB2-5E1D-5A08-4A7F7240BFF3}"/>
              </a:ext>
            </a:extLst>
          </p:cNvPr>
          <p:cNvSpPr txBox="1"/>
          <p:nvPr/>
        </p:nvSpPr>
        <p:spPr>
          <a:xfrm>
            <a:off x="318796" y="4689703"/>
            <a:ext cx="11554408" cy="1569660"/>
          </a:xfrm>
          <a:prstGeom prst="rect">
            <a:avLst/>
          </a:prstGeom>
          <a:noFill/>
        </p:spPr>
        <p:txBody>
          <a:bodyPr wrap="square" rtlCol="0">
            <a:spAutoFit/>
          </a:bodyPr>
          <a:lstStyle/>
          <a:p>
            <a:pPr algn="just"/>
            <a:r>
              <a:rPr lang="ru-RU" sz="2400" dirty="0"/>
              <a:t>В случае с радаром один датчик выводит регистрирует множество целей. Нужно проверять каждую. Возникает вопрос в какой последовательности? Как? Оператор вручную будет наводить камеру на каждую цель? Или  перелистывать </a:t>
            </a:r>
            <a:r>
              <a:rPr lang="ru-RU" sz="2400" dirty="0" err="1"/>
              <a:t>пресеты</a:t>
            </a:r>
            <a:r>
              <a:rPr lang="ru-RU" sz="2400" dirty="0"/>
              <a:t>?</a:t>
            </a:r>
          </a:p>
          <a:p>
            <a:pPr algn="just"/>
            <a:r>
              <a:rPr lang="ru-RU" sz="2400" dirty="0"/>
              <a:t>Или искать фиксированную камеру в поле зрения которой попал нарушитель?</a:t>
            </a:r>
          </a:p>
        </p:txBody>
      </p:sp>
    </p:spTree>
    <p:extLst>
      <p:ext uri="{BB962C8B-B14F-4D97-AF65-F5344CB8AC3E}">
        <p14:creationId xmlns:p14="http://schemas.microsoft.com/office/powerpoint/2010/main" val="591950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DD1F78-A7FF-32C0-8C56-BE7E313E7F45}"/>
              </a:ext>
            </a:extLst>
          </p:cNvPr>
          <p:cNvSpPr txBox="1"/>
          <p:nvPr/>
        </p:nvSpPr>
        <p:spPr>
          <a:xfrm>
            <a:off x="4209400" y="1729274"/>
            <a:ext cx="7268497" cy="2862322"/>
          </a:xfrm>
          <a:prstGeom prst="rect">
            <a:avLst/>
          </a:prstGeom>
          <a:noFill/>
        </p:spPr>
        <p:txBody>
          <a:bodyPr wrap="square" rtlCol="0">
            <a:spAutoFit/>
          </a:bodyPr>
          <a:lstStyle/>
          <a:p>
            <a:r>
              <a:rPr lang="ru-RU" dirty="0"/>
              <a:t>Радар изделие сложное и сделать его «коробочным» решением это вопрос компромисса между качеством работы (</a:t>
            </a:r>
            <a:r>
              <a:rPr lang="ru-RU" dirty="0" err="1"/>
              <a:t>ложняки</a:t>
            </a:r>
            <a:r>
              <a:rPr lang="ru-RU" dirty="0"/>
              <a:t>, отраженные сигналы) и простотой настройки.</a:t>
            </a:r>
          </a:p>
          <a:p>
            <a:r>
              <a:rPr lang="ru-RU" dirty="0"/>
              <a:t>Гиганты вроде Аксис и  </a:t>
            </a:r>
            <a:r>
              <a:rPr lang="ru-RU" dirty="0" err="1"/>
              <a:t>Дахуа</a:t>
            </a:r>
            <a:r>
              <a:rPr lang="ru-RU" dirty="0"/>
              <a:t> выпустили несколько коробочных радаров, которые дают приемлемое качество работы и действительно просты в настройке, это сетевые устройства их легко интегрировать. </a:t>
            </a:r>
          </a:p>
          <a:p>
            <a:r>
              <a:rPr lang="ru-RU" dirty="0"/>
              <a:t>Правда дальность  этих устройств как правило 250-300 метров в сектор 60-120 градусов.</a:t>
            </a:r>
          </a:p>
          <a:p>
            <a:r>
              <a:rPr lang="ru-RU" dirty="0"/>
              <a:t>Что мешает сделать такой же радар с дальностью 10 км и обзором на 360 градусов?</a:t>
            </a:r>
          </a:p>
        </p:txBody>
      </p:sp>
      <p:pic>
        <p:nvPicPr>
          <p:cNvPr id="4" name="Picture 3">
            <a:extLst>
              <a:ext uri="{FF2B5EF4-FFF2-40B4-BE49-F238E27FC236}">
                <a16:creationId xmlns:a16="http://schemas.microsoft.com/office/drawing/2014/main" id="{95E686AC-5042-4129-B85B-9B7E36CBE254}"/>
              </a:ext>
            </a:extLst>
          </p:cNvPr>
          <p:cNvPicPr>
            <a:picLocks noChangeAspect="1"/>
          </p:cNvPicPr>
          <p:nvPr/>
        </p:nvPicPr>
        <p:blipFill rotWithShape="1">
          <a:blip r:embed="rId2"/>
          <a:srcRect l="16364" r="8728" b="2737"/>
          <a:stretch/>
        </p:blipFill>
        <p:spPr>
          <a:xfrm>
            <a:off x="145558" y="1109619"/>
            <a:ext cx="3886510" cy="4359365"/>
          </a:xfrm>
          <a:prstGeom prst="rect">
            <a:avLst/>
          </a:prstGeom>
        </p:spPr>
      </p:pic>
      <p:sp>
        <p:nvSpPr>
          <p:cNvPr id="5" name="Title 4">
            <a:extLst>
              <a:ext uri="{FF2B5EF4-FFF2-40B4-BE49-F238E27FC236}">
                <a16:creationId xmlns:a16="http://schemas.microsoft.com/office/drawing/2014/main" id="{4B781112-EF6B-8AAA-3960-430300199F65}"/>
              </a:ext>
            </a:extLst>
          </p:cNvPr>
          <p:cNvSpPr>
            <a:spLocks noGrp="1"/>
          </p:cNvSpPr>
          <p:nvPr>
            <p:ph type="title"/>
          </p:nvPr>
        </p:nvSpPr>
        <p:spPr/>
        <p:txBody>
          <a:bodyPr/>
          <a:lstStyle/>
          <a:p>
            <a:r>
              <a:rPr lang="ru-RU" dirty="0"/>
              <a:t>Сложность интеграции</a:t>
            </a:r>
          </a:p>
        </p:txBody>
      </p:sp>
    </p:spTree>
    <p:extLst>
      <p:ext uri="{BB962C8B-B14F-4D97-AF65-F5344CB8AC3E}">
        <p14:creationId xmlns:p14="http://schemas.microsoft.com/office/powerpoint/2010/main" val="405866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2B6419-9878-464D-AD09-12D744F04780}"/>
              </a:ext>
            </a:extLst>
          </p:cNvPr>
          <p:cNvSpPr>
            <a:spLocks noGrp="1"/>
          </p:cNvSpPr>
          <p:nvPr>
            <p:ph type="title"/>
          </p:nvPr>
        </p:nvSpPr>
        <p:spPr/>
        <p:txBody>
          <a:bodyPr>
            <a:normAutofit fontScale="90000"/>
          </a:bodyPr>
          <a:lstStyle/>
          <a:p>
            <a:r>
              <a:rPr lang="ru-RU" sz="3200" dirty="0">
                <a:effectLst/>
                <a:latin typeface="Calibri" panose="020F0502020204030204" pitchFamily="34" charset="0"/>
                <a:ea typeface="Calibri" panose="020F0502020204030204" pitchFamily="34" charset="0"/>
                <a:cs typeface="Times New Roman" panose="02020603050405020304" pitchFamily="18" charset="0"/>
              </a:rPr>
              <a:t>Детекция </a:t>
            </a:r>
            <a:r>
              <a:rPr lang="ru-RU" sz="3200" dirty="0">
                <a:latin typeface="Calibri" panose="020F0502020204030204" pitchFamily="34" charset="0"/>
                <a:ea typeface="Calibri" panose="020F0502020204030204" pitchFamily="34" charset="0"/>
                <a:cs typeface="Times New Roman" panose="02020603050405020304" pitchFamily="18" charset="0"/>
              </a:rPr>
              <a:t>по движению </a:t>
            </a:r>
            <a:r>
              <a:rPr lang="ru-RU" sz="2800" dirty="0">
                <a:effectLst/>
                <a:latin typeface="Calibri" panose="020F0502020204030204" pitchFamily="34" charset="0"/>
                <a:ea typeface="Calibri" panose="020F0502020204030204" pitchFamily="34" charset="0"/>
                <a:cs typeface="Times New Roman" panose="02020603050405020304" pitchFamily="18" charset="0"/>
              </a:rPr>
              <a:t>(активный метод) принцип работы</a:t>
            </a:r>
            <a:endParaRPr lang="ru-RU" dirty="0"/>
          </a:p>
        </p:txBody>
      </p:sp>
      <p:pic>
        <p:nvPicPr>
          <p:cNvPr id="3" name="RADAR_Detection_2">
            <a:hlinkClick r:id="" action="ppaction://media"/>
            <a:extLst>
              <a:ext uri="{FF2B5EF4-FFF2-40B4-BE49-F238E27FC236}">
                <a16:creationId xmlns:a16="http://schemas.microsoft.com/office/drawing/2014/main" id="{B03EA5AA-0689-410B-BA71-17CEEA12295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2472" y="1089025"/>
            <a:ext cx="8598328" cy="4874545"/>
          </a:xfrm>
          <a:prstGeom prst="rect">
            <a:avLst/>
          </a:prstGeom>
        </p:spPr>
      </p:pic>
      <p:sp>
        <p:nvSpPr>
          <p:cNvPr id="8" name="TextBox 7">
            <a:extLst>
              <a:ext uri="{FF2B5EF4-FFF2-40B4-BE49-F238E27FC236}">
                <a16:creationId xmlns:a16="http://schemas.microsoft.com/office/drawing/2014/main" id="{E16B3725-9BD2-4CDB-9AB5-0F70821E1F70}"/>
              </a:ext>
            </a:extLst>
          </p:cNvPr>
          <p:cNvSpPr txBox="1"/>
          <p:nvPr/>
        </p:nvSpPr>
        <p:spPr>
          <a:xfrm>
            <a:off x="9096630" y="1306391"/>
            <a:ext cx="2752897" cy="4524315"/>
          </a:xfrm>
          <a:prstGeom prst="rect">
            <a:avLst/>
          </a:prstGeom>
          <a:noFill/>
        </p:spPr>
        <p:txBody>
          <a:bodyPr wrap="square">
            <a:spAutoFit/>
          </a:bodyPr>
          <a:lstStyle/>
          <a:p>
            <a:r>
              <a:rPr lang="ru-RU" sz="2400" dirty="0">
                <a:sym typeface="Calibri"/>
              </a:rPr>
              <a:t>Радиолокационная станция —система для обнаружения воздушных, морских и наземных объектов, а также для определения </a:t>
            </a:r>
            <a:r>
              <a:rPr lang="ru-RU" sz="2400" dirty="0"/>
              <a:t>их дальности, скорости и геометрических параметров. </a:t>
            </a:r>
          </a:p>
        </p:txBody>
      </p:sp>
    </p:spTree>
    <p:extLst>
      <p:ext uri="{BB962C8B-B14F-4D97-AF65-F5344CB8AC3E}">
        <p14:creationId xmlns:p14="http://schemas.microsoft.com/office/powerpoint/2010/main" val="385696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Чехол для канистры масла от VAG — Volkswagen Tiguan (2G), 1,4 л., 2020 года  | аксессуары | DRIVE2">
            <a:extLst>
              <a:ext uri="{FF2B5EF4-FFF2-40B4-BE49-F238E27FC236}">
                <a16:creationId xmlns:a16="http://schemas.microsoft.com/office/drawing/2014/main" id="{361186A2-17C6-20DC-7125-8FE5C87EFC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824" y="1454651"/>
            <a:ext cx="4547049" cy="36834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21447F-8E69-DBBD-B413-210FE4EA67E3}"/>
              </a:ext>
            </a:extLst>
          </p:cNvPr>
          <p:cNvSpPr txBox="1"/>
          <p:nvPr/>
        </p:nvSpPr>
        <p:spPr>
          <a:xfrm>
            <a:off x="5088182" y="1454651"/>
            <a:ext cx="6685600" cy="3416320"/>
          </a:xfrm>
          <a:prstGeom prst="rect">
            <a:avLst/>
          </a:prstGeom>
          <a:noFill/>
        </p:spPr>
        <p:txBody>
          <a:bodyPr wrap="square" rtlCol="0">
            <a:spAutoFit/>
          </a:bodyPr>
          <a:lstStyle/>
          <a:p>
            <a:r>
              <a:rPr lang="ru-RU" dirty="0"/>
              <a:t>Сам по себе радар это датчик. Объем информации от радара это гигабиты. Их нужно передать и обработать.</a:t>
            </a:r>
          </a:p>
          <a:p>
            <a:r>
              <a:rPr lang="ru-RU" dirty="0"/>
              <a:t>Превратить  из в  цели реальные и ложные, отсеять ложны. Реальные классифицировать.  Нужны соответствующие каналы передачи данных и вычислительные мощности. </a:t>
            </a:r>
          </a:p>
          <a:p>
            <a:r>
              <a:rPr lang="ru-RU" dirty="0"/>
              <a:t>Таким образом нам нужно или организовывать каналы связи с большой  пропускной способностью.</a:t>
            </a:r>
          </a:p>
          <a:p>
            <a:endParaRPr lang="ru-RU" dirty="0"/>
          </a:p>
          <a:p>
            <a:r>
              <a:rPr lang="ru-RU" dirty="0"/>
              <a:t>Или инфраструктуру для обработки этой информации размещать рядом с радаром, на столбе в поле. </a:t>
            </a:r>
          </a:p>
          <a:p>
            <a:r>
              <a:rPr lang="ru-RU" dirty="0"/>
              <a:t>А еще веселее если радар выдает аналоговые данные и нужно сначала из оцифровать, потом уже передать.</a:t>
            </a:r>
          </a:p>
        </p:txBody>
      </p:sp>
      <p:sp>
        <p:nvSpPr>
          <p:cNvPr id="4" name="Title 3">
            <a:extLst>
              <a:ext uri="{FF2B5EF4-FFF2-40B4-BE49-F238E27FC236}">
                <a16:creationId xmlns:a16="http://schemas.microsoft.com/office/drawing/2014/main" id="{5DE84DCE-8723-8AD0-6D37-8195E3997692}"/>
              </a:ext>
            </a:extLst>
          </p:cNvPr>
          <p:cNvSpPr>
            <a:spLocks noGrp="1"/>
          </p:cNvSpPr>
          <p:nvPr>
            <p:ph type="title"/>
          </p:nvPr>
        </p:nvSpPr>
        <p:spPr/>
        <p:txBody>
          <a:bodyPr/>
          <a:lstStyle/>
          <a:p>
            <a:r>
              <a:rPr lang="ru-RU" dirty="0"/>
              <a:t>Сложная инфраструктура</a:t>
            </a:r>
          </a:p>
        </p:txBody>
      </p:sp>
      <p:sp>
        <p:nvSpPr>
          <p:cNvPr id="8" name="TextBox 7">
            <a:extLst>
              <a:ext uri="{FF2B5EF4-FFF2-40B4-BE49-F238E27FC236}">
                <a16:creationId xmlns:a16="http://schemas.microsoft.com/office/drawing/2014/main" id="{45D1ABB6-61E5-7CA7-AADA-EA9CBA98F184}"/>
              </a:ext>
            </a:extLst>
          </p:cNvPr>
          <p:cNvSpPr txBox="1"/>
          <p:nvPr/>
        </p:nvSpPr>
        <p:spPr>
          <a:xfrm>
            <a:off x="373824" y="5407384"/>
            <a:ext cx="11399958" cy="1200329"/>
          </a:xfrm>
          <a:prstGeom prst="rect">
            <a:avLst/>
          </a:prstGeom>
          <a:solidFill>
            <a:schemeClr val="accent3">
              <a:lumMod val="20000"/>
              <a:lumOff val="80000"/>
            </a:schemeClr>
          </a:solidFill>
        </p:spPr>
        <p:txBody>
          <a:bodyPr wrap="square">
            <a:spAutoFit/>
          </a:bodyPr>
          <a:lstStyle/>
          <a:p>
            <a:r>
              <a:rPr lang="ru-RU" sz="2400" dirty="0"/>
              <a:t>Проблема №2 </a:t>
            </a:r>
          </a:p>
          <a:p>
            <a:r>
              <a:rPr lang="ru-RU" sz="2400" dirty="0"/>
              <a:t>Инфраструктура для обработки радарных данных. Сложна, требует обслуживания, дорогостоящая.</a:t>
            </a:r>
          </a:p>
        </p:txBody>
      </p:sp>
    </p:spTree>
    <p:extLst>
      <p:ext uri="{BB962C8B-B14F-4D97-AF65-F5344CB8AC3E}">
        <p14:creationId xmlns:p14="http://schemas.microsoft.com/office/powerpoint/2010/main" val="565227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C8A449-73A0-66B4-FDA4-7922C2721E48}"/>
              </a:ext>
            </a:extLst>
          </p:cNvPr>
          <p:cNvSpPr txBox="1"/>
          <p:nvPr/>
        </p:nvSpPr>
        <p:spPr>
          <a:xfrm>
            <a:off x="5794920" y="1237239"/>
            <a:ext cx="6205491" cy="4801314"/>
          </a:xfrm>
          <a:prstGeom prst="rect">
            <a:avLst/>
          </a:prstGeom>
          <a:noFill/>
        </p:spPr>
        <p:txBody>
          <a:bodyPr wrap="square" rtlCol="0">
            <a:spAutoFit/>
          </a:bodyPr>
          <a:lstStyle/>
          <a:p>
            <a:r>
              <a:rPr lang="ru-RU" dirty="0"/>
              <a:t>Кроме того, что радар генерирует большой объем данных, это весьма специфические данные. И хорошо их обрабатывать умеет только сам производитель.</a:t>
            </a:r>
          </a:p>
          <a:p>
            <a:r>
              <a:rPr lang="ru-RU" dirty="0"/>
              <a:t>Также имеет значение место установки радара и окружение (зеркала) деревья, сетки.</a:t>
            </a:r>
            <a:endParaRPr lang="en-US" dirty="0"/>
          </a:p>
          <a:p>
            <a:r>
              <a:rPr lang="ru-RU" dirty="0"/>
              <a:t>В результате настроить и запустить и обслуживать систему сможет только производитель. Интеграторам это невыгодно держать в штате такого узкого специалиста.</a:t>
            </a:r>
          </a:p>
          <a:p>
            <a:endParaRPr lang="ru-RU" dirty="0"/>
          </a:p>
          <a:p>
            <a:r>
              <a:rPr lang="ru-RU" dirty="0"/>
              <a:t>Для интеграции радара в комплексную систему безопасности как правило приходится разрабатывать программные прослойки или полностью повторять функционал проприетарного ПО производителя радара. </a:t>
            </a:r>
          </a:p>
          <a:p>
            <a:r>
              <a:rPr lang="ru-RU" dirty="0"/>
              <a:t>Это затраты ресурсов, это не всегда выгодно. </a:t>
            </a:r>
          </a:p>
          <a:p>
            <a:r>
              <a:rPr lang="ru-RU" dirty="0"/>
              <a:t>И на это идут только в том случае, когда ничем кроме радара защитить объект нельзя. </a:t>
            </a:r>
          </a:p>
          <a:p>
            <a:endParaRPr lang="ru-RU" dirty="0"/>
          </a:p>
        </p:txBody>
      </p:sp>
      <p:pic>
        <p:nvPicPr>
          <p:cNvPr id="1026" name="Picture 2">
            <a:extLst>
              <a:ext uri="{FF2B5EF4-FFF2-40B4-BE49-F238E27FC236}">
                <a16:creationId xmlns:a16="http://schemas.microsoft.com/office/drawing/2014/main" id="{C5A6878A-6356-72AD-5A8C-6F40124DD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472" y="993280"/>
            <a:ext cx="5327578" cy="391014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564178F0-0A5F-C7C0-EF9F-6E87FFABA24B}"/>
              </a:ext>
            </a:extLst>
          </p:cNvPr>
          <p:cNvSpPr>
            <a:spLocks noGrp="1"/>
          </p:cNvSpPr>
          <p:nvPr>
            <p:ph type="title"/>
          </p:nvPr>
        </p:nvSpPr>
        <p:spPr/>
        <p:txBody>
          <a:bodyPr/>
          <a:lstStyle/>
          <a:p>
            <a:r>
              <a:rPr lang="ru-RU" dirty="0"/>
              <a:t> </a:t>
            </a:r>
            <a:r>
              <a:rPr lang="ru-RU" dirty="0" err="1"/>
              <a:t>Интерпритация</a:t>
            </a:r>
            <a:r>
              <a:rPr lang="ru-RU" dirty="0"/>
              <a:t> радарных данных</a:t>
            </a:r>
          </a:p>
        </p:txBody>
      </p:sp>
      <p:sp>
        <p:nvSpPr>
          <p:cNvPr id="7" name="TextBox 6">
            <a:extLst>
              <a:ext uri="{FF2B5EF4-FFF2-40B4-BE49-F238E27FC236}">
                <a16:creationId xmlns:a16="http://schemas.microsoft.com/office/drawing/2014/main" id="{924BEABA-DEA4-7145-870B-AF7B3B7CF53C}"/>
              </a:ext>
            </a:extLst>
          </p:cNvPr>
          <p:cNvSpPr txBox="1"/>
          <p:nvPr/>
        </p:nvSpPr>
        <p:spPr>
          <a:xfrm>
            <a:off x="342472" y="5761313"/>
            <a:ext cx="6418216" cy="830997"/>
          </a:xfrm>
          <a:prstGeom prst="rect">
            <a:avLst/>
          </a:prstGeom>
          <a:solidFill>
            <a:schemeClr val="accent3">
              <a:lumMod val="20000"/>
              <a:lumOff val="80000"/>
            </a:schemeClr>
          </a:solidFill>
        </p:spPr>
        <p:txBody>
          <a:bodyPr wrap="square">
            <a:spAutoFit/>
          </a:bodyPr>
          <a:lstStyle/>
          <a:p>
            <a:r>
              <a:rPr lang="ru-RU" sz="2400" dirty="0"/>
              <a:t>Проблема №3 </a:t>
            </a:r>
          </a:p>
          <a:p>
            <a:r>
              <a:rPr lang="ru-RU" sz="2400" dirty="0"/>
              <a:t>Радарные данные сложно интерпретировать</a:t>
            </a:r>
          </a:p>
        </p:txBody>
      </p:sp>
    </p:spTree>
    <p:extLst>
      <p:ext uri="{BB962C8B-B14F-4D97-AF65-F5344CB8AC3E}">
        <p14:creationId xmlns:p14="http://schemas.microsoft.com/office/powerpoint/2010/main" val="1562941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2096CD-710E-A24F-7243-356F2EC08D8F}"/>
              </a:ext>
            </a:extLst>
          </p:cNvPr>
          <p:cNvSpPr txBox="1"/>
          <p:nvPr/>
        </p:nvSpPr>
        <p:spPr>
          <a:xfrm>
            <a:off x="4353800" y="2064503"/>
            <a:ext cx="7380165" cy="1200329"/>
          </a:xfrm>
          <a:prstGeom prst="rect">
            <a:avLst/>
          </a:prstGeom>
          <a:noFill/>
        </p:spPr>
        <p:txBody>
          <a:bodyPr wrap="square" rtlCol="0">
            <a:spAutoFit/>
          </a:bodyPr>
          <a:lstStyle/>
          <a:p>
            <a:r>
              <a:rPr lang="ru-RU" dirty="0"/>
              <a:t>Кому нужны эти радары, если с ними столько сложностей. Проще и надежнее использовать старую добрую  периметральную охрану. Закопать кабель, поставить датчики на забор. Пытаться более эффективно использовать </a:t>
            </a:r>
            <a:r>
              <a:rPr lang="ru-RU" dirty="0" err="1"/>
              <a:t>видеоаналитку</a:t>
            </a:r>
            <a:r>
              <a:rPr lang="ru-RU" dirty="0"/>
              <a:t>.</a:t>
            </a:r>
          </a:p>
        </p:txBody>
      </p:sp>
      <p:pic>
        <p:nvPicPr>
          <p:cNvPr id="2050" name="Picture 2">
            <a:extLst>
              <a:ext uri="{FF2B5EF4-FFF2-40B4-BE49-F238E27FC236}">
                <a16:creationId xmlns:a16="http://schemas.microsoft.com/office/drawing/2014/main" id="{A562C8AF-09AA-0172-DBF9-EBCA503EF4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180" r="23105"/>
          <a:stretch/>
        </p:blipFill>
        <p:spPr bwMode="auto">
          <a:xfrm>
            <a:off x="272804" y="1004197"/>
            <a:ext cx="3875315" cy="377568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E4E51B09-B131-D650-5C80-37DA98475D8A}"/>
              </a:ext>
            </a:extLst>
          </p:cNvPr>
          <p:cNvSpPr>
            <a:spLocks noGrp="1"/>
          </p:cNvSpPr>
          <p:nvPr>
            <p:ph type="title"/>
          </p:nvPr>
        </p:nvSpPr>
        <p:spPr/>
        <p:txBody>
          <a:bodyPr/>
          <a:lstStyle/>
          <a:p>
            <a:r>
              <a:rPr lang="ru-RU" dirty="0"/>
              <a:t>Вопрос</a:t>
            </a:r>
          </a:p>
        </p:txBody>
      </p:sp>
    </p:spTree>
    <p:extLst>
      <p:ext uri="{BB962C8B-B14F-4D97-AF65-F5344CB8AC3E}">
        <p14:creationId xmlns:p14="http://schemas.microsoft.com/office/powerpoint/2010/main" val="535555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C8AF78-4105-9802-065F-20CEB89ABA85}"/>
              </a:ext>
            </a:extLst>
          </p:cNvPr>
          <p:cNvSpPr txBox="1"/>
          <p:nvPr/>
        </p:nvSpPr>
        <p:spPr>
          <a:xfrm>
            <a:off x="2008572" y="2850162"/>
            <a:ext cx="9565120" cy="830997"/>
          </a:xfrm>
          <a:prstGeom prst="rect">
            <a:avLst/>
          </a:prstGeom>
          <a:noFill/>
        </p:spPr>
        <p:txBody>
          <a:bodyPr wrap="square" rtlCol="0">
            <a:spAutoFit/>
          </a:bodyPr>
          <a:lstStyle/>
          <a:p>
            <a:pPr algn="just"/>
            <a:r>
              <a:rPr lang="ru-RU" sz="2400" dirty="0"/>
              <a:t>Мы компенсировали слабые стороны радара. </a:t>
            </a:r>
          </a:p>
          <a:p>
            <a:pPr algn="just"/>
            <a:r>
              <a:rPr lang="ru-RU" sz="2400" dirty="0"/>
              <a:t>Мы сделали радар простым для настройки и удобным для интеграции.</a:t>
            </a:r>
          </a:p>
        </p:txBody>
      </p:sp>
      <p:sp>
        <p:nvSpPr>
          <p:cNvPr id="3" name="Title 2">
            <a:extLst>
              <a:ext uri="{FF2B5EF4-FFF2-40B4-BE49-F238E27FC236}">
                <a16:creationId xmlns:a16="http://schemas.microsoft.com/office/drawing/2014/main" id="{1632462A-10F8-7E73-FB75-C8788E192460}"/>
              </a:ext>
            </a:extLst>
          </p:cNvPr>
          <p:cNvSpPr>
            <a:spLocks noGrp="1"/>
          </p:cNvSpPr>
          <p:nvPr>
            <p:ph type="title"/>
          </p:nvPr>
        </p:nvSpPr>
        <p:spPr/>
        <p:txBody>
          <a:bodyPr/>
          <a:lstStyle/>
          <a:p>
            <a:r>
              <a:rPr lang="ru-RU" dirty="0"/>
              <a:t>Ответ</a:t>
            </a:r>
          </a:p>
        </p:txBody>
      </p:sp>
    </p:spTree>
    <p:extLst>
      <p:ext uri="{BB962C8B-B14F-4D97-AF65-F5344CB8AC3E}">
        <p14:creationId xmlns:p14="http://schemas.microsoft.com/office/powerpoint/2010/main" val="2354073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AEA7DC-74E4-96EF-9499-15AC325C339A}"/>
              </a:ext>
            </a:extLst>
          </p:cNvPr>
          <p:cNvSpPr txBox="1"/>
          <p:nvPr/>
        </p:nvSpPr>
        <p:spPr>
          <a:xfrm>
            <a:off x="533089" y="2477589"/>
            <a:ext cx="11441197" cy="1569660"/>
          </a:xfrm>
          <a:prstGeom prst="rect">
            <a:avLst/>
          </a:prstGeom>
          <a:noFill/>
        </p:spPr>
        <p:txBody>
          <a:bodyPr wrap="square" rtlCol="0">
            <a:spAutoFit/>
          </a:bodyPr>
          <a:lstStyle/>
          <a:p>
            <a:pPr marL="342900" indent="-342900">
              <a:buAutoNum type="arabicPeriod"/>
            </a:pPr>
            <a:r>
              <a:rPr lang="ru-RU" sz="2400" dirty="0"/>
              <a:t>Подход к архитектуре. </a:t>
            </a:r>
            <a:endParaRPr lang="en-US" sz="2400" dirty="0"/>
          </a:p>
          <a:p>
            <a:pPr marL="342900" indent="-342900">
              <a:buAutoNum type="arabicPeriod"/>
            </a:pPr>
            <a:r>
              <a:rPr lang="ru-RU" sz="2400" dirty="0"/>
              <a:t>Предобработка данных на радаре, автоматический контроль порогов шума.</a:t>
            </a:r>
          </a:p>
          <a:p>
            <a:pPr marL="342900" indent="-342900">
              <a:buAutoNum type="arabicPeriod"/>
            </a:pPr>
            <a:r>
              <a:rPr lang="ru-RU" sz="2400" dirty="0"/>
              <a:t>Механизмы </a:t>
            </a:r>
            <a:r>
              <a:rPr lang="ru-RU" sz="2400" dirty="0" err="1"/>
              <a:t>приориетизации</a:t>
            </a:r>
            <a:r>
              <a:rPr lang="ru-RU" sz="2400" dirty="0"/>
              <a:t> целей.</a:t>
            </a:r>
          </a:p>
          <a:p>
            <a:pPr marL="342900" indent="-342900">
              <a:buAutoNum type="arabicPeriod"/>
            </a:pPr>
            <a:r>
              <a:rPr lang="ru-RU" sz="2400" dirty="0"/>
              <a:t>Использование общепринятых протоколов и простота интеграции</a:t>
            </a:r>
          </a:p>
        </p:txBody>
      </p:sp>
      <p:sp>
        <p:nvSpPr>
          <p:cNvPr id="3" name="Title 2">
            <a:extLst>
              <a:ext uri="{FF2B5EF4-FFF2-40B4-BE49-F238E27FC236}">
                <a16:creationId xmlns:a16="http://schemas.microsoft.com/office/drawing/2014/main" id="{BAF4DC6D-60A2-BABC-F92E-3DFDBCC9B066}"/>
              </a:ext>
            </a:extLst>
          </p:cNvPr>
          <p:cNvSpPr>
            <a:spLocks noGrp="1"/>
          </p:cNvSpPr>
          <p:nvPr>
            <p:ph type="title"/>
          </p:nvPr>
        </p:nvSpPr>
        <p:spPr/>
        <p:txBody>
          <a:bodyPr/>
          <a:lstStyle/>
          <a:p>
            <a:endParaRPr lang="ru-RU"/>
          </a:p>
        </p:txBody>
      </p:sp>
    </p:spTree>
    <p:extLst>
      <p:ext uri="{BB962C8B-B14F-4D97-AF65-F5344CB8AC3E}">
        <p14:creationId xmlns:p14="http://schemas.microsoft.com/office/powerpoint/2010/main" val="2897245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6A359E-78EB-2C0D-90D8-1CEED4990EF1}"/>
              </a:ext>
            </a:extLst>
          </p:cNvPr>
          <p:cNvSpPr txBox="1"/>
          <p:nvPr/>
        </p:nvSpPr>
        <p:spPr>
          <a:xfrm>
            <a:off x="551478" y="5126010"/>
            <a:ext cx="11301704" cy="1569660"/>
          </a:xfrm>
          <a:prstGeom prst="rect">
            <a:avLst/>
          </a:prstGeom>
          <a:noFill/>
        </p:spPr>
        <p:txBody>
          <a:bodyPr wrap="square">
            <a:spAutoFit/>
          </a:bodyPr>
          <a:lstStyle/>
          <a:p>
            <a:r>
              <a:rPr lang="ru-RU" sz="2400" dirty="0"/>
              <a:t>Рабочее место оператора или третья система получает от контроллера уже обработанные данные. Цели, видеопоток, данные технологического мониторинга. </a:t>
            </a:r>
          </a:p>
          <a:p>
            <a:r>
              <a:rPr lang="ru-RU" sz="2400" dirty="0"/>
              <a:t>ПО АРМ легковесное и необходимо для отображения данных и настройки комплекса. Весь процессинг данных происходит на контроллере.   </a:t>
            </a:r>
            <a:endParaRPr lang="en-US" sz="2400" dirty="0"/>
          </a:p>
        </p:txBody>
      </p:sp>
      <p:sp>
        <p:nvSpPr>
          <p:cNvPr id="2" name="Title 1">
            <a:extLst>
              <a:ext uri="{FF2B5EF4-FFF2-40B4-BE49-F238E27FC236}">
                <a16:creationId xmlns:a16="http://schemas.microsoft.com/office/drawing/2014/main" id="{9E4A8D50-6B48-5726-A2E2-01B079158B1C}"/>
              </a:ext>
            </a:extLst>
          </p:cNvPr>
          <p:cNvSpPr>
            <a:spLocks noGrp="1"/>
          </p:cNvSpPr>
          <p:nvPr>
            <p:ph type="title"/>
          </p:nvPr>
        </p:nvSpPr>
        <p:spPr/>
        <p:txBody>
          <a:bodyPr/>
          <a:lstStyle/>
          <a:p>
            <a:r>
              <a:rPr lang="ru-RU" dirty="0"/>
              <a:t>Архитектура</a:t>
            </a:r>
          </a:p>
        </p:txBody>
      </p:sp>
      <p:grpSp>
        <p:nvGrpSpPr>
          <p:cNvPr id="5" name="Group 4">
            <a:extLst>
              <a:ext uri="{FF2B5EF4-FFF2-40B4-BE49-F238E27FC236}">
                <a16:creationId xmlns:a16="http://schemas.microsoft.com/office/drawing/2014/main" id="{5F4D6D33-D992-D5A7-E335-4CCA1DDBEFDB}"/>
              </a:ext>
            </a:extLst>
          </p:cNvPr>
          <p:cNvGrpSpPr/>
          <p:nvPr/>
        </p:nvGrpSpPr>
        <p:grpSpPr>
          <a:xfrm>
            <a:off x="905691" y="847261"/>
            <a:ext cx="9158699" cy="4290453"/>
            <a:chOff x="390477" y="1143352"/>
            <a:chExt cx="11802044" cy="5528745"/>
          </a:xfrm>
        </p:grpSpPr>
        <p:cxnSp>
          <p:nvCxnSpPr>
            <p:cNvPr id="6" name="Connector: Elbow 5">
              <a:extLst>
                <a:ext uri="{FF2B5EF4-FFF2-40B4-BE49-F238E27FC236}">
                  <a16:creationId xmlns:a16="http://schemas.microsoft.com/office/drawing/2014/main" id="{DBECAA35-E3CB-F688-839B-7A522593131B}"/>
                </a:ext>
              </a:extLst>
            </p:cNvPr>
            <p:cNvCxnSpPr>
              <a:cxnSpLocks/>
              <a:stCxn id="27" idx="2"/>
              <a:endCxn id="8" idx="1"/>
            </p:cNvCxnSpPr>
            <p:nvPr/>
          </p:nvCxnSpPr>
          <p:spPr>
            <a:xfrm rot="5400000" flipH="1" flipV="1">
              <a:off x="1757221" y="1490262"/>
              <a:ext cx="44363" cy="1085953"/>
            </a:xfrm>
            <a:prstGeom prst="bentConnector4">
              <a:avLst>
                <a:gd name="adj1" fmla="val -515294"/>
                <a:gd name="adj2" fmla="val 8895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id="{D86E88FD-D90E-38F6-145B-85F7E67C8A1D}"/>
                </a:ext>
              </a:extLst>
            </p:cNvPr>
            <p:cNvCxnSpPr>
              <a:cxnSpLocks/>
              <a:stCxn id="8" idx="3"/>
              <a:endCxn id="24" idx="0"/>
            </p:cNvCxnSpPr>
            <p:nvPr/>
          </p:nvCxnSpPr>
          <p:spPr>
            <a:xfrm>
              <a:off x="6666196" y="2011057"/>
              <a:ext cx="1724884" cy="2044464"/>
            </a:xfrm>
            <a:prstGeom prst="bentConnector2">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6AECB29-E05C-D99F-2293-A7D3A5E5F520}"/>
                </a:ext>
              </a:extLst>
            </p:cNvPr>
            <p:cNvSpPr/>
            <p:nvPr/>
          </p:nvSpPr>
          <p:spPr>
            <a:xfrm>
              <a:off x="2322380" y="1555205"/>
              <a:ext cx="4343815" cy="9117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ru-RU" sz="800" dirty="0">
                  <a:solidFill>
                    <a:srgbClr val="000000"/>
                  </a:solidFill>
                  <a:latin typeface="Segoe UI" panose="020B0502040204020203" pitchFamily="34" charset="0"/>
                </a:rPr>
                <a:t>Обнаружение целей</a:t>
              </a:r>
            </a:p>
            <a:p>
              <a:pPr marL="171450" indent="-171450">
                <a:buFont typeface="Arial" panose="020B0604020202020204" pitchFamily="34" charset="0"/>
                <a:buChar char="•"/>
              </a:pPr>
              <a:r>
                <a:rPr lang="ru-RU" sz="800" dirty="0">
                  <a:solidFill>
                    <a:srgbClr val="000000"/>
                  </a:solidFill>
                  <a:latin typeface="Segoe UI" panose="020B0502040204020203" pitchFamily="34" charset="0"/>
                </a:rPr>
                <a:t>Классификация целей: БПЛА/ человек / машина / грузовик / плавсредство.</a:t>
              </a:r>
            </a:p>
            <a:p>
              <a:pPr marL="171450" indent="-171450">
                <a:buFont typeface="Arial" panose="020B0604020202020204" pitchFamily="34" charset="0"/>
                <a:buChar char="•"/>
              </a:pPr>
              <a:r>
                <a:rPr lang="ru-RU" sz="800" dirty="0">
                  <a:solidFill>
                    <a:srgbClr val="000000"/>
                  </a:solidFill>
                  <a:latin typeface="Segoe UI" panose="020B0502040204020203" pitchFamily="34" charset="0"/>
                </a:rPr>
                <a:t>Выделение наиболее весомых целей</a:t>
              </a:r>
            </a:p>
            <a:p>
              <a:pPr marL="171450" indent="-171450">
                <a:buFont typeface="Arial" panose="020B0604020202020204" pitchFamily="34" charset="0"/>
                <a:buChar char="•"/>
              </a:pPr>
              <a:r>
                <a:rPr lang="ru-RU" sz="800" dirty="0">
                  <a:solidFill>
                    <a:srgbClr val="000000"/>
                  </a:solidFill>
                  <a:latin typeface="Segoe UI" panose="020B0502040204020203" pitchFamily="34" charset="0"/>
                </a:rPr>
                <a:t>Передача координат целей в режиме реального времени</a:t>
              </a:r>
              <a:endParaRPr lang="ru-RU" sz="1200" dirty="0">
                <a:solidFill>
                  <a:schemeClr val="tx1"/>
                </a:solidFill>
              </a:endParaRPr>
            </a:p>
          </p:txBody>
        </p:sp>
        <p:sp>
          <p:nvSpPr>
            <p:cNvPr id="9" name="TextBox 8">
              <a:extLst>
                <a:ext uri="{FF2B5EF4-FFF2-40B4-BE49-F238E27FC236}">
                  <a16:creationId xmlns:a16="http://schemas.microsoft.com/office/drawing/2014/main" id="{D1F71F1A-2618-9EB1-450B-2F15D436FDDD}"/>
                </a:ext>
              </a:extLst>
            </p:cNvPr>
            <p:cNvSpPr txBox="1"/>
            <p:nvPr/>
          </p:nvSpPr>
          <p:spPr>
            <a:xfrm>
              <a:off x="3468825" y="1219254"/>
              <a:ext cx="3380211" cy="327200"/>
            </a:xfrm>
            <a:prstGeom prst="rect">
              <a:avLst/>
            </a:prstGeom>
            <a:noFill/>
          </p:spPr>
          <p:txBody>
            <a:bodyPr wrap="square">
              <a:spAutoFit/>
            </a:bodyPr>
            <a:lstStyle/>
            <a:p>
              <a:r>
                <a:rPr lang="ru-RU" sz="1050" b="1" dirty="0">
                  <a:solidFill>
                    <a:schemeClr val="tx1"/>
                  </a:solidFill>
                </a:rPr>
                <a:t>Пост обработка радарных данных</a:t>
              </a:r>
              <a:endParaRPr lang="ru-RU" sz="1050" b="1" dirty="0">
                <a:solidFill>
                  <a:srgbClr val="000000"/>
                </a:solidFill>
                <a:latin typeface="Segoe UI" panose="020B0502040204020203" pitchFamily="34" charset="0"/>
              </a:endParaRPr>
            </a:p>
          </p:txBody>
        </p:sp>
        <p:sp>
          <p:nvSpPr>
            <p:cNvPr id="10" name="Rectangle 9">
              <a:extLst>
                <a:ext uri="{FF2B5EF4-FFF2-40B4-BE49-F238E27FC236}">
                  <a16:creationId xmlns:a16="http://schemas.microsoft.com/office/drawing/2014/main" id="{B274104D-425D-11B5-3CF0-0431F5A572E1}"/>
                </a:ext>
              </a:extLst>
            </p:cNvPr>
            <p:cNvSpPr/>
            <p:nvPr/>
          </p:nvSpPr>
          <p:spPr>
            <a:xfrm>
              <a:off x="3132962" y="5037400"/>
              <a:ext cx="2679968" cy="3704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ru-RU" sz="800" dirty="0">
                  <a:solidFill>
                    <a:srgbClr val="000000"/>
                  </a:solidFill>
                  <a:latin typeface="Segoe UI" panose="020B0502040204020203" pitchFamily="34" charset="0"/>
                </a:rPr>
                <a:t>Распознавание целей</a:t>
              </a:r>
            </a:p>
            <a:p>
              <a:pPr marL="171450" indent="-171450">
                <a:buFont typeface="Arial" panose="020B0604020202020204" pitchFamily="34" charset="0"/>
                <a:buChar char="•"/>
              </a:pPr>
              <a:r>
                <a:rPr lang="ru-RU" sz="800" dirty="0">
                  <a:solidFill>
                    <a:srgbClr val="000000"/>
                  </a:solidFill>
                  <a:latin typeface="Segoe UI" panose="020B0502040204020203" pitchFamily="34" charset="0"/>
                </a:rPr>
                <a:t>Сопровождение целей</a:t>
              </a:r>
              <a:endParaRPr lang="ru-RU" sz="1200" dirty="0">
                <a:solidFill>
                  <a:schemeClr val="tx1"/>
                </a:solidFill>
              </a:endParaRPr>
            </a:p>
          </p:txBody>
        </p:sp>
        <p:cxnSp>
          <p:nvCxnSpPr>
            <p:cNvPr id="11" name="Connector: Elbow 10">
              <a:extLst>
                <a:ext uri="{FF2B5EF4-FFF2-40B4-BE49-F238E27FC236}">
                  <a16:creationId xmlns:a16="http://schemas.microsoft.com/office/drawing/2014/main" id="{E8FE8142-71C7-A19C-44B9-1A34C6A04FA4}"/>
                </a:ext>
              </a:extLst>
            </p:cNvPr>
            <p:cNvCxnSpPr>
              <a:cxnSpLocks/>
              <a:stCxn id="10" idx="3"/>
              <a:endCxn id="21" idx="1"/>
            </p:cNvCxnSpPr>
            <p:nvPr/>
          </p:nvCxnSpPr>
          <p:spPr>
            <a:xfrm flipV="1">
              <a:off x="5812930" y="4821910"/>
              <a:ext cx="1269243" cy="400720"/>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A275F01E-0FD4-A417-F44A-6CE6626E9019}"/>
                </a:ext>
              </a:extLst>
            </p:cNvPr>
            <p:cNvCxnSpPr>
              <a:cxnSpLocks/>
              <a:stCxn id="21" idx="2"/>
              <a:endCxn id="20" idx="3"/>
            </p:cNvCxnSpPr>
            <p:nvPr/>
          </p:nvCxnSpPr>
          <p:spPr>
            <a:xfrm rot="5400000">
              <a:off x="4746563" y="2726340"/>
              <a:ext cx="467941" cy="569283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5F1F86CF-22C1-A015-25C3-B6990D6D5A4C}"/>
                </a:ext>
              </a:extLst>
            </p:cNvPr>
            <p:cNvCxnSpPr>
              <a:cxnSpLocks/>
              <a:stCxn id="20" idx="3"/>
              <a:endCxn id="10" idx="1"/>
            </p:cNvCxnSpPr>
            <p:nvPr/>
          </p:nvCxnSpPr>
          <p:spPr>
            <a:xfrm flipV="1">
              <a:off x="2134116" y="5222629"/>
              <a:ext cx="998846" cy="584097"/>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A6A8B40F-2EE8-DA1D-2BCF-1ED6F16CDC6A}"/>
                </a:ext>
              </a:extLst>
            </p:cNvPr>
            <p:cNvCxnSpPr>
              <a:cxnSpLocks/>
              <a:endCxn id="22" idx="2"/>
            </p:cNvCxnSpPr>
            <p:nvPr/>
          </p:nvCxnSpPr>
          <p:spPr>
            <a:xfrm flipV="1">
              <a:off x="8571722" y="3893418"/>
              <a:ext cx="1847543" cy="717363"/>
            </a:xfrm>
            <a:prstGeom prst="bentConnector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D9CFC85-159B-031B-FAC6-98343611BA91}"/>
                </a:ext>
              </a:extLst>
            </p:cNvPr>
            <p:cNvSpPr txBox="1"/>
            <p:nvPr/>
          </p:nvSpPr>
          <p:spPr>
            <a:xfrm>
              <a:off x="3536705" y="4684740"/>
              <a:ext cx="1944404" cy="327200"/>
            </a:xfrm>
            <a:prstGeom prst="rect">
              <a:avLst/>
            </a:prstGeom>
            <a:noFill/>
          </p:spPr>
          <p:txBody>
            <a:bodyPr wrap="square">
              <a:spAutoFit/>
            </a:bodyPr>
            <a:lstStyle/>
            <a:p>
              <a:r>
                <a:rPr lang="ru-RU" sz="1050" b="1" dirty="0" err="1"/>
                <a:t>Видеоаналитика</a:t>
              </a:r>
              <a:endParaRPr lang="ru-RU" sz="1050" b="1" dirty="0"/>
            </a:p>
          </p:txBody>
        </p:sp>
        <p:sp>
          <p:nvSpPr>
            <p:cNvPr id="16" name="TextBox 15">
              <a:extLst>
                <a:ext uri="{FF2B5EF4-FFF2-40B4-BE49-F238E27FC236}">
                  <a16:creationId xmlns:a16="http://schemas.microsoft.com/office/drawing/2014/main" id="{956CA0A4-1610-877F-6649-F292F231B9F3}"/>
                </a:ext>
              </a:extLst>
            </p:cNvPr>
            <p:cNvSpPr txBox="1"/>
            <p:nvPr/>
          </p:nvSpPr>
          <p:spPr>
            <a:xfrm>
              <a:off x="3589138" y="5558968"/>
              <a:ext cx="4095640" cy="327200"/>
            </a:xfrm>
            <a:prstGeom prst="rect">
              <a:avLst/>
            </a:prstGeom>
            <a:noFill/>
          </p:spPr>
          <p:txBody>
            <a:bodyPr wrap="square">
              <a:spAutoFit/>
            </a:bodyPr>
            <a:lstStyle/>
            <a:p>
              <a:r>
                <a:rPr lang="ru-RU" sz="1050" b="1" dirty="0"/>
                <a:t>Прямое управление  оптическим модулем</a:t>
              </a:r>
            </a:p>
          </p:txBody>
        </p:sp>
        <p:sp>
          <p:nvSpPr>
            <p:cNvPr id="17" name="TextBox 16">
              <a:extLst>
                <a:ext uri="{FF2B5EF4-FFF2-40B4-BE49-F238E27FC236}">
                  <a16:creationId xmlns:a16="http://schemas.microsoft.com/office/drawing/2014/main" id="{D33E6D95-3868-E3B1-78D4-45FF6C0C4F0F}"/>
                </a:ext>
              </a:extLst>
            </p:cNvPr>
            <p:cNvSpPr txBox="1"/>
            <p:nvPr/>
          </p:nvSpPr>
          <p:spPr>
            <a:xfrm>
              <a:off x="9412921" y="6066789"/>
              <a:ext cx="2454080" cy="594909"/>
            </a:xfrm>
            <a:prstGeom prst="rect">
              <a:avLst/>
            </a:prstGeom>
            <a:noFill/>
            <a:ln>
              <a:solidFill>
                <a:schemeClr val="tx1"/>
              </a:solidFill>
            </a:ln>
          </p:spPr>
          <p:txBody>
            <a:bodyPr wrap="square">
              <a:spAutoFit/>
            </a:bodyPr>
            <a:lstStyle/>
            <a:p>
              <a:pPr algn="just"/>
              <a:r>
                <a:rPr lang="ru-RU" sz="800" dirty="0">
                  <a:solidFill>
                    <a:srgbClr val="000000"/>
                  </a:solidFill>
                  <a:latin typeface="Segoe UI" panose="020B0502040204020203" pitchFamily="34" charset="0"/>
                </a:rPr>
                <a:t>Запись данных на сервер хранилища для последующего воспроизведения</a:t>
              </a:r>
            </a:p>
          </p:txBody>
        </p:sp>
        <p:sp>
          <p:nvSpPr>
            <p:cNvPr id="18" name="TextBox 17">
              <a:extLst>
                <a:ext uri="{FF2B5EF4-FFF2-40B4-BE49-F238E27FC236}">
                  <a16:creationId xmlns:a16="http://schemas.microsoft.com/office/drawing/2014/main" id="{8DA95BE0-F550-EFEE-9228-0B9EF9F98040}"/>
                </a:ext>
              </a:extLst>
            </p:cNvPr>
            <p:cNvSpPr txBox="1"/>
            <p:nvPr/>
          </p:nvSpPr>
          <p:spPr>
            <a:xfrm>
              <a:off x="9744742" y="5697467"/>
              <a:ext cx="1986549" cy="327200"/>
            </a:xfrm>
            <a:prstGeom prst="rect">
              <a:avLst/>
            </a:prstGeom>
            <a:noFill/>
          </p:spPr>
          <p:txBody>
            <a:bodyPr wrap="square">
              <a:spAutoFit/>
            </a:bodyPr>
            <a:lstStyle/>
            <a:p>
              <a:r>
                <a:rPr lang="ru-RU" sz="1050" b="1" dirty="0"/>
                <a:t>Сервер архива данных</a:t>
              </a:r>
            </a:p>
          </p:txBody>
        </p:sp>
        <p:cxnSp>
          <p:nvCxnSpPr>
            <p:cNvPr id="19" name="Connector: Elbow 18">
              <a:extLst>
                <a:ext uri="{FF2B5EF4-FFF2-40B4-BE49-F238E27FC236}">
                  <a16:creationId xmlns:a16="http://schemas.microsoft.com/office/drawing/2014/main" id="{E6AE34F1-12CC-0FA0-5F0C-BC305BA759E7}"/>
                </a:ext>
              </a:extLst>
            </p:cNvPr>
            <p:cNvCxnSpPr>
              <a:cxnSpLocks/>
              <a:stCxn id="21" idx="3"/>
              <a:endCxn id="17" idx="1"/>
            </p:cNvCxnSpPr>
            <p:nvPr/>
          </p:nvCxnSpPr>
          <p:spPr>
            <a:xfrm>
              <a:off x="8571722" y="4821910"/>
              <a:ext cx="841199" cy="1542334"/>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862C4F62-64F9-1630-5E95-4C261BE30777}"/>
                </a:ext>
              </a:extLst>
            </p:cNvPr>
            <p:cNvPicPr>
              <a:picLocks noChangeAspect="1"/>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colorTemperature colorTemp="88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49998" y="4941354"/>
              <a:ext cx="1584118" cy="1730743"/>
            </a:xfrm>
            <a:prstGeom prst="rect">
              <a:avLst/>
            </a:prstGeom>
            <a:effectLst/>
          </p:spPr>
        </p:pic>
        <p:pic>
          <p:nvPicPr>
            <p:cNvPr id="21" name="Рисунок 11">
              <a:extLst>
                <a:ext uri="{FF2B5EF4-FFF2-40B4-BE49-F238E27FC236}">
                  <a16:creationId xmlns:a16="http://schemas.microsoft.com/office/drawing/2014/main" id="{15368089-B3A4-C47D-D214-601717DAAAD1}"/>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6000"/>
                      </a14:imgEffect>
                      <a14:imgEffect>
                        <a14:brightnessContrast bright="29000" contrast="-12000"/>
                      </a14:imgEffect>
                    </a14:imgLayer>
                  </a14:imgProps>
                </a:ext>
                <a:ext uri="{28A0092B-C50C-407E-A947-70E740481C1C}">
                  <a14:useLocalDpi xmlns:a14="http://schemas.microsoft.com/office/drawing/2010/main" val="0"/>
                </a:ext>
              </a:extLst>
            </a:blip>
            <a:stretch>
              <a:fillRect/>
            </a:stretch>
          </p:blipFill>
          <p:spPr>
            <a:xfrm>
              <a:off x="7082172" y="4305036"/>
              <a:ext cx="1489550" cy="1033748"/>
            </a:xfrm>
            <a:prstGeom prst="rect">
              <a:avLst/>
            </a:prstGeom>
            <a:effectLst/>
          </p:spPr>
        </p:pic>
        <p:sp>
          <p:nvSpPr>
            <p:cNvPr id="22" name="TextBox 21">
              <a:extLst>
                <a:ext uri="{FF2B5EF4-FFF2-40B4-BE49-F238E27FC236}">
                  <a16:creationId xmlns:a16="http://schemas.microsoft.com/office/drawing/2014/main" id="{78EFC4FB-007C-DAC8-BBEA-E9EB565C343E}"/>
                </a:ext>
              </a:extLst>
            </p:cNvPr>
            <p:cNvSpPr txBox="1"/>
            <p:nvPr/>
          </p:nvSpPr>
          <p:spPr>
            <a:xfrm>
              <a:off x="9140505" y="3139867"/>
              <a:ext cx="2557518" cy="753550"/>
            </a:xfrm>
            <a:prstGeom prst="rect">
              <a:avLst/>
            </a:prstGeom>
            <a:noFill/>
            <a:ln>
              <a:solidFill>
                <a:schemeClr val="tx1"/>
              </a:solidFill>
            </a:ln>
          </p:spPr>
          <p:txBody>
            <a:bodyPr wrap="square">
              <a:spAutoFit/>
            </a:bodyPr>
            <a:lstStyle/>
            <a:p>
              <a:pPr marL="171450" indent="-171450" algn="l">
                <a:buFont typeface="Arial" panose="020B0604020202020204" pitchFamily="34" charset="0"/>
                <a:buChar char="•"/>
              </a:pPr>
              <a:r>
                <a:rPr lang="ru-RU" sz="800" dirty="0">
                  <a:solidFill>
                    <a:srgbClr val="000000"/>
                  </a:solidFill>
                  <a:latin typeface="Segoe UI" panose="020B0502040204020203" pitchFamily="34" charset="0"/>
                </a:rPr>
                <a:t>Контроль обстановки на охраняемом объекте</a:t>
              </a:r>
            </a:p>
            <a:p>
              <a:pPr marL="171450" indent="-171450">
                <a:buFont typeface="Arial" panose="020B0604020202020204" pitchFamily="34" charset="0"/>
                <a:buChar char="•"/>
              </a:pPr>
              <a:r>
                <a:rPr lang="ru-RU" sz="800" dirty="0">
                  <a:solidFill>
                    <a:srgbClr val="000000"/>
                  </a:solidFill>
                  <a:latin typeface="Segoe UI" panose="020B0502040204020203" pitchFamily="34" charset="0"/>
                </a:rPr>
                <a:t>Управление </a:t>
              </a:r>
              <a:endParaRPr lang="en-US" sz="800" dirty="0">
                <a:solidFill>
                  <a:srgbClr val="000000"/>
                </a:solidFill>
                <a:latin typeface="Segoe UI" panose="020B0502040204020203" pitchFamily="34" charset="0"/>
              </a:endParaRPr>
            </a:p>
            <a:p>
              <a:pPr marL="171450" indent="-171450" algn="l">
                <a:buFont typeface="Arial" panose="020B0604020202020204" pitchFamily="34" charset="0"/>
                <a:buChar char="•"/>
              </a:pPr>
              <a:r>
                <a:rPr lang="ru-RU" sz="800" dirty="0">
                  <a:solidFill>
                    <a:srgbClr val="000000"/>
                  </a:solidFill>
                  <a:latin typeface="Segoe UI" panose="020B0502040204020203" pitchFamily="34" charset="0"/>
                </a:rPr>
                <a:t>Настройка</a:t>
              </a:r>
            </a:p>
          </p:txBody>
        </p:sp>
        <p:sp>
          <p:nvSpPr>
            <p:cNvPr id="23" name="TextBox 22">
              <a:extLst>
                <a:ext uri="{FF2B5EF4-FFF2-40B4-BE49-F238E27FC236}">
                  <a16:creationId xmlns:a16="http://schemas.microsoft.com/office/drawing/2014/main" id="{4C4C5136-1A39-7B1A-BA8D-88ED631EF19C}"/>
                </a:ext>
              </a:extLst>
            </p:cNvPr>
            <p:cNvSpPr txBox="1"/>
            <p:nvPr/>
          </p:nvSpPr>
          <p:spPr>
            <a:xfrm>
              <a:off x="10393314" y="2758359"/>
              <a:ext cx="1799207" cy="327200"/>
            </a:xfrm>
            <a:prstGeom prst="rect">
              <a:avLst/>
            </a:prstGeom>
            <a:noFill/>
          </p:spPr>
          <p:txBody>
            <a:bodyPr wrap="square">
              <a:spAutoFit/>
            </a:bodyPr>
            <a:lstStyle/>
            <a:p>
              <a:r>
                <a:rPr lang="ru-RU" sz="1050" b="1" dirty="0"/>
                <a:t>АРМ Оператора</a:t>
              </a:r>
            </a:p>
          </p:txBody>
        </p:sp>
        <p:sp>
          <p:nvSpPr>
            <p:cNvPr id="24" name="TextBox 23">
              <a:extLst>
                <a:ext uri="{FF2B5EF4-FFF2-40B4-BE49-F238E27FC236}">
                  <a16:creationId xmlns:a16="http://schemas.microsoft.com/office/drawing/2014/main" id="{A2B5DB46-866E-79BA-21D3-0CAAF798287F}"/>
                </a:ext>
              </a:extLst>
            </p:cNvPr>
            <p:cNvSpPr txBox="1"/>
            <p:nvPr/>
          </p:nvSpPr>
          <p:spPr>
            <a:xfrm>
              <a:off x="7115441" y="4055520"/>
              <a:ext cx="2551278" cy="327200"/>
            </a:xfrm>
            <a:prstGeom prst="rect">
              <a:avLst/>
            </a:prstGeom>
            <a:noFill/>
          </p:spPr>
          <p:txBody>
            <a:bodyPr wrap="square">
              <a:spAutoFit/>
            </a:bodyPr>
            <a:lstStyle/>
            <a:p>
              <a:r>
                <a:rPr lang="ru-RU" sz="1050" b="1" dirty="0"/>
                <a:t>Блок управления изделием</a:t>
              </a:r>
            </a:p>
          </p:txBody>
        </p:sp>
        <p:grpSp>
          <p:nvGrpSpPr>
            <p:cNvPr id="25" name="Group 24">
              <a:extLst>
                <a:ext uri="{FF2B5EF4-FFF2-40B4-BE49-F238E27FC236}">
                  <a16:creationId xmlns:a16="http://schemas.microsoft.com/office/drawing/2014/main" id="{0D7B9E91-185C-F6D8-805D-9B5504CCD41A}"/>
                </a:ext>
              </a:extLst>
            </p:cNvPr>
            <p:cNvGrpSpPr/>
            <p:nvPr/>
          </p:nvGrpSpPr>
          <p:grpSpPr>
            <a:xfrm>
              <a:off x="8776571" y="1367928"/>
              <a:ext cx="1488415" cy="1591966"/>
              <a:chOff x="462304" y="1351845"/>
              <a:chExt cx="4232360" cy="4526812"/>
            </a:xfrm>
          </p:grpSpPr>
          <p:pic>
            <p:nvPicPr>
              <p:cNvPr id="33" name="Picture 2" descr="pelican 1095cc watertight laptop protection case">
                <a:extLst>
                  <a:ext uri="{FF2B5EF4-FFF2-40B4-BE49-F238E27FC236}">
                    <a16:creationId xmlns:a16="http://schemas.microsoft.com/office/drawing/2014/main" id="{D6A026FE-24B7-2DDC-D83A-D9718F9818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304" y="1351845"/>
                <a:ext cx="4232360" cy="452681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2098157C-7D62-0FC7-712A-5F88CCF0C3CC}"/>
                  </a:ext>
                </a:extLst>
              </p:cNvPr>
              <p:cNvPicPr>
                <a:picLocks noChangeAspect="1"/>
              </p:cNvPicPr>
              <p:nvPr/>
            </p:nvPicPr>
            <p:blipFill rotWithShape="1">
              <a:blip r:embed="rId7">
                <a:extLst>
                  <a:ext uri="{28A0092B-C50C-407E-A947-70E740481C1C}">
                    <a14:useLocalDpi xmlns:a14="http://schemas.microsoft.com/office/drawing/2010/main" val="0"/>
                  </a:ext>
                </a:extLst>
              </a:blip>
              <a:srcRect l="3525" t="6824" r="3792"/>
              <a:stretch/>
            </p:blipFill>
            <p:spPr>
              <a:xfrm>
                <a:off x="1101409" y="2504902"/>
                <a:ext cx="3049904" cy="1724706"/>
              </a:xfrm>
              <a:prstGeom prst="rect">
                <a:avLst/>
              </a:prstGeom>
              <a:effectLst>
                <a:innerShdw blurRad="38100">
                  <a:prstClr val="black"/>
                </a:innerShdw>
              </a:effectLst>
            </p:spPr>
          </p:pic>
        </p:grpSp>
        <p:pic>
          <p:nvPicPr>
            <p:cNvPr id="26" name="Picture 25">
              <a:extLst>
                <a:ext uri="{FF2B5EF4-FFF2-40B4-BE49-F238E27FC236}">
                  <a16:creationId xmlns:a16="http://schemas.microsoft.com/office/drawing/2014/main" id="{50C1EE23-64D6-0585-D7EA-772399EE5E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6718" y="4684740"/>
              <a:ext cx="1937475" cy="773488"/>
            </a:xfrm>
            <a:prstGeom prst="rect">
              <a:avLst/>
            </a:prstGeom>
          </p:spPr>
        </p:pic>
        <p:pic>
          <p:nvPicPr>
            <p:cNvPr id="27" name="Рисунок 3">
              <a:extLst>
                <a:ext uri="{FF2B5EF4-FFF2-40B4-BE49-F238E27FC236}">
                  <a16:creationId xmlns:a16="http://schemas.microsoft.com/office/drawing/2014/main" id="{811FD99F-5C3F-F624-C94B-96DC5A54C003}"/>
                </a:ext>
              </a:extLst>
            </p:cNvPr>
            <p:cNvPicPr>
              <a:picLocks noChangeAspect="1"/>
            </p:cNvPicPr>
            <p:nvPr/>
          </p:nvPicPr>
          <p:blipFill>
            <a:blip r:embed="rId9" cstate="print"/>
            <a:stretch>
              <a:fillRect/>
            </a:stretch>
          </p:blipFill>
          <p:spPr>
            <a:xfrm>
              <a:off x="390477" y="1143352"/>
              <a:ext cx="1691900" cy="912068"/>
            </a:xfrm>
            <a:prstGeom prst="rect">
              <a:avLst/>
            </a:prstGeom>
            <a:effectLst/>
          </p:spPr>
        </p:pic>
      </p:grpSp>
    </p:spTree>
    <p:extLst>
      <p:ext uri="{BB962C8B-B14F-4D97-AF65-F5344CB8AC3E}">
        <p14:creationId xmlns:p14="http://schemas.microsoft.com/office/powerpoint/2010/main" val="4015603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FFA15D-095A-A916-E7F8-2572C1F63D71}"/>
              </a:ext>
            </a:extLst>
          </p:cNvPr>
          <p:cNvSpPr txBox="1"/>
          <p:nvPr/>
        </p:nvSpPr>
        <p:spPr>
          <a:xfrm>
            <a:off x="4321263" y="1443227"/>
            <a:ext cx="7959634" cy="1569660"/>
          </a:xfrm>
          <a:prstGeom prst="rect">
            <a:avLst/>
          </a:prstGeom>
          <a:noFill/>
        </p:spPr>
        <p:txBody>
          <a:bodyPr wrap="square">
            <a:spAutoFit/>
          </a:bodyPr>
          <a:lstStyle/>
          <a:p>
            <a:r>
              <a:rPr lang="ru-RU" sz="2400" dirty="0"/>
              <a:t>Предобработка данных на радаре, автоматический контроль порогов шумов. </a:t>
            </a:r>
          </a:p>
          <a:p>
            <a:r>
              <a:rPr lang="ru-RU" sz="2400" dirty="0"/>
              <a:t>Нам нет необходимости передавать большие объемы данных от радара.</a:t>
            </a:r>
          </a:p>
        </p:txBody>
      </p:sp>
      <p:grpSp>
        <p:nvGrpSpPr>
          <p:cNvPr id="32" name="Group 31">
            <a:extLst>
              <a:ext uri="{FF2B5EF4-FFF2-40B4-BE49-F238E27FC236}">
                <a16:creationId xmlns:a16="http://schemas.microsoft.com/office/drawing/2014/main" id="{19CB0FF9-B6B7-2976-A5FF-33F7D42FF5B8}"/>
              </a:ext>
            </a:extLst>
          </p:cNvPr>
          <p:cNvGrpSpPr/>
          <p:nvPr/>
        </p:nvGrpSpPr>
        <p:grpSpPr>
          <a:xfrm>
            <a:off x="4321263" y="2899675"/>
            <a:ext cx="6686367" cy="2957149"/>
            <a:chOff x="4227389" y="2461415"/>
            <a:chExt cx="6686367" cy="2957149"/>
          </a:xfrm>
        </p:grpSpPr>
        <p:cxnSp>
          <p:nvCxnSpPr>
            <p:cNvPr id="2" name="Connector: Elbow 1">
              <a:extLst>
                <a:ext uri="{FF2B5EF4-FFF2-40B4-BE49-F238E27FC236}">
                  <a16:creationId xmlns:a16="http://schemas.microsoft.com/office/drawing/2014/main" id="{BC6A4341-4072-3303-1C4C-5D059681E575}"/>
                </a:ext>
              </a:extLst>
            </p:cNvPr>
            <p:cNvCxnSpPr>
              <a:cxnSpLocks/>
              <a:stCxn id="7" idx="2"/>
              <a:endCxn id="5" idx="0"/>
            </p:cNvCxnSpPr>
            <p:nvPr/>
          </p:nvCxnSpPr>
          <p:spPr>
            <a:xfrm rot="5400000">
              <a:off x="8575767" y="2018184"/>
              <a:ext cx="530490" cy="283253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Connector: Elbow 3">
              <a:extLst>
                <a:ext uri="{FF2B5EF4-FFF2-40B4-BE49-F238E27FC236}">
                  <a16:creationId xmlns:a16="http://schemas.microsoft.com/office/drawing/2014/main" id="{948E7227-6F5A-F12E-EB51-274446E85097}"/>
                </a:ext>
              </a:extLst>
            </p:cNvPr>
            <p:cNvCxnSpPr>
              <a:cxnSpLocks/>
              <a:stCxn id="5" idx="2"/>
              <a:endCxn id="6" idx="3"/>
            </p:cNvCxnSpPr>
            <p:nvPr/>
          </p:nvCxnSpPr>
          <p:spPr>
            <a:xfrm rot="5400000">
              <a:off x="6203479" y="3796189"/>
              <a:ext cx="401108" cy="2041427"/>
            </a:xfrm>
            <a:prstGeom prst="bentConnector2">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E0BC0E1-3B87-D27F-0AE5-F3CC6A4BE3DC}"/>
                </a:ext>
              </a:extLst>
            </p:cNvPr>
            <p:cNvSpPr/>
            <p:nvPr/>
          </p:nvSpPr>
          <p:spPr>
            <a:xfrm>
              <a:off x="5452943" y="3699694"/>
              <a:ext cx="3943606" cy="9166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ru-RU" sz="1000" dirty="0">
                  <a:solidFill>
                    <a:srgbClr val="000000"/>
                  </a:solidFill>
                  <a:latin typeface="Segoe UI" panose="020B0502040204020203" pitchFamily="34" charset="0"/>
                </a:rPr>
                <a:t>Обнаружение целей</a:t>
              </a:r>
            </a:p>
            <a:p>
              <a:pPr marL="171450" indent="-171450">
                <a:buFont typeface="Arial" panose="020B0604020202020204" pitchFamily="34" charset="0"/>
                <a:buChar char="•"/>
              </a:pPr>
              <a:r>
                <a:rPr lang="ru-RU" sz="1000" dirty="0">
                  <a:solidFill>
                    <a:srgbClr val="000000"/>
                  </a:solidFill>
                  <a:latin typeface="Segoe UI" panose="020B0502040204020203" pitchFamily="34" charset="0"/>
                </a:rPr>
                <a:t>Классификация целей: БПЛА/ человек / машина / грузовик / плавсредство.</a:t>
              </a:r>
            </a:p>
            <a:p>
              <a:pPr marL="171450" indent="-171450">
                <a:buFont typeface="Arial" panose="020B0604020202020204" pitchFamily="34" charset="0"/>
                <a:buChar char="•"/>
              </a:pPr>
              <a:r>
                <a:rPr lang="ru-RU" sz="1000" dirty="0">
                  <a:solidFill>
                    <a:srgbClr val="000000"/>
                  </a:solidFill>
                  <a:latin typeface="Segoe UI" panose="020B0502040204020203" pitchFamily="34" charset="0"/>
                </a:rPr>
                <a:t>Выделение наиболее весомых целей</a:t>
              </a:r>
            </a:p>
            <a:p>
              <a:pPr marL="171450" indent="-171450">
                <a:buFont typeface="Arial" panose="020B0604020202020204" pitchFamily="34" charset="0"/>
                <a:buChar char="•"/>
              </a:pPr>
              <a:r>
                <a:rPr lang="ru-RU" sz="1000" dirty="0">
                  <a:solidFill>
                    <a:srgbClr val="000000"/>
                  </a:solidFill>
                  <a:latin typeface="Segoe UI" panose="020B0502040204020203" pitchFamily="34" charset="0"/>
                </a:rPr>
                <a:t>Передача координат целей в режиме реального времени</a:t>
              </a:r>
              <a:endParaRPr lang="ru-RU" sz="1600" dirty="0">
                <a:solidFill>
                  <a:schemeClr val="tx1"/>
                </a:solidFill>
              </a:endParaRPr>
            </a:p>
          </p:txBody>
        </p:sp>
        <p:pic>
          <p:nvPicPr>
            <p:cNvPr id="6" name="Рисунок 11">
              <a:extLst>
                <a:ext uri="{FF2B5EF4-FFF2-40B4-BE49-F238E27FC236}">
                  <a16:creationId xmlns:a16="http://schemas.microsoft.com/office/drawing/2014/main" id="{73A89AFA-9256-219F-5C62-BEB6A1C13091}"/>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6000"/>
                      </a14:imgEffect>
                      <a14:imgEffect>
                        <a14:brightnessContrast bright="29000" contrast="-12000"/>
                      </a14:imgEffect>
                    </a14:imgLayer>
                  </a14:imgProps>
                </a:ext>
                <a:ext uri="{28A0092B-C50C-407E-A947-70E740481C1C}">
                  <a14:useLocalDpi xmlns:a14="http://schemas.microsoft.com/office/drawing/2010/main" val="0"/>
                </a:ext>
              </a:extLst>
            </a:blip>
            <a:stretch>
              <a:fillRect/>
            </a:stretch>
          </p:blipFill>
          <p:spPr>
            <a:xfrm>
              <a:off x="4227389" y="4616348"/>
              <a:ext cx="1155930" cy="802216"/>
            </a:xfrm>
            <a:prstGeom prst="rect">
              <a:avLst/>
            </a:prstGeom>
            <a:effectLst/>
          </p:spPr>
        </p:pic>
        <p:pic>
          <p:nvPicPr>
            <p:cNvPr id="7" name="Рисунок 3">
              <a:extLst>
                <a:ext uri="{FF2B5EF4-FFF2-40B4-BE49-F238E27FC236}">
                  <a16:creationId xmlns:a16="http://schemas.microsoft.com/office/drawing/2014/main" id="{68B40279-611A-C162-58FD-AFAD58FDAD10}"/>
                </a:ext>
              </a:extLst>
            </p:cNvPr>
            <p:cNvPicPr>
              <a:picLocks noChangeAspect="1"/>
            </p:cNvPicPr>
            <p:nvPr/>
          </p:nvPicPr>
          <p:blipFill>
            <a:blip r:embed="rId4" cstate="print"/>
            <a:stretch>
              <a:fillRect/>
            </a:stretch>
          </p:blipFill>
          <p:spPr>
            <a:xfrm>
              <a:off x="9600797" y="2461415"/>
              <a:ext cx="1312959" cy="707789"/>
            </a:xfrm>
            <a:prstGeom prst="rect">
              <a:avLst/>
            </a:prstGeom>
            <a:effectLst/>
          </p:spPr>
        </p:pic>
      </p:grpSp>
      <p:sp>
        <p:nvSpPr>
          <p:cNvPr id="14" name="Title 13">
            <a:extLst>
              <a:ext uri="{FF2B5EF4-FFF2-40B4-BE49-F238E27FC236}">
                <a16:creationId xmlns:a16="http://schemas.microsoft.com/office/drawing/2014/main" id="{93D10405-3D33-4757-7401-3C55E864F1A6}"/>
              </a:ext>
            </a:extLst>
          </p:cNvPr>
          <p:cNvSpPr>
            <a:spLocks noGrp="1"/>
          </p:cNvSpPr>
          <p:nvPr>
            <p:ph type="title"/>
          </p:nvPr>
        </p:nvSpPr>
        <p:spPr/>
        <p:txBody>
          <a:bodyPr/>
          <a:lstStyle/>
          <a:p>
            <a:r>
              <a:rPr lang="ru-RU" dirty="0"/>
              <a:t>Локальная обработка данных</a:t>
            </a:r>
          </a:p>
        </p:txBody>
      </p:sp>
      <p:pic>
        <p:nvPicPr>
          <p:cNvPr id="16" name="Picture 15">
            <a:extLst>
              <a:ext uri="{FF2B5EF4-FFF2-40B4-BE49-F238E27FC236}">
                <a16:creationId xmlns:a16="http://schemas.microsoft.com/office/drawing/2014/main" id="{EF41B345-C238-A2BC-BD93-C11956F755C8}"/>
              </a:ext>
            </a:extLst>
          </p:cNvPr>
          <p:cNvPicPr>
            <a:picLocks noChangeAspect="1"/>
          </p:cNvPicPr>
          <p:nvPr/>
        </p:nvPicPr>
        <p:blipFill rotWithShape="1">
          <a:blip r:embed="rId5">
            <a:extLst>
              <a:ext uri="{28A0092B-C50C-407E-A947-70E740481C1C}">
                <a14:useLocalDpi xmlns:a14="http://schemas.microsoft.com/office/drawing/2010/main" val="0"/>
              </a:ext>
            </a:extLst>
          </a:blip>
          <a:srcRect t="10264" b="17235"/>
          <a:stretch/>
        </p:blipFill>
        <p:spPr>
          <a:xfrm>
            <a:off x="342472" y="1471749"/>
            <a:ext cx="3710790" cy="4043165"/>
          </a:xfrm>
          <a:prstGeom prst="rect">
            <a:avLst/>
          </a:prstGeom>
        </p:spPr>
      </p:pic>
    </p:spTree>
    <p:extLst>
      <p:ext uri="{BB962C8B-B14F-4D97-AF65-F5344CB8AC3E}">
        <p14:creationId xmlns:p14="http://schemas.microsoft.com/office/powerpoint/2010/main" val="1137516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11A82F98-CA5D-2124-891D-96E476C8E89A}"/>
              </a:ext>
            </a:extLst>
          </p:cNvPr>
          <p:cNvSpPr>
            <a:spLocks noGrp="1"/>
          </p:cNvSpPr>
          <p:nvPr>
            <p:ph type="title"/>
          </p:nvPr>
        </p:nvSpPr>
        <p:spPr/>
        <p:txBody>
          <a:bodyPr/>
          <a:lstStyle/>
          <a:p>
            <a:r>
              <a:rPr lang="ru-RU" dirty="0"/>
              <a:t>Механизмы </a:t>
            </a:r>
            <a:r>
              <a:rPr lang="ru-RU" dirty="0" err="1"/>
              <a:t>приоритизации</a:t>
            </a:r>
            <a:r>
              <a:rPr lang="ru-RU" dirty="0"/>
              <a:t> целей</a:t>
            </a:r>
          </a:p>
        </p:txBody>
      </p:sp>
      <p:pic>
        <p:nvPicPr>
          <p:cNvPr id="49" name="Picture 48">
            <a:extLst>
              <a:ext uri="{FF2B5EF4-FFF2-40B4-BE49-F238E27FC236}">
                <a16:creationId xmlns:a16="http://schemas.microsoft.com/office/drawing/2014/main" id="{EAA4F8FA-04C8-B185-A921-3B0E2BCBB265}"/>
              </a:ext>
            </a:extLst>
          </p:cNvPr>
          <p:cNvPicPr>
            <a:picLocks noChangeAspect="1"/>
          </p:cNvPicPr>
          <p:nvPr/>
        </p:nvPicPr>
        <p:blipFill>
          <a:blip r:embed="rId2"/>
          <a:stretch>
            <a:fillRect/>
          </a:stretch>
        </p:blipFill>
        <p:spPr>
          <a:xfrm>
            <a:off x="736785" y="1113460"/>
            <a:ext cx="8702794" cy="3429297"/>
          </a:xfrm>
          <a:prstGeom prst="rect">
            <a:avLst/>
          </a:prstGeom>
        </p:spPr>
      </p:pic>
      <p:sp>
        <p:nvSpPr>
          <p:cNvPr id="51" name="TextBox 50">
            <a:extLst>
              <a:ext uri="{FF2B5EF4-FFF2-40B4-BE49-F238E27FC236}">
                <a16:creationId xmlns:a16="http://schemas.microsoft.com/office/drawing/2014/main" id="{24A5B422-36FE-838E-4F27-A3381C48E8C5}"/>
              </a:ext>
            </a:extLst>
          </p:cNvPr>
          <p:cNvSpPr txBox="1"/>
          <p:nvPr/>
        </p:nvSpPr>
        <p:spPr>
          <a:xfrm>
            <a:off x="1350289" y="4298917"/>
            <a:ext cx="9491421" cy="1569660"/>
          </a:xfrm>
          <a:prstGeom prst="rect">
            <a:avLst/>
          </a:prstGeom>
          <a:noFill/>
        </p:spPr>
        <p:txBody>
          <a:bodyPr wrap="square">
            <a:spAutoFit/>
          </a:bodyPr>
          <a:lstStyle/>
          <a:p>
            <a:r>
              <a:rPr lang="ru-RU" sz="2400" dirty="0"/>
              <a:t>Контроллер RADAR-IQ передает в VMS или другую внешнюю систему список приоритетных целей. И по команде от внешней системы сопровождает выбранную оператором цель или переключается между целями из списка.</a:t>
            </a:r>
          </a:p>
        </p:txBody>
      </p:sp>
    </p:spTree>
    <p:extLst>
      <p:ext uri="{BB962C8B-B14F-4D97-AF65-F5344CB8AC3E}">
        <p14:creationId xmlns:p14="http://schemas.microsoft.com/office/powerpoint/2010/main" val="1984845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DB1EF-6581-63C3-515B-B5347C1F0291}"/>
              </a:ext>
            </a:extLst>
          </p:cNvPr>
          <p:cNvSpPr>
            <a:spLocks noGrp="1"/>
          </p:cNvSpPr>
          <p:nvPr>
            <p:ph type="title"/>
          </p:nvPr>
        </p:nvSpPr>
        <p:spPr/>
        <p:txBody>
          <a:bodyPr/>
          <a:lstStyle/>
          <a:p>
            <a:r>
              <a:rPr lang="ru-RU" dirty="0"/>
              <a:t>Использование общепринятых протоколов</a:t>
            </a:r>
          </a:p>
        </p:txBody>
      </p:sp>
      <p:sp>
        <p:nvSpPr>
          <p:cNvPr id="5" name="TextBox 4">
            <a:extLst>
              <a:ext uri="{FF2B5EF4-FFF2-40B4-BE49-F238E27FC236}">
                <a16:creationId xmlns:a16="http://schemas.microsoft.com/office/drawing/2014/main" id="{C62157F6-0AC4-DA60-36F6-988977663718}"/>
              </a:ext>
            </a:extLst>
          </p:cNvPr>
          <p:cNvSpPr txBox="1"/>
          <p:nvPr/>
        </p:nvSpPr>
        <p:spPr>
          <a:xfrm>
            <a:off x="474619" y="1371323"/>
            <a:ext cx="10985862" cy="2677656"/>
          </a:xfrm>
          <a:prstGeom prst="rect">
            <a:avLst/>
          </a:prstGeom>
          <a:noFill/>
        </p:spPr>
        <p:txBody>
          <a:bodyPr wrap="square">
            <a:spAutoFit/>
          </a:bodyPr>
          <a:lstStyle/>
          <a:p>
            <a:pPr marL="0" indent="0">
              <a:buNone/>
            </a:pPr>
            <a:r>
              <a:rPr lang="ru-RU" sz="2400" dirty="0"/>
              <a:t>Система </a:t>
            </a:r>
            <a:r>
              <a:rPr lang="en-US" sz="2400" dirty="0"/>
              <a:t>Radar-IQ </a:t>
            </a:r>
            <a:r>
              <a:rPr lang="ru-RU" sz="2400" dirty="0"/>
              <a:t>предлагает 3 уровня интеграции в зависимости от системы «верхнего уровня» ее возможностей и поставленных задач</a:t>
            </a:r>
          </a:p>
          <a:p>
            <a:endParaRPr lang="ru-RU" sz="2400" dirty="0"/>
          </a:p>
          <a:p>
            <a:pPr marL="0" indent="0">
              <a:buNone/>
            </a:pPr>
            <a:r>
              <a:rPr lang="en-US" sz="2400" dirty="0"/>
              <a:t>3 </a:t>
            </a:r>
            <a:r>
              <a:rPr lang="ru-RU" sz="2400" dirty="0"/>
              <a:t>уровня интеграции</a:t>
            </a:r>
          </a:p>
          <a:p>
            <a:pPr marL="800100" lvl="1" indent="-342900">
              <a:buFont typeface="Wingdings" panose="05000000000000000000" pitchFamily="2" charset="2"/>
              <a:buChar char="§"/>
            </a:pPr>
            <a:r>
              <a:rPr lang="en-US" sz="2400" dirty="0" err="1"/>
              <a:t>Onvif</a:t>
            </a:r>
            <a:r>
              <a:rPr lang="en-US" sz="2400" dirty="0"/>
              <a:t> based </a:t>
            </a:r>
            <a:r>
              <a:rPr lang="ru-RU" sz="2400" dirty="0"/>
              <a:t>(на базе открытой технологии </a:t>
            </a:r>
            <a:r>
              <a:rPr lang="en-US" sz="2400" dirty="0"/>
              <a:t>ONVIF)</a:t>
            </a:r>
          </a:p>
          <a:p>
            <a:pPr marL="800100" lvl="1" indent="-342900">
              <a:buFont typeface="Wingdings" panose="05000000000000000000" pitchFamily="2" charset="2"/>
              <a:buChar char="§"/>
            </a:pPr>
            <a:r>
              <a:rPr lang="en-US" sz="2400" dirty="0"/>
              <a:t>Real time API + Advanced RTSP</a:t>
            </a:r>
          </a:p>
          <a:p>
            <a:pPr marL="800100" lvl="1" indent="-342900">
              <a:buFont typeface="Wingdings" panose="05000000000000000000" pitchFamily="2" charset="2"/>
              <a:buChar char="§"/>
            </a:pPr>
            <a:r>
              <a:rPr lang="en-US" sz="2400" dirty="0"/>
              <a:t>Full functional API + Advanced RTS</a:t>
            </a:r>
            <a:endParaRPr lang="ru-RU" sz="2400" dirty="0"/>
          </a:p>
        </p:txBody>
      </p:sp>
    </p:spTree>
    <p:extLst>
      <p:ext uri="{BB962C8B-B14F-4D97-AF65-F5344CB8AC3E}">
        <p14:creationId xmlns:p14="http://schemas.microsoft.com/office/powerpoint/2010/main" val="13800919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84B312-CE98-4C39-8882-1477B57467F3}"/>
              </a:ext>
            </a:extLst>
          </p:cNvPr>
          <p:cNvSpPr txBox="1"/>
          <p:nvPr/>
        </p:nvSpPr>
        <p:spPr>
          <a:xfrm>
            <a:off x="486774" y="578998"/>
            <a:ext cx="11474043" cy="369332"/>
          </a:xfrm>
          <a:prstGeom prst="rect">
            <a:avLst/>
          </a:prstGeom>
          <a:noFill/>
        </p:spPr>
        <p:txBody>
          <a:bodyPr wrap="square">
            <a:spAutoFit/>
          </a:bodyPr>
          <a:lstStyle/>
          <a:p>
            <a:r>
              <a:rPr lang="ru-RU" dirty="0"/>
              <a:t>Интегрировать моноблоки </a:t>
            </a:r>
            <a:r>
              <a:rPr lang="en-US" dirty="0"/>
              <a:t>Radar-IQ </a:t>
            </a:r>
            <a:r>
              <a:rPr lang="ru-RU" dirty="0"/>
              <a:t>в систему </a:t>
            </a:r>
            <a:r>
              <a:rPr lang="en-US" dirty="0"/>
              <a:t>VMS </a:t>
            </a:r>
            <a:r>
              <a:rPr lang="ru-RU" dirty="0"/>
              <a:t>также просто как подключить камеру к системе </a:t>
            </a:r>
            <a:r>
              <a:rPr lang="en-US" dirty="0"/>
              <a:t>VMS</a:t>
            </a:r>
            <a:endParaRPr lang="en-US" dirty="0">
              <a:solidFill>
                <a:srgbClr val="FF0000"/>
              </a:solidFill>
            </a:endParaRPr>
          </a:p>
        </p:txBody>
      </p:sp>
      <p:sp>
        <p:nvSpPr>
          <p:cNvPr id="4" name="Прямоугольник 3">
            <a:extLst>
              <a:ext uri="{FF2B5EF4-FFF2-40B4-BE49-F238E27FC236}">
                <a16:creationId xmlns:a16="http://schemas.microsoft.com/office/drawing/2014/main" id="{F633FA1A-33C5-40DE-B6BD-67ACB87A9F57}"/>
              </a:ext>
            </a:extLst>
          </p:cNvPr>
          <p:cNvSpPr/>
          <p:nvPr/>
        </p:nvSpPr>
        <p:spPr>
          <a:xfrm>
            <a:off x="2681273" y="1591765"/>
            <a:ext cx="865386" cy="310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RADAR-IQ</a:t>
            </a:r>
            <a:endParaRPr lang="ru-RU" sz="1200" dirty="0"/>
          </a:p>
        </p:txBody>
      </p:sp>
      <p:sp>
        <p:nvSpPr>
          <p:cNvPr id="5" name="Овал 4">
            <a:extLst>
              <a:ext uri="{FF2B5EF4-FFF2-40B4-BE49-F238E27FC236}">
                <a16:creationId xmlns:a16="http://schemas.microsoft.com/office/drawing/2014/main" id="{A07F99FA-D952-4634-9FE3-8FC80B4D4483}"/>
              </a:ext>
            </a:extLst>
          </p:cNvPr>
          <p:cNvSpPr/>
          <p:nvPr/>
        </p:nvSpPr>
        <p:spPr>
          <a:xfrm>
            <a:off x="1078977" y="1436569"/>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t>Цель</a:t>
            </a:r>
          </a:p>
        </p:txBody>
      </p:sp>
      <p:sp>
        <p:nvSpPr>
          <p:cNvPr id="6" name="Овал 5">
            <a:extLst>
              <a:ext uri="{FF2B5EF4-FFF2-40B4-BE49-F238E27FC236}">
                <a16:creationId xmlns:a16="http://schemas.microsoft.com/office/drawing/2014/main" id="{DB3D9B68-EEBF-458C-A12C-D551730A9F6F}"/>
              </a:ext>
            </a:extLst>
          </p:cNvPr>
          <p:cNvSpPr/>
          <p:nvPr/>
        </p:nvSpPr>
        <p:spPr>
          <a:xfrm>
            <a:off x="695858" y="1902159"/>
            <a:ext cx="1087794" cy="4791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t>Цель</a:t>
            </a:r>
          </a:p>
        </p:txBody>
      </p:sp>
      <p:sp>
        <p:nvSpPr>
          <p:cNvPr id="7" name="Овал 6">
            <a:extLst>
              <a:ext uri="{FF2B5EF4-FFF2-40B4-BE49-F238E27FC236}">
                <a16:creationId xmlns:a16="http://schemas.microsoft.com/office/drawing/2014/main" id="{06446711-1868-44FD-A4DC-9D0789C95741}"/>
              </a:ext>
            </a:extLst>
          </p:cNvPr>
          <p:cNvSpPr/>
          <p:nvPr/>
        </p:nvSpPr>
        <p:spPr>
          <a:xfrm>
            <a:off x="1078977" y="2603121"/>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t>Цель</a:t>
            </a:r>
          </a:p>
        </p:txBody>
      </p:sp>
      <p:sp>
        <p:nvSpPr>
          <p:cNvPr id="8" name="Овал 7">
            <a:extLst>
              <a:ext uri="{FF2B5EF4-FFF2-40B4-BE49-F238E27FC236}">
                <a16:creationId xmlns:a16="http://schemas.microsoft.com/office/drawing/2014/main" id="{48E2D164-0722-42C8-8503-D0D48521FEF5}"/>
              </a:ext>
            </a:extLst>
          </p:cNvPr>
          <p:cNvSpPr/>
          <p:nvPr/>
        </p:nvSpPr>
        <p:spPr>
          <a:xfrm>
            <a:off x="1095753" y="3082269"/>
            <a:ext cx="704675" cy="3267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t>Цель</a:t>
            </a:r>
          </a:p>
        </p:txBody>
      </p:sp>
      <p:cxnSp>
        <p:nvCxnSpPr>
          <p:cNvPr id="9" name="Прямая со стрелкой 8">
            <a:extLst>
              <a:ext uri="{FF2B5EF4-FFF2-40B4-BE49-F238E27FC236}">
                <a16:creationId xmlns:a16="http://schemas.microsoft.com/office/drawing/2014/main" id="{4153F96E-2E2C-4E24-9089-9819F46EEFA4}"/>
              </a:ext>
            </a:extLst>
          </p:cNvPr>
          <p:cNvCxnSpPr>
            <a:cxnSpLocks/>
            <a:stCxn id="5" idx="6"/>
            <a:endCxn id="4" idx="1"/>
          </p:cNvCxnSpPr>
          <p:nvPr/>
        </p:nvCxnSpPr>
        <p:spPr>
          <a:xfrm>
            <a:off x="1783652" y="1591766"/>
            <a:ext cx="897621" cy="1551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a:extLst>
              <a:ext uri="{FF2B5EF4-FFF2-40B4-BE49-F238E27FC236}">
                <a16:creationId xmlns:a16="http://schemas.microsoft.com/office/drawing/2014/main" id="{C4256FFD-53F8-42F7-A703-DEE7C0B8EC4E}"/>
              </a:ext>
            </a:extLst>
          </p:cNvPr>
          <p:cNvCxnSpPr>
            <a:cxnSpLocks/>
            <a:stCxn id="6" idx="6"/>
            <a:endCxn id="4" idx="1"/>
          </p:cNvCxnSpPr>
          <p:nvPr/>
        </p:nvCxnSpPr>
        <p:spPr>
          <a:xfrm flipV="1">
            <a:off x="1783652" y="1746962"/>
            <a:ext cx="897621" cy="394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a:extLst>
              <a:ext uri="{FF2B5EF4-FFF2-40B4-BE49-F238E27FC236}">
                <a16:creationId xmlns:a16="http://schemas.microsoft.com/office/drawing/2014/main" id="{341A9986-60E2-4456-87D5-0D27778A7893}"/>
              </a:ext>
            </a:extLst>
          </p:cNvPr>
          <p:cNvCxnSpPr>
            <a:cxnSpLocks/>
            <a:stCxn id="7" idx="6"/>
            <a:endCxn id="4" idx="1"/>
          </p:cNvCxnSpPr>
          <p:nvPr/>
        </p:nvCxnSpPr>
        <p:spPr>
          <a:xfrm flipV="1">
            <a:off x="1783652" y="1746962"/>
            <a:ext cx="897621" cy="10113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a:extLst>
              <a:ext uri="{FF2B5EF4-FFF2-40B4-BE49-F238E27FC236}">
                <a16:creationId xmlns:a16="http://schemas.microsoft.com/office/drawing/2014/main" id="{C94532F9-71DF-471F-A5DE-6D6C3822B654}"/>
              </a:ext>
            </a:extLst>
          </p:cNvPr>
          <p:cNvCxnSpPr>
            <a:cxnSpLocks/>
            <a:stCxn id="8" idx="6"/>
            <a:endCxn id="4" idx="1"/>
          </p:cNvCxnSpPr>
          <p:nvPr/>
        </p:nvCxnSpPr>
        <p:spPr>
          <a:xfrm flipV="1">
            <a:off x="1800428" y="1746962"/>
            <a:ext cx="880845" cy="14986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a:extLst>
              <a:ext uri="{FF2B5EF4-FFF2-40B4-BE49-F238E27FC236}">
                <a16:creationId xmlns:a16="http://schemas.microsoft.com/office/drawing/2014/main" id="{3397C2B0-18B1-40E3-8C85-9BD76904385E}"/>
              </a:ext>
            </a:extLst>
          </p:cNvPr>
          <p:cNvCxnSpPr>
            <a:stCxn id="4" idx="3"/>
          </p:cNvCxnSpPr>
          <p:nvPr/>
        </p:nvCxnSpPr>
        <p:spPr>
          <a:xfrm>
            <a:off x="3546659" y="1746962"/>
            <a:ext cx="6543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Овал 18">
            <a:extLst>
              <a:ext uri="{FF2B5EF4-FFF2-40B4-BE49-F238E27FC236}">
                <a16:creationId xmlns:a16="http://schemas.microsoft.com/office/drawing/2014/main" id="{3B2029C3-7427-4485-9391-E312F8A5FBB9}"/>
              </a:ext>
            </a:extLst>
          </p:cNvPr>
          <p:cNvSpPr/>
          <p:nvPr/>
        </p:nvSpPr>
        <p:spPr>
          <a:xfrm>
            <a:off x="4201001" y="1507388"/>
            <a:ext cx="1087794" cy="4791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t>Видео</a:t>
            </a:r>
          </a:p>
        </p:txBody>
      </p:sp>
      <p:cxnSp>
        <p:nvCxnSpPr>
          <p:cNvPr id="21" name="Прямая со стрелкой 20">
            <a:extLst>
              <a:ext uri="{FF2B5EF4-FFF2-40B4-BE49-F238E27FC236}">
                <a16:creationId xmlns:a16="http://schemas.microsoft.com/office/drawing/2014/main" id="{51360231-27DE-4882-8E49-AE511120FC69}"/>
              </a:ext>
            </a:extLst>
          </p:cNvPr>
          <p:cNvCxnSpPr>
            <a:stCxn id="19" idx="6"/>
          </p:cNvCxnSpPr>
          <p:nvPr/>
        </p:nvCxnSpPr>
        <p:spPr>
          <a:xfrm>
            <a:off x="5288795" y="1746962"/>
            <a:ext cx="6749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Прямоугольник 21">
            <a:extLst>
              <a:ext uri="{FF2B5EF4-FFF2-40B4-BE49-F238E27FC236}">
                <a16:creationId xmlns:a16="http://schemas.microsoft.com/office/drawing/2014/main" id="{75B17D61-0D7F-44B3-885F-528EC159EDC0}"/>
              </a:ext>
            </a:extLst>
          </p:cNvPr>
          <p:cNvSpPr/>
          <p:nvPr/>
        </p:nvSpPr>
        <p:spPr>
          <a:xfrm>
            <a:off x="5986501" y="1530134"/>
            <a:ext cx="780176" cy="433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VMS</a:t>
            </a:r>
            <a:endParaRPr lang="ru-RU" dirty="0"/>
          </a:p>
        </p:txBody>
      </p:sp>
      <p:sp>
        <p:nvSpPr>
          <p:cNvPr id="24" name="TextBox 23">
            <a:extLst>
              <a:ext uri="{FF2B5EF4-FFF2-40B4-BE49-F238E27FC236}">
                <a16:creationId xmlns:a16="http://schemas.microsoft.com/office/drawing/2014/main" id="{722AC413-BDA7-48F3-8DC8-B1F3F194F61C}"/>
              </a:ext>
            </a:extLst>
          </p:cNvPr>
          <p:cNvSpPr txBox="1"/>
          <p:nvPr/>
        </p:nvSpPr>
        <p:spPr>
          <a:xfrm>
            <a:off x="2584765" y="2485423"/>
            <a:ext cx="7203304" cy="1477328"/>
          </a:xfrm>
          <a:prstGeom prst="rect">
            <a:avLst/>
          </a:prstGeom>
          <a:noFill/>
        </p:spPr>
        <p:txBody>
          <a:bodyPr wrap="square">
            <a:spAutoFit/>
          </a:bodyPr>
          <a:lstStyle/>
          <a:p>
            <a:r>
              <a:rPr lang="ru-RU" dirty="0"/>
              <a:t>Моноблок </a:t>
            </a:r>
            <a:r>
              <a:rPr lang="en-US" dirty="0"/>
              <a:t>RADAR-IQ</a:t>
            </a:r>
            <a:r>
              <a:rPr lang="ru-RU" dirty="0"/>
              <a:t> в режиме реального времени обеспечивает:</a:t>
            </a:r>
            <a:endParaRPr lang="en-US" dirty="0"/>
          </a:p>
          <a:p>
            <a:r>
              <a:rPr lang="ru-RU" dirty="0"/>
              <a:t>Детектирование целей </a:t>
            </a:r>
          </a:p>
          <a:p>
            <a:r>
              <a:rPr lang="ru-RU" dirty="0"/>
              <a:t>Классификацию целей</a:t>
            </a:r>
          </a:p>
          <a:p>
            <a:r>
              <a:rPr lang="ru-RU" dirty="0"/>
              <a:t>Определение степени угрозы каждой из целей</a:t>
            </a:r>
          </a:p>
          <a:p>
            <a:r>
              <a:rPr lang="ru-RU" dirty="0" err="1"/>
              <a:t>Приоретизацию</a:t>
            </a:r>
            <a:r>
              <a:rPr lang="ru-RU" dirty="0"/>
              <a:t> целей исходя из степени угрозы </a:t>
            </a:r>
          </a:p>
        </p:txBody>
      </p:sp>
      <p:sp>
        <p:nvSpPr>
          <p:cNvPr id="32" name="TextBox 31">
            <a:extLst>
              <a:ext uri="{FF2B5EF4-FFF2-40B4-BE49-F238E27FC236}">
                <a16:creationId xmlns:a16="http://schemas.microsoft.com/office/drawing/2014/main" id="{BC36E985-4A6E-4E90-B249-8FA9A1786813}"/>
              </a:ext>
            </a:extLst>
          </p:cNvPr>
          <p:cNvSpPr txBox="1"/>
          <p:nvPr/>
        </p:nvSpPr>
        <p:spPr>
          <a:xfrm>
            <a:off x="4051048" y="4115268"/>
            <a:ext cx="7968493" cy="923330"/>
          </a:xfrm>
          <a:prstGeom prst="rect">
            <a:avLst/>
          </a:prstGeom>
          <a:noFill/>
        </p:spPr>
        <p:txBody>
          <a:bodyPr wrap="square">
            <a:spAutoFit/>
          </a:bodyPr>
          <a:lstStyle/>
          <a:p>
            <a:r>
              <a:rPr lang="ru-RU" dirty="0"/>
              <a:t>Моноблок </a:t>
            </a:r>
            <a:r>
              <a:rPr lang="en-US" dirty="0"/>
              <a:t>RADAR-IQ</a:t>
            </a:r>
            <a:r>
              <a:rPr lang="ru-RU" dirty="0"/>
              <a:t> передает в </a:t>
            </a:r>
            <a:r>
              <a:rPr lang="en-US" dirty="0"/>
              <a:t>VMS </a:t>
            </a:r>
            <a:r>
              <a:rPr lang="ru-RU" dirty="0"/>
              <a:t>или другую внешнюю систему список </a:t>
            </a:r>
            <a:r>
              <a:rPr lang="ru-RU" dirty="0" err="1"/>
              <a:t>приоритных</a:t>
            </a:r>
            <a:r>
              <a:rPr lang="ru-RU" dirty="0"/>
              <a:t> целей. И по команде от внешней системы сопровождает выбранную оператором цель или переключается между целями из списка.</a:t>
            </a:r>
            <a:endParaRPr lang="en-US" dirty="0">
              <a:solidFill>
                <a:srgbClr val="FF0000"/>
              </a:solidFill>
            </a:endParaRPr>
          </a:p>
        </p:txBody>
      </p:sp>
      <p:grpSp>
        <p:nvGrpSpPr>
          <p:cNvPr id="74" name="Группа 73">
            <a:extLst>
              <a:ext uri="{FF2B5EF4-FFF2-40B4-BE49-F238E27FC236}">
                <a16:creationId xmlns:a16="http://schemas.microsoft.com/office/drawing/2014/main" id="{BA069D87-DA1B-480E-AA01-0F401F1BA8AA}"/>
              </a:ext>
            </a:extLst>
          </p:cNvPr>
          <p:cNvGrpSpPr/>
          <p:nvPr/>
        </p:nvGrpSpPr>
        <p:grpSpPr>
          <a:xfrm>
            <a:off x="229565" y="4286702"/>
            <a:ext cx="3644265" cy="1494667"/>
            <a:chOff x="1406708" y="4321932"/>
            <a:chExt cx="3644265" cy="1494667"/>
          </a:xfrm>
        </p:grpSpPr>
        <p:sp>
          <p:nvSpPr>
            <p:cNvPr id="26" name="TextBox 25">
              <a:extLst>
                <a:ext uri="{FF2B5EF4-FFF2-40B4-BE49-F238E27FC236}">
                  <a16:creationId xmlns:a16="http://schemas.microsoft.com/office/drawing/2014/main" id="{689788E2-BDC1-4C65-8B63-C552F04D49BC}"/>
                </a:ext>
              </a:extLst>
            </p:cNvPr>
            <p:cNvSpPr txBox="1"/>
            <p:nvPr/>
          </p:nvSpPr>
          <p:spPr>
            <a:xfrm>
              <a:off x="2275827" y="5239518"/>
              <a:ext cx="2121256" cy="577081"/>
            </a:xfrm>
            <a:prstGeom prst="rect">
              <a:avLst/>
            </a:prstGeom>
            <a:noFill/>
          </p:spPr>
          <p:txBody>
            <a:bodyPr wrap="square">
              <a:spAutoFit/>
            </a:bodyPr>
            <a:lstStyle/>
            <a:p>
              <a:r>
                <a:rPr lang="ru-RU" sz="1050" dirty="0"/>
                <a:t>Команда на сопровождение цели </a:t>
              </a:r>
            </a:p>
            <a:p>
              <a:pPr marL="285750" indent="-285750">
                <a:buFont typeface="Arial" panose="020B0604020202020204" pitchFamily="34" charset="0"/>
                <a:buChar char="•"/>
              </a:pPr>
              <a:r>
                <a:rPr lang="ru-RU" sz="1050" dirty="0"/>
                <a:t>Выбранную оператором</a:t>
              </a:r>
            </a:p>
            <a:p>
              <a:pPr marL="285750" indent="-285750">
                <a:buFont typeface="Arial" panose="020B0604020202020204" pitchFamily="34" charset="0"/>
                <a:buChar char="•"/>
              </a:pPr>
              <a:r>
                <a:rPr lang="ru-RU" sz="1050" dirty="0"/>
                <a:t>Следующую в списке приоритетных целей</a:t>
              </a:r>
            </a:p>
          </p:txBody>
        </p:sp>
        <p:sp>
          <p:nvSpPr>
            <p:cNvPr id="29" name="TextBox 28">
              <a:extLst>
                <a:ext uri="{FF2B5EF4-FFF2-40B4-BE49-F238E27FC236}">
                  <a16:creationId xmlns:a16="http://schemas.microsoft.com/office/drawing/2014/main" id="{2BC8C048-447E-4661-A825-E8EE7ACBC296}"/>
                </a:ext>
              </a:extLst>
            </p:cNvPr>
            <p:cNvSpPr txBox="1"/>
            <p:nvPr/>
          </p:nvSpPr>
          <p:spPr>
            <a:xfrm>
              <a:off x="2744002" y="4321932"/>
              <a:ext cx="1861392" cy="253916"/>
            </a:xfrm>
            <a:prstGeom prst="rect">
              <a:avLst/>
            </a:prstGeom>
            <a:noFill/>
          </p:spPr>
          <p:txBody>
            <a:bodyPr wrap="square">
              <a:spAutoFit/>
            </a:bodyPr>
            <a:lstStyle/>
            <a:p>
              <a:r>
                <a:rPr lang="ru-RU" sz="1050" dirty="0"/>
                <a:t>Приоритетный список целей</a:t>
              </a:r>
            </a:p>
          </p:txBody>
        </p:sp>
        <p:sp>
          <p:nvSpPr>
            <p:cNvPr id="44" name="TextBox 43">
              <a:extLst>
                <a:ext uri="{FF2B5EF4-FFF2-40B4-BE49-F238E27FC236}">
                  <a16:creationId xmlns:a16="http://schemas.microsoft.com/office/drawing/2014/main" id="{A9F5B1E4-0CE0-4918-9100-954B478BDE9E}"/>
                </a:ext>
              </a:extLst>
            </p:cNvPr>
            <p:cNvSpPr txBox="1"/>
            <p:nvPr/>
          </p:nvSpPr>
          <p:spPr>
            <a:xfrm>
              <a:off x="4397083" y="4624454"/>
              <a:ext cx="653890" cy="369332"/>
            </a:xfrm>
            <a:prstGeom prst="rect">
              <a:avLst/>
            </a:prstGeom>
            <a:solidFill>
              <a:srgbClr val="4472C4"/>
            </a:solidFill>
          </p:spPr>
          <p:txBody>
            <a:bodyPr wrap="square">
              <a:spAutoFit/>
            </a:bodyPr>
            <a:lstStyle/>
            <a:p>
              <a:r>
                <a:rPr lang="en-US" sz="1800" dirty="0">
                  <a:solidFill>
                    <a:schemeClr val="bg1"/>
                  </a:solidFill>
                </a:rPr>
                <a:t>VMS</a:t>
              </a:r>
              <a:endParaRPr lang="ru-RU" dirty="0">
                <a:solidFill>
                  <a:schemeClr val="bg1"/>
                </a:solidFill>
              </a:endParaRPr>
            </a:p>
          </p:txBody>
        </p:sp>
        <p:cxnSp>
          <p:nvCxnSpPr>
            <p:cNvPr id="48" name="Соединитель: уступ 47">
              <a:extLst>
                <a:ext uri="{FF2B5EF4-FFF2-40B4-BE49-F238E27FC236}">
                  <a16:creationId xmlns:a16="http://schemas.microsoft.com/office/drawing/2014/main" id="{B0FABF40-1EDF-4B4C-8BBE-71ADA1B1F514}"/>
                </a:ext>
              </a:extLst>
            </p:cNvPr>
            <p:cNvCxnSpPr>
              <a:cxnSpLocks/>
              <a:stCxn id="67" idx="0"/>
              <a:endCxn id="44" idx="0"/>
            </p:cNvCxnSpPr>
            <p:nvPr/>
          </p:nvCxnSpPr>
          <p:spPr>
            <a:xfrm rot="16200000" flipH="1">
              <a:off x="3352811" y="3253238"/>
              <a:ext cx="17936" cy="2724497"/>
            </a:xfrm>
            <a:prstGeom prst="bentConnector3">
              <a:avLst>
                <a:gd name="adj1" fmla="val -127453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Соединитель: уступ 49">
              <a:extLst>
                <a:ext uri="{FF2B5EF4-FFF2-40B4-BE49-F238E27FC236}">
                  <a16:creationId xmlns:a16="http://schemas.microsoft.com/office/drawing/2014/main" id="{F11DD9AE-681F-4DBE-8293-875CEA29C31B}"/>
                </a:ext>
              </a:extLst>
            </p:cNvPr>
            <p:cNvCxnSpPr>
              <a:cxnSpLocks/>
              <a:stCxn id="44" idx="2"/>
              <a:endCxn id="67" idx="2"/>
            </p:cNvCxnSpPr>
            <p:nvPr/>
          </p:nvCxnSpPr>
          <p:spPr>
            <a:xfrm rot="5400000" flipH="1">
              <a:off x="3352812" y="3622570"/>
              <a:ext cx="17936" cy="2724497"/>
            </a:xfrm>
            <a:prstGeom prst="bentConnector3">
              <a:avLst>
                <a:gd name="adj1" fmla="val -1274532"/>
              </a:avLst>
            </a:prstGeom>
            <a:ln>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1BAA837D-F96B-4590-B15A-2BED068C8FFE}"/>
                </a:ext>
              </a:extLst>
            </p:cNvPr>
            <p:cNvSpPr txBox="1"/>
            <p:nvPr/>
          </p:nvSpPr>
          <p:spPr>
            <a:xfrm>
              <a:off x="1406708" y="4606518"/>
              <a:ext cx="1185645" cy="369332"/>
            </a:xfrm>
            <a:prstGeom prst="rect">
              <a:avLst/>
            </a:prstGeom>
            <a:solidFill>
              <a:srgbClr val="4472C4"/>
            </a:solidFill>
          </p:spPr>
          <p:txBody>
            <a:bodyPr wrap="square">
              <a:spAutoFit/>
            </a:bodyPr>
            <a:lstStyle/>
            <a:p>
              <a:r>
                <a:rPr lang="en-US" sz="1800" dirty="0">
                  <a:solidFill>
                    <a:schemeClr val="bg1"/>
                  </a:solidFill>
                </a:rPr>
                <a:t>RADAR-IQ</a:t>
              </a:r>
              <a:endParaRPr lang="ru-RU" dirty="0">
                <a:solidFill>
                  <a:schemeClr val="bg1"/>
                </a:solidFill>
              </a:endParaRPr>
            </a:p>
          </p:txBody>
        </p:sp>
      </p:grpSp>
      <p:sp>
        <p:nvSpPr>
          <p:cNvPr id="75" name="TextBox 74">
            <a:extLst>
              <a:ext uri="{FF2B5EF4-FFF2-40B4-BE49-F238E27FC236}">
                <a16:creationId xmlns:a16="http://schemas.microsoft.com/office/drawing/2014/main" id="{FDC62538-A268-4563-A50D-B69DA85560A8}"/>
              </a:ext>
            </a:extLst>
          </p:cNvPr>
          <p:cNvSpPr txBox="1"/>
          <p:nvPr/>
        </p:nvSpPr>
        <p:spPr>
          <a:xfrm>
            <a:off x="216754" y="6004265"/>
            <a:ext cx="11618229" cy="646331"/>
          </a:xfrm>
          <a:prstGeom prst="rect">
            <a:avLst/>
          </a:prstGeom>
          <a:noFill/>
        </p:spPr>
        <p:txBody>
          <a:bodyPr wrap="square">
            <a:spAutoFit/>
          </a:bodyPr>
          <a:lstStyle/>
          <a:p>
            <a:r>
              <a:rPr lang="ru-RU" dirty="0"/>
              <a:t>Благодаря этому управление моноблоком </a:t>
            </a:r>
            <a:r>
              <a:rPr lang="en-US" dirty="0"/>
              <a:t>RADAR-IQ</a:t>
            </a:r>
            <a:r>
              <a:rPr lang="ru-RU" dirty="0"/>
              <a:t> сводится к выполнению одной команды – «Отслеживать самую опасную цель»</a:t>
            </a:r>
            <a:endParaRPr lang="en-US" dirty="0">
              <a:solidFill>
                <a:srgbClr val="FF0000"/>
              </a:solidFill>
            </a:endParaRPr>
          </a:p>
        </p:txBody>
      </p:sp>
      <p:sp>
        <p:nvSpPr>
          <p:cNvPr id="13" name="TextBox 12">
            <a:extLst>
              <a:ext uri="{FF2B5EF4-FFF2-40B4-BE49-F238E27FC236}">
                <a16:creationId xmlns:a16="http://schemas.microsoft.com/office/drawing/2014/main" id="{9F2ED77C-1D94-56E4-637F-FB8C69816B53}"/>
              </a:ext>
            </a:extLst>
          </p:cNvPr>
          <p:cNvSpPr txBox="1"/>
          <p:nvPr/>
        </p:nvSpPr>
        <p:spPr>
          <a:xfrm>
            <a:off x="669123" y="129311"/>
            <a:ext cx="10714224" cy="369332"/>
          </a:xfrm>
          <a:prstGeom prst="rect">
            <a:avLst/>
          </a:prstGeom>
          <a:noFill/>
        </p:spPr>
        <p:txBody>
          <a:bodyPr wrap="square">
            <a:spAutoFit/>
          </a:bodyPr>
          <a:lstStyle/>
          <a:p>
            <a:r>
              <a:rPr lang="ru-RU" dirty="0"/>
              <a:t>4. Использование общепринятых протоколов и простота интеграции</a:t>
            </a:r>
          </a:p>
        </p:txBody>
      </p:sp>
    </p:spTree>
    <p:extLst>
      <p:ext uri="{BB962C8B-B14F-4D97-AF65-F5344CB8AC3E}">
        <p14:creationId xmlns:p14="http://schemas.microsoft.com/office/powerpoint/2010/main" val="2543924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2B6419-9878-464D-AD09-12D744F04780}"/>
              </a:ext>
            </a:extLst>
          </p:cNvPr>
          <p:cNvSpPr>
            <a:spLocks noGrp="1"/>
          </p:cNvSpPr>
          <p:nvPr>
            <p:ph type="title"/>
          </p:nvPr>
        </p:nvSpPr>
        <p:spPr/>
        <p:txBody>
          <a:bodyPr>
            <a:normAutofit/>
          </a:bodyPr>
          <a:lstStyle/>
          <a:p>
            <a:r>
              <a:rPr lang="ru-RU" sz="3200" dirty="0">
                <a:latin typeface="Calibri" panose="020F0502020204030204" pitchFamily="34" charset="0"/>
                <a:cs typeface="Times New Roman" panose="02020603050405020304" pitchFamily="18" charset="0"/>
              </a:rPr>
              <a:t>Вращающаяся антенна</a:t>
            </a:r>
            <a:endParaRPr lang="ru-RU" dirty="0"/>
          </a:p>
        </p:txBody>
      </p:sp>
      <p:pic>
        <p:nvPicPr>
          <p:cNvPr id="6" name="RADAR_Detection_1">
            <a:hlinkClick r:id="" action="ppaction://media"/>
            <a:extLst>
              <a:ext uri="{FF2B5EF4-FFF2-40B4-BE49-F238E27FC236}">
                <a16:creationId xmlns:a16="http://schemas.microsoft.com/office/drawing/2014/main" id="{76E7AF34-3A1F-49FA-8752-730CE3F7E80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4963" y="1089025"/>
            <a:ext cx="9974318" cy="5610555"/>
          </a:xfrm>
          <a:prstGeom prst="rect">
            <a:avLst/>
          </a:prstGeom>
        </p:spPr>
      </p:pic>
    </p:spTree>
    <p:extLst>
      <p:ext uri="{BB962C8B-B14F-4D97-AF65-F5344CB8AC3E}">
        <p14:creationId xmlns:p14="http://schemas.microsoft.com/office/powerpoint/2010/main" val="3466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7504DE-C628-439E-AB9A-F75BAE120F94}"/>
              </a:ext>
            </a:extLst>
          </p:cNvPr>
          <p:cNvSpPr txBox="1"/>
          <p:nvPr/>
        </p:nvSpPr>
        <p:spPr>
          <a:xfrm>
            <a:off x="405413" y="1440665"/>
            <a:ext cx="7329237" cy="2031325"/>
          </a:xfrm>
          <a:prstGeom prst="rect">
            <a:avLst/>
          </a:prstGeom>
          <a:noFill/>
        </p:spPr>
        <p:txBody>
          <a:bodyPr wrap="square">
            <a:spAutoFit/>
          </a:bodyPr>
          <a:lstStyle/>
          <a:p>
            <a:pPr marL="0" indent="0">
              <a:buNone/>
            </a:pPr>
            <a:r>
              <a:rPr lang="ru-RU" dirty="0"/>
              <a:t>Основной проблемой интеграции датчиков радарного типа является то, что один датчик способен одновременно обнаруживать огромное количество целей в то время как видеокамера может обнаруживать и отслеживать только одну цель. Необходимо из десятков целей обнаруживаемых радаром выбрать одну цель, представляющую наибольшую опасность для объекта и обратить внимание оператора на нее. </a:t>
            </a:r>
          </a:p>
        </p:txBody>
      </p:sp>
      <p:sp>
        <p:nvSpPr>
          <p:cNvPr id="3" name="Прямоугольник 2">
            <a:extLst>
              <a:ext uri="{FF2B5EF4-FFF2-40B4-BE49-F238E27FC236}">
                <a16:creationId xmlns:a16="http://schemas.microsoft.com/office/drawing/2014/main" id="{65CC7EB7-4808-4BCE-B350-47157F11CACD}"/>
              </a:ext>
            </a:extLst>
          </p:cNvPr>
          <p:cNvSpPr/>
          <p:nvPr/>
        </p:nvSpPr>
        <p:spPr>
          <a:xfrm>
            <a:off x="8797954" y="1033035"/>
            <a:ext cx="704675" cy="310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t>Камера</a:t>
            </a:r>
          </a:p>
        </p:txBody>
      </p:sp>
      <p:sp>
        <p:nvSpPr>
          <p:cNvPr id="4" name="Овал 3">
            <a:extLst>
              <a:ext uri="{FF2B5EF4-FFF2-40B4-BE49-F238E27FC236}">
                <a16:creationId xmlns:a16="http://schemas.microsoft.com/office/drawing/2014/main" id="{B402684A-3CCD-4986-8205-B6072B0FAFC7}"/>
              </a:ext>
            </a:extLst>
          </p:cNvPr>
          <p:cNvSpPr/>
          <p:nvPr/>
        </p:nvSpPr>
        <p:spPr>
          <a:xfrm>
            <a:off x="7615885" y="1061862"/>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t>Цель</a:t>
            </a:r>
          </a:p>
        </p:txBody>
      </p:sp>
      <p:sp>
        <p:nvSpPr>
          <p:cNvPr id="5" name="Прямоугольник 4">
            <a:extLst>
              <a:ext uri="{FF2B5EF4-FFF2-40B4-BE49-F238E27FC236}">
                <a16:creationId xmlns:a16="http://schemas.microsoft.com/office/drawing/2014/main" id="{8E984B79-3C21-489C-B908-4CF02A1C3825}"/>
              </a:ext>
            </a:extLst>
          </p:cNvPr>
          <p:cNvSpPr/>
          <p:nvPr/>
        </p:nvSpPr>
        <p:spPr>
          <a:xfrm>
            <a:off x="9922856" y="2019175"/>
            <a:ext cx="704675" cy="310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t>Радар</a:t>
            </a:r>
          </a:p>
        </p:txBody>
      </p:sp>
      <p:sp>
        <p:nvSpPr>
          <p:cNvPr id="6" name="Овал 5">
            <a:extLst>
              <a:ext uri="{FF2B5EF4-FFF2-40B4-BE49-F238E27FC236}">
                <a16:creationId xmlns:a16="http://schemas.microsoft.com/office/drawing/2014/main" id="{05BDD92E-04C0-4B8D-8EAA-E6FC44E4F29C}"/>
              </a:ext>
            </a:extLst>
          </p:cNvPr>
          <p:cNvSpPr/>
          <p:nvPr/>
        </p:nvSpPr>
        <p:spPr>
          <a:xfrm>
            <a:off x="8320560" y="1863979"/>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t>Цель</a:t>
            </a:r>
          </a:p>
        </p:txBody>
      </p:sp>
      <p:sp>
        <p:nvSpPr>
          <p:cNvPr id="7" name="Овал 6">
            <a:extLst>
              <a:ext uri="{FF2B5EF4-FFF2-40B4-BE49-F238E27FC236}">
                <a16:creationId xmlns:a16="http://schemas.microsoft.com/office/drawing/2014/main" id="{BD9A4031-A353-41F7-AE20-ADE272EC4FD8}"/>
              </a:ext>
            </a:extLst>
          </p:cNvPr>
          <p:cNvSpPr/>
          <p:nvPr/>
        </p:nvSpPr>
        <p:spPr>
          <a:xfrm>
            <a:off x="7937441" y="2329569"/>
            <a:ext cx="1087794" cy="4791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t>Цель</a:t>
            </a:r>
          </a:p>
        </p:txBody>
      </p:sp>
      <p:sp>
        <p:nvSpPr>
          <p:cNvPr id="8" name="Овал 7">
            <a:extLst>
              <a:ext uri="{FF2B5EF4-FFF2-40B4-BE49-F238E27FC236}">
                <a16:creationId xmlns:a16="http://schemas.microsoft.com/office/drawing/2014/main" id="{A8E3342F-D3AB-483F-8DFC-C13768F7DDD0}"/>
              </a:ext>
            </a:extLst>
          </p:cNvPr>
          <p:cNvSpPr/>
          <p:nvPr/>
        </p:nvSpPr>
        <p:spPr>
          <a:xfrm>
            <a:off x="8320560" y="3030531"/>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t>Цель</a:t>
            </a:r>
          </a:p>
        </p:txBody>
      </p:sp>
      <p:sp>
        <p:nvSpPr>
          <p:cNvPr id="9" name="Овал 8">
            <a:extLst>
              <a:ext uri="{FF2B5EF4-FFF2-40B4-BE49-F238E27FC236}">
                <a16:creationId xmlns:a16="http://schemas.microsoft.com/office/drawing/2014/main" id="{3A3E0235-6A4A-4BF8-8142-57C2FA58C70B}"/>
              </a:ext>
            </a:extLst>
          </p:cNvPr>
          <p:cNvSpPr/>
          <p:nvPr/>
        </p:nvSpPr>
        <p:spPr>
          <a:xfrm>
            <a:off x="8337336" y="3509679"/>
            <a:ext cx="704675" cy="3267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t>Цель</a:t>
            </a:r>
          </a:p>
        </p:txBody>
      </p:sp>
      <p:cxnSp>
        <p:nvCxnSpPr>
          <p:cNvPr id="11" name="Прямая со стрелкой 10">
            <a:extLst>
              <a:ext uri="{FF2B5EF4-FFF2-40B4-BE49-F238E27FC236}">
                <a16:creationId xmlns:a16="http://schemas.microsoft.com/office/drawing/2014/main" id="{9C8393FD-78EC-4F14-A01B-C3234940144D}"/>
              </a:ext>
            </a:extLst>
          </p:cNvPr>
          <p:cNvCxnSpPr>
            <a:cxnSpLocks/>
            <a:stCxn id="4" idx="6"/>
            <a:endCxn id="3" idx="1"/>
          </p:cNvCxnSpPr>
          <p:nvPr/>
        </p:nvCxnSpPr>
        <p:spPr>
          <a:xfrm flipV="1">
            <a:off x="8320560" y="1188232"/>
            <a:ext cx="477394" cy="28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a:extLst>
              <a:ext uri="{FF2B5EF4-FFF2-40B4-BE49-F238E27FC236}">
                <a16:creationId xmlns:a16="http://schemas.microsoft.com/office/drawing/2014/main" id="{C3C48073-7BE6-4881-87C9-B76B9D143907}"/>
              </a:ext>
            </a:extLst>
          </p:cNvPr>
          <p:cNvCxnSpPr>
            <a:stCxn id="6" idx="6"/>
            <a:endCxn id="5" idx="1"/>
          </p:cNvCxnSpPr>
          <p:nvPr/>
        </p:nvCxnSpPr>
        <p:spPr>
          <a:xfrm>
            <a:off x="9025235" y="2019176"/>
            <a:ext cx="897621" cy="1551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a:extLst>
              <a:ext uri="{FF2B5EF4-FFF2-40B4-BE49-F238E27FC236}">
                <a16:creationId xmlns:a16="http://schemas.microsoft.com/office/drawing/2014/main" id="{2F120AEB-7B58-40C5-859D-9413042AD0B5}"/>
              </a:ext>
            </a:extLst>
          </p:cNvPr>
          <p:cNvCxnSpPr>
            <a:cxnSpLocks/>
            <a:stCxn id="7" idx="6"/>
            <a:endCxn id="5" idx="1"/>
          </p:cNvCxnSpPr>
          <p:nvPr/>
        </p:nvCxnSpPr>
        <p:spPr>
          <a:xfrm flipV="1">
            <a:off x="9025235" y="2174372"/>
            <a:ext cx="897621" cy="394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a:extLst>
              <a:ext uri="{FF2B5EF4-FFF2-40B4-BE49-F238E27FC236}">
                <a16:creationId xmlns:a16="http://schemas.microsoft.com/office/drawing/2014/main" id="{76AFA33A-CB3D-4F50-B01C-CCB506AB83C8}"/>
              </a:ext>
            </a:extLst>
          </p:cNvPr>
          <p:cNvCxnSpPr>
            <a:stCxn id="8" idx="6"/>
            <a:endCxn id="5" idx="1"/>
          </p:cNvCxnSpPr>
          <p:nvPr/>
        </p:nvCxnSpPr>
        <p:spPr>
          <a:xfrm flipV="1">
            <a:off x="9025235" y="2174372"/>
            <a:ext cx="897621" cy="10113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a:extLst>
              <a:ext uri="{FF2B5EF4-FFF2-40B4-BE49-F238E27FC236}">
                <a16:creationId xmlns:a16="http://schemas.microsoft.com/office/drawing/2014/main" id="{E919322F-2C08-4E16-A715-63EE28799999}"/>
              </a:ext>
            </a:extLst>
          </p:cNvPr>
          <p:cNvCxnSpPr>
            <a:stCxn id="9" idx="6"/>
            <a:endCxn id="5" idx="1"/>
          </p:cNvCxnSpPr>
          <p:nvPr/>
        </p:nvCxnSpPr>
        <p:spPr>
          <a:xfrm flipV="1">
            <a:off x="9042011" y="2174372"/>
            <a:ext cx="880845" cy="14986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3D5922D-67D9-425E-BE98-D28047699667}"/>
              </a:ext>
            </a:extLst>
          </p:cNvPr>
          <p:cNvSpPr txBox="1"/>
          <p:nvPr/>
        </p:nvSpPr>
        <p:spPr>
          <a:xfrm>
            <a:off x="0" y="0"/>
            <a:ext cx="11389508" cy="923330"/>
          </a:xfrm>
          <a:prstGeom prst="rect">
            <a:avLst/>
          </a:prstGeom>
          <a:noFill/>
        </p:spPr>
        <p:txBody>
          <a:bodyPr wrap="square" rtlCol="0">
            <a:spAutoFit/>
          </a:bodyPr>
          <a:lstStyle/>
          <a:p>
            <a:r>
              <a:rPr lang="ru-RU" dirty="0"/>
              <a:t>Современная система безопасности это сложная композиция состоящая из различных технических средств. Обложкой/лицом  системы безопасности выступает система видеонаблюдения. Задача стоит в том, что максимально просто интегрироваться с системой видеонаблюдения.</a:t>
            </a:r>
          </a:p>
        </p:txBody>
      </p:sp>
      <p:sp>
        <p:nvSpPr>
          <p:cNvPr id="27" name="TextBox 26">
            <a:extLst>
              <a:ext uri="{FF2B5EF4-FFF2-40B4-BE49-F238E27FC236}">
                <a16:creationId xmlns:a16="http://schemas.microsoft.com/office/drawing/2014/main" id="{3F07CB77-75C2-4D0B-8DEE-752BFFF65EC0}"/>
              </a:ext>
            </a:extLst>
          </p:cNvPr>
          <p:cNvSpPr txBox="1"/>
          <p:nvPr/>
        </p:nvSpPr>
        <p:spPr>
          <a:xfrm>
            <a:off x="405413" y="3997004"/>
            <a:ext cx="11297229" cy="1200329"/>
          </a:xfrm>
          <a:prstGeom prst="rect">
            <a:avLst/>
          </a:prstGeom>
          <a:noFill/>
        </p:spPr>
        <p:txBody>
          <a:bodyPr wrap="square">
            <a:spAutoFit/>
          </a:bodyPr>
          <a:lstStyle/>
          <a:p>
            <a:pPr marL="0" indent="0">
              <a:buNone/>
            </a:pPr>
            <a:r>
              <a:rPr lang="en-US" dirty="0"/>
              <a:t>Radar-IQ – </a:t>
            </a:r>
            <a:r>
              <a:rPr lang="ru-RU" dirty="0"/>
              <a:t>это Трансформация сложных пространственных 3</a:t>
            </a:r>
            <a:r>
              <a:rPr lang="en-US" dirty="0"/>
              <a:t>D </a:t>
            </a:r>
            <a:r>
              <a:rPr lang="ru-RU" dirty="0"/>
              <a:t>технологий слежения в простые термины</a:t>
            </a:r>
            <a:r>
              <a:rPr lang="en-US" dirty="0"/>
              <a:t> </a:t>
            </a:r>
            <a:r>
              <a:rPr lang="ru-RU" dirty="0"/>
              <a:t>систем охранного видеонаблюдения  </a:t>
            </a:r>
            <a:r>
              <a:rPr lang="en-US" dirty="0"/>
              <a:t>CCTV</a:t>
            </a:r>
            <a:r>
              <a:rPr lang="ru-RU" dirty="0"/>
              <a:t>. </a:t>
            </a:r>
          </a:p>
          <a:p>
            <a:pPr marL="0" indent="0">
              <a:buNone/>
            </a:pPr>
            <a:r>
              <a:rPr lang="ru-RU" dirty="0"/>
              <a:t>Эта трансформация стала возможным благодаря современному развитию  вычислительных систем и технологий ИИ. </a:t>
            </a:r>
          </a:p>
        </p:txBody>
      </p:sp>
      <p:sp>
        <p:nvSpPr>
          <p:cNvPr id="28" name="Прямоугольник 27">
            <a:extLst>
              <a:ext uri="{FF2B5EF4-FFF2-40B4-BE49-F238E27FC236}">
                <a16:creationId xmlns:a16="http://schemas.microsoft.com/office/drawing/2014/main" id="{C932999D-6EFC-4765-9316-4D2C85C31FA2}"/>
              </a:ext>
            </a:extLst>
          </p:cNvPr>
          <p:cNvSpPr/>
          <p:nvPr/>
        </p:nvSpPr>
        <p:spPr>
          <a:xfrm>
            <a:off x="11220407" y="958164"/>
            <a:ext cx="780176" cy="433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VMS</a:t>
            </a:r>
            <a:endParaRPr lang="ru-RU" dirty="0"/>
          </a:p>
        </p:txBody>
      </p:sp>
      <p:sp>
        <p:nvSpPr>
          <p:cNvPr id="31" name="Прямоугольник 30">
            <a:extLst>
              <a:ext uri="{FF2B5EF4-FFF2-40B4-BE49-F238E27FC236}">
                <a16:creationId xmlns:a16="http://schemas.microsoft.com/office/drawing/2014/main" id="{980B9AAC-49DA-45BF-8EF1-49803E942E1A}"/>
              </a:ext>
            </a:extLst>
          </p:cNvPr>
          <p:cNvSpPr/>
          <p:nvPr/>
        </p:nvSpPr>
        <p:spPr>
          <a:xfrm>
            <a:off x="11312554" y="1922470"/>
            <a:ext cx="780176" cy="433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VMS</a:t>
            </a:r>
            <a:endParaRPr lang="ru-RU" dirty="0"/>
          </a:p>
        </p:txBody>
      </p:sp>
      <p:sp>
        <p:nvSpPr>
          <p:cNvPr id="38" name="TextBox 37">
            <a:extLst>
              <a:ext uri="{FF2B5EF4-FFF2-40B4-BE49-F238E27FC236}">
                <a16:creationId xmlns:a16="http://schemas.microsoft.com/office/drawing/2014/main" id="{3ABD685B-962E-4BF0-8822-90C99DBD0741}"/>
              </a:ext>
            </a:extLst>
          </p:cNvPr>
          <p:cNvSpPr txBox="1"/>
          <p:nvPr/>
        </p:nvSpPr>
        <p:spPr>
          <a:xfrm>
            <a:off x="10796747" y="1939307"/>
            <a:ext cx="294936" cy="369332"/>
          </a:xfrm>
          <a:prstGeom prst="rect">
            <a:avLst/>
          </a:prstGeom>
          <a:noFill/>
        </p:spPr>
        <p:txBody>
          <a:bodyPr wrap="square" rtlCol="0">
            <a:spAutoFit/>
          </a:bodyPr>
          <a:lstStyle/>
          <a:p>
            <a:r>
              <a:rPr lang="en-US" dirty="0"/>
              <a:t>?</a:t>
            </a:r>
            <a:endParaRPr lang="ru-RU" dirty="0"/>
          </a:p>
        </p:txBody>
      </p:sp>
      <p:sp>
        <p:nvSpPr>
          <p:cNvPr id="43" name="Овал 42">
            <a:extLst>
              <a:ext uri="{FF2B5EF4-FFF2-40B4-BE49-F238E27FC236}">
                <a16:creationId xmlns:a16="http://schemas.microsoft.com/office/drawing/2014/main" id="{D08100D5-2B50-478B-9D52-3BEBC597C9D6}"/>
              </a:ext>
            </a:extLst>
          </p:cNvPr>
          <p:cNvSpPr/>
          <p:nvPr/>
        </p:nvSpPr>
        <p:spPr>
          <a:xfrm>
            <a:off x="9980023" y="835049"/>
            <a:ext cx="816724" cy="31039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t>Видео </a:t>
            </a:r>
          </a:p>
        </p:txBody>
      </p:sp>
      <p:cxnSp>
        <p:nvCxnSpPr>
          <p:cNvPr id="45" name="Прямая со стрелкой 44">
            <a:extLst>
              <a:ext uri="{FF2B5EF4-FFF2-40B4-BE49-F238E27FC236}">
                <a16:creationId xmlns:a16="http://schemas.microsoft.com/office/drawing/2014/main" id="{1566E9F7-A8C5-419E-8F8D-3814679B6489}"/>
              </a:ext>
            </a:extLst>
          </p:cNvPr>
          <p:cNvCxnSpPr>
            <a:stCxn id="3" idx="3"/>
            <a:endCxn id="28" idx="1"/>
          </p:cNvCxnSpPr>
          <p:nvPr/>
        </p:nvCxnSpPr>
        <p:spPr>
          <a:xfrm flipV="1">
            <a:off x="9502629" y="1174992"/>
            <a:ext cx="1717778" cy="13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4918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Овал 1">
            <a:extLst>
              <a:ext uri="{FF2B5EF4-FFF2-40B4-BE49-F238E27FC236}">
                <a16:creationId xmlns:a16="http://schemas.microsoft.com/office/drawing/2014/main" id="{C82863F1-E1B8-44F2-E720-2565C2B811DC}"/>
              </a:ext>
            </a:extLst>
          </p:cNvPr>
          <p:cNvSpPr/>
          <p:nvPr/>
        </p:nvSpPr>
        <p:spPr>
          <a:xfrm>
            <a:off x="4130454" y="3608727"/>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-2</a:t>
            </a:r>
          </a:p>
        </p:txBody>
      </p:sp>
      <p:sp>
        <p:nvSpPr>
          <p:cNvPr id="3" name="Овал 2">
            <a:extLst>
              <a:ext uri="{FF2B5EF4-FFF2-40B4-BE49-F238E27FC236}">
                <a16:creationId xmlns:a16="http://schemas.microsoft.com/office/drawing/2014/main" id="{937FE766-33F2-CA04-4B87-E92B5C45C459}"/>
              </a:ext>
            </a:extLst>
          </p:cNvPr>
          <p:cNvSpPr/>
          <p:nvPr/>
        </p:nvSpPr>
        <p:spPr>
          <a:xfrm>
            <a:off x="3845350" y="4106446"/>
            <a:ext cx="1087794" cy="4791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t>Цель -1</a:t>
            </a:r>
          </a:p>
        </p:txBody>
      </p:sp>
      <p:pic>
        <p:nvPicPr>
          <p:cNvPr id="4" name="Рисунок 13">
            <a:extLst>
              <a:ext uri="{FF2B5EF4-FFF2-40B4-BE49-F238E27FC236}">
                <a16:creationId xmlns:a16="http://schemas.microsoft.com/office/drawing/2014/main" id="{6F53C46B-4CB3-34EE-896C-A606D73ED10E}"/>
              </a:ext>
            </a:extLst>
          </p:cNvPr>
          <p:cNvPicPr>
            <a:picLocks noChangeAspect="1"/>
          </p:cNvPicPr>
          <p:nvPr/>
        </p:nvPicPr>
        <p:blipFill>
          <a:blip r:embed="rId2"/>
          <a:stretch>
            <a:fillRect/>
          </a:stretch>
        </p:blipFill>
        <p:spPr>
          <a:xfrm>
            <a:off x="380542" y="3718137"/>
            <a:ext cx="2779234" cy="1406605"/>
          </a:xfrm>
          <a:prstGeom prst="rect">
            <a:avLst/>
          </a:prstGeom>
        </p:spPr>
      </p:pic>
      <p:sp>
        <p:nvSpPr>
          <p:cNvPr id="5" name="TextBox 4">
            <a:extLst>
              <a:ext uri="{FF2B5EF4-FFF2-40B4-BE49-F238E27FC236}">
                <a16:creationId xmlns:a16="http://schemas.microsoft.com/office/drawing/2014/main" id="{3DA12207-5CCF-2951-AFAB-8FEFE26C8E3C}"/>
              </a:ext>
            </a:extLst>
          </p:cNvPr>
          <p:cNvSpPr txBox="1"/>
          <p:nvPr/>
        </p:nvSpPr>
        <p:spPr>
          <a:xfrm>
            <a:off x="1124488" y="2910094"/>
            <a:ext cx="774571" cy="369332"/>
          </a:xfrm>
          <a:prstGeom prst="rect">
            <a:avLst/>
          </a:prstGeom>
          <a:noFill/>
        </p:spPr>
        <p:txBody>
          <a:bodyPr wrap="none" rtlCol="0">
            <a:spAutoFit/>
          </a:bodyPr>
          <a:lstStyle/>
          <a:p>
            <a:r>
              <a:rPr lang="ru-RU" dirty="0"/>
              <a:t>Радар</a:t>
            </a:r>
          </a:p>
        </p:txBody>
      </p:sp>
      <p:sp>
        <p:nvSpPr>
          <p:cNvPr id="6" name="Стрелка вправо 18">
            <a:extLst>
              <a:ext uri="{FF2B5EF4-FFF2-40B4-BE49-F238E27FC236}">
                <a16:creationId xmlns:a16="http://schemas.microsoft.com/office/drawing/2014/main" id="{6E8ECCBC-C6BC-DE6D-3941-C4224877E855}"/>
              </a:ext>
            </a:extLst>
          </p:cNvPr>
          <p:cNvSpPr/>
          <p:nvPr/>
        </p:nvSpPr>
        <p:spPr>
          <a:xfrm>
            <a:off x="3221914" y="4313891"/>
            <a:ext cx="447267" cy="461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19">
            <a:extLst>
              <a:ext uri="{FF2B5EF4-FFF2-40B4-BE49-F238E27FC236}">
                <a16:creationId xmlns:a16="http://schemas.microsoft.com/office/drawing/2014/main" id="{8CBD5BC8-5CF6-4689-311F-8B5127C0EE30}"/>
              </a:ext>
            </a:extLst>
          </p:cNvPr>
          <p:cNvSpPr/>
          <p:nvPr/>
        </p:nvSpPr>
        <p:spPr>
          <a:xfrm>
            <a:off x="5587991" y="3478563"/>
            <a:ext cx="1087794" cy="4791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t>Цель -3</a:t>
            </a:r>
          </a:p>
        </p:txBody>
      </p:sp>
      <p:sp>
        <p:nvSpPr>
          <p:cNvPr id="8" name="Овал 20">
            <a:extLst>
              <a:ext uri="{FF2B5EF4-FFF2-40B4-BE49-F238E27FC236}">
                <a16:creationId xmlns:a16="http://schemas.microsoft.com/office/drawing/2014/main" id="{F91060A5-C206-8B84-8DDA-460485FEA7B7}"/>
              </a:ext>
            </a:extLst>
          </p:cNvPr>
          <p:cNvSpPr/>
          <p:nvPr/>
        </p:nvSpPr>
        <p:spPr>
          <a:xfrm>
            <a:off x="5205073" y="4343281"/>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-7</a:t>
            </a:r>
          </a:p>
        </p:txBody>
      </p:sp>
      <p:sp>
        <p:nvSpPr>
          <p:cNvPr id="9" name="Овал 21">
            <a:extLst>
              <a:ext uri="{FF2B5EF4-FFF2-40B4-BE49-F238E27FC236}">
                <a16:creationId xmlns:a16="http://schemas.microsoft.com/office/drawing/2014/main" id="{4EAF7F4B-69B6-922C-C871-C0AD1432EF3F}"/>
              </a:ext>
            </a:extLst>
          </p:cNvPr>
          <p:cNvSpPr/>
          <p:nvPr/>
        </p:nvSpPr>
        <p:spPr>
          <a:xfrm>
            <a:off x="4897949" y="3890556"/>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-5</a:t>
            </a:r>
          </a:p>
        </p:txBody>
      </p:sp>
      <p:sp>
        <p:nvSpPr>
          <p:cNvPr id="10" name="Овал 22">
            <a:extLst>
              <a:ext uri="{FF2B5EF4-FFF2-40B4-BE49-F238E27FC236}">
                <a16:creationId xmlns:a16="http://schemas.microsoft.com/office/drawing/2014/main" id="{3AFB37F0-2FE5-C56E-6943-302A72AE08DA}"/>
              </a:ext>
            </a:extLst>
          </p:cNvPr>
          <p:cNvSpPr/>
          <p:nvPr/>
        </p:nvSpPr>
        <p:spPr>
          <a:xfrm>
            <a:off x="5599574" y="5106401"/>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-13</a:t>
            </a:r>
          </a:p>
        </p:txBody>
      </p:sp>
      <p:sp>
        <p:nvSpPr>
          <p:cNvPr id="11" name="Овал 23">
            <a:extLst>
              <a:ext uri="{FF2B5EF4-FFF2-40B4-BE49-F238E27FC236}">
                <a16:creationId xmlns:a16="http://schemas.microsoft.com/office/drawing/2014/main" id="{3715D912-1028-9EFE-E2D9-2283573ADC24}"/>
              </a:ext>
            </a:extLst>
          </p:cNvPr>
          <p:cNvSpPr/>
          <p:nvPr/>
        </p:nvSpPr>
        <p:spPr>
          <a:xfrm>
            <a:off x="4580806" y="4541927"/>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-9</a:t>
            </a:r>
          </a:p>
        </p:txBody>
      </p:sp>
      <p:sp>
        <p:nvSpPr>
          <p:cNvPr id="12" name="Овал 24">
            <a:extLst>
              <a:ext uri="{FF2B5EF4-FFF2-40B4-BE49-F238E27FC236}">
                <a16:creationId xmlns:a16="http://schemas.microsoft.com/office/drawing/2014/main" id="{8A46FCFF-A57D-1F95-02C1-6F48F1C8062D}"/>
              </a:ext>
            </a:extLst>
          </p:cNvPr>
          <p:cNvSpPr/>
          <p:nvPr/>
        </p:nvSpPr>
        <p:spPr>
          <a:xfrm>
            <a:off x="4450701" y="4940682"/>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-12</a:t>
            </a:r>
          </a:p>
        </p:txBody>
      </p:sp>
      <p:sp>
        <p:nvSpPr>
          <p:cNvPr id="13" name="Овал 25">
            <a:extLst>
              <a:ext uri="{FF2B5EF4-FFF2-40B4-BE49-F238E27FC236}">
                <a16:creationId xmlns:a16="http://schemas.microsoft.com/office/drawing/2014/main" id="{1E23C031-DD63-D7B4-2FC6-0B1E4F65456F}"/>
              </a:ext>
            </a:extLst>
          </p:cNvPr>
          <p:cNvSpPr/>
          <p:nvPr/>
        </p:nvSpPr>
        <p:spPr>
          <a:xfrm>
            <a:off x="3730579" y="5072071"/>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-11</a:t>
            </a:r>
          </a:p>
        </p:txBody>
      </p:sp>
      <p:sp>
        <p:nvSpPr>
          <p:cNvPr id="14" name="Овал 26">
            <a:extLst>
              <a:ext uri="{FF2B5EF4-FFF2-40B4-BE49-F238E27FC236}">
                <a16:creationId xmlns:a16="http://schemas.microsoft.com/office/drawing/2014/main" id="{36CB1376-E262-B74D-99C8-C9394286FDF2}"/>
              </a:ext>
            </a:extLst>
          </p:cNvPr>
          <p:cNvSpPr/>
          <p:nvPr/>
        </p:nvSpPr>
        <p:spPr>
          <a:xfrm>
            <a:off x="3884831" y="4668278"/>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-10</a:t>
            </a:r>
          </a:p>
        </p:txBody>
      </p:sp>
      <p:sp>
        <p:nvSpPr>
          <p:cNvPr id="15" name="Овал 27">
            <a:extLst>
              <a:ext uri="{FF2B5EF4-FFF2-40B4-BE49-F238E27FC236}">
                <a16:creationId xmlns:a16="http://schemas.microsoft.com/office/drawing/2014/main" id="{10DD4C7C-B7D7-AA15-6A85-FF2806BEC826}"/>
              </a:ext>
            </a:extLst>
          </p:cNvPr>
          <p:cNvSpPr/>
          <p:nvPr/>
        </p:nvSpPr>
        <p:spPr>
          <a:xfrm>
            <a:off x="4820496" y="3495972"/>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-4</a:t>
            </a:r>
          </a:p>
        </p:txBody>
      </p:sp>
      <p:sp>
        <p:nvSpPr>
          <p:cNvPr id="16" name="Овал 28">
            <a:extLst>
              <a:ext uri="{FF2B5EF4-FFF2-40B4-BE49-F238E27FC236}">
                <a16:creationId xmlns:a16="http://schemas.microsoft.com/office/drawing/2014/main" id="{8CAF4A3C-18F9-4A96-AA6F-6EA253FE25B5}"/>
              </a:ext>
            </a:extLst>
          </p:cNvPr>
          <p:cNvSpPr/>
          <p:nvPr/>
        </p:nvSpPr>
        <p:spPr>
          <a:xfrm>
            <a:off x="5909748" y="4454458"/>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-8</a:t>
            </a:r>
          </a:p>
        </p:txBody>
      </p:sp>
      <p:sp>
        <p:nvSpPr>
          <p:cNvPr id="17" name="Овал 29">
            <a:extLst>
              <a:ext uri="{FF2B5EF4-FFF2-40B4-BE49-F238E27FC236}">
                <a16:creationId xmlns:a16="http://schemas.microsoft.com/office/drawing/2014/main" id="{EB356013-D791-0699-1C6C-87C3886CA168}"/>
              </a:ext>
            </a:extLst>
          </p:cNvPr>
          <p:cNvSpPr/>
          <p:nvPr/>
        </p:nvSpPr>
        <p:spPr>
          <a:xfrm>
            <a:off x="5963327" y="4082425"/>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-6</a:t>
            </a:r>
          </a:p>
        </p:txBody>
      </p:sp>
      <p:sp>
        <p:nvSpPr>
          <p:cNvPr id="18" name="Овал 30">
            <a:extLst>
              <a:ext uri="{FF2B5EF4-FFF2-40B4-BE49-F238E27FC236}">
                <a16:creationId xmlns:a16="http://schemas.microsoft.com/office/drawing/2014/main" id="{1A1008CC-E317-1AF8-BD88-B2C07873D262}"/>
              </a:ext>
            </a:extLst>
          </p:cNvPr>
          <p:cNvSpPr/>
          <p:nvPr/>
        </p:nvSpPr>
        <p:spPr>
          <a:xfrm>
            <a:off x="5269416" y="4761678"/>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-14</a:t>
            </a:r>
          </a:p>
        </p:txBody>
      </p:sp>
      <p:sp>
        <p:nvSpPr>
          <p:cNvPr id="19" name="TextBox 18">
            <a:extLst>
              <a:ext uri="{FF2B5EF4-FFF2-40B4-BE49-F238E27FC236}">
                <a16:creationId xmlns:a16="http://schemas.microsoft.com/office/drawing/2014/main" id="{3315E275-062B-E5A3-1823-60D22BA77D56}"/>
              </a:ext>
            </a:extLst>
          </p:cNvPr>
          <p:cNvSpPr txBox="1"/>
          <p:nvPr/>
        </p:nvSpPr>
        <p:spPr>
          <a:xfrm>
            <a:off x="4086340" y="3015831"/>
            <a:ext cx="2235805" cy="369332"/>
          </a:xfrm>
          <a:prstGeom prst="rect">
            <a:avLst/>
          </a:prstGeom>
          <a:noFill/>
        </p:spPr>
        <p:txBody>
          <a:bodyPr wrap="none" rtlCol="0">
            <a:spAutoFit/>
          </a:bodyPr>
          <a:lstStyle/>
          <a:p>
            <a:r>
              <a:rPr lang="ru-RU" dirty="0"/>
              <a:t>Обнаруженные цели</a:t>
            </a:r>
          </a:p>
        </p:txBody>
      </p:sp>
      <p:sp>
        <p:nvSpPr>
          <p:cNvPr id="20" name="TextBox 19">
            <a:extLst>
              <a:ext uri="{FF2B5EF4-FFF2-40B4-BE49-F238E27FC236}">
                <a16:creationId xmlns:a16="http://schemas.microsoft.com/office/drawing/2014/main" id="{81873C18-F180-B54C-40D9-462BB042B4DC}"/>
              </a:ext>
            </a:extLst>
          </p:cNvPr>
          <p:cNvSpPr txBox="1"/>
          <p:nvPr/>
        </p:nvSpPr>
        <p:spPr>
          <a:xfrm>
            <a:off x="7900518" y="3055408"/>
            <a:ext cx="3044744" cy="369332"/>
          </a:xfrm>
          <a:prstGeom prst="rect">
            <a:avLst/>
          </a:prstGeom>
          <a:noFill/>
        </p:spPr>
        <p:txBody>
          <a:bodyPr wrap="none" rtlCol="0">
            <a:spAutoFit/>
          </a:bodyPr>
          <a:lstStyle/>
          <a:p>
            <a:r>
              <a:rPr lang="en-US" dirty="0"/>
              <a:t>CORE-IQ </a:t>
            </a:r>
            <a:r>
              <a:rPr lang="ru-RU" dirty="0"/>
              <a:t>Классификатор цели</a:t>
            </a:r>
          </a:p>
        </p:txBody>
      </p:sp>
      <p:sp>
        <p:nvSpPr>
          <p:cNvPr id="21" name="Овал 33">
            <a:extLst>
              <a:ext uri="{FF2B5EF4-FFF2-40B4-BE49-F238E27FC236}">
                <a16:creationId xmlns:a16="http://schemas.microsoft.com/office/drawing/2014/main" id="{00A5807B-9A8A-4C98-0AE7-2DE6D298F9F4}"/>
              </a:ext>
            </a:extLst>
          </p:cNvPr>
          <p:cNvSpPr/>
          <p:nvPr/>
        </p:nvSpPr>
        <p:spPr>
          <a:xfrm>
            <a:off x="8044481" y="3648304"/>
            <a:ext cx="704675" cy="31039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-2</a:t>
            </a:r>
          </a:p>
        </p:txBody>
      </p:sp>
      <p:sp>
        <p:nvSpPr>
          <p:cNvPr id="22" name="Овал 34">
            <a:extLst>
              <a:ext uri="{FF2B5EF4-FFF2-40B4-BE49-F238E27FC236}">
                <a16:creationId xmlns:a16="http://schemas.microsoft.com/office/drawing/2014/main" id="{00E481CD-2C2F-0BE7-F287-E31B17FF2A88}"/>
              </a:ext>
            </a:extLst>
          </p:cNvPr>
          <p:cNvSpPr/>
          <p:nvPr/>
        </p:nvSpPr>
        <p:spPr>
          <a:xfrm>
            <a:off x="7759377" y="4146023"/>
            <a:ext cx="1087794" cy="47914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t>Цель -1</a:t>
            </a:r>
          </a:p>
        </p:txBody>
      </p:sp>
      <p:sp>
        <p:nvSpPr>
          <p:cNvPr id="23" name="Овал 35">
            <a:extLst>
              <a:ext uri="{FF2B5EF4-FFF2-40B4-BE49-F238E27FC236}">
                <a16:creationId xmlns:a16="http://schemas.microsoft.com/office/drawing/2014/main" id="{0AEDA814-A027-1570-B1ED-F5D11A4EDEFA}"/>
              </a:ext>
            </a:extLst>
          </p:cNvPr>
          <p:cNvSpPr/>
          <p:nvPr/>
        </p:nvSpPr>
        <p:spPr>
          <a:xfrm>
            <a:off x="9502018" y="3518140"/>
            <a:ext cx="1087794" cy="47914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t>Цель -3</a:t>
            </a:r>
          </a:p>
        </p:txBody>
      </p:sp>
      <p:sp>
        <p:nvSpPr>
          <p:cNvPr id="24" name="Овал 36">
            <a:extLst>
              <a:ext uri="{FF2B5EF4-FFF2-40B4-BE49-F238E27FC236}">
                <a16:creationId xmlns:a16="http://schemas.microsoft.com/office/drawing/2014/main" id="{BE97D039-5F34-977C-F8AF-565B452C23DC}"/>
              </a:ext>
            </a:extLst>
          </p:cNvPr>
          <p:cNvSpPr/>
          <p:nvPr/>
        </p:nvSpPr>
        <p:spPr>
          <a:xfrm>
            <a:off x="9119100" y="4382858"/>
            <a:ext cx="704675" cy="31039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-7</a:t>
            </a:r>
          </a:p>
        </p:txBody>
      </p:sp>
      <p:sp>
        <p:nvSpPr>
          <p:cNvPr id="25" name="Овал 37">
            <a:extLst>
              <a:ext uri="{FF2B5EF4-FFF2-40B4-BE49-F238E27FC236}">
                <a16:creationId xmlns:a16="http://schemas.microsoft.com/office/drawing/2014/main" id="{DCBEF15B-1018-47DC-E9AC-6536D307B5F5}"/>
              </a:ext>
            </a:extLst>
          </p:cNvPr>
          <p:cNvSpPr/>
          <p:nvPr/>
        </p:nvSpPr>
        <p:spPr>
          <a:xfrm>
            <a:off x="8811976" y="3930133"/>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-5</a:t>
            </a:r>
          </a:p>
        </p:txBody>
      </p:sp>
      <p:sp>
        <p:nvSpPr>
          <p:cNvPr id="26" name="Овал 38">
            <a:extLst>
              <a:ext uri="{FF2B5EF4-FFF2-40B4-BE49-F238E27FC236}">
                <a16:creationId xmlns:a16="http://schemas.microsoft.com/office/drawing/2014/main" id="{86B4F79F-7505-0AC9-60BB-5C8C6CAFC300}"/>
              </a:ext>
            </a:extLst>
          </p:cNvPr>
          <p:cNvSpPr/>
          <p:nvPr/>
        </p:nvSpPr>
        <p:spPr>
          <a:xfrm>
            <a:off x="9513601" y="5145978"/>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-13</a:t>
            </a:r>
          </a:p>
        </p:txBody>
      </p:sp>
      <p:sp>
        <p:nvSpPr>
          <p:cNvPr id="27" name="Овал 39">
            <a:extLst>
              <a:ext uri="{FF2B5EF4-FFF2-40B4-BE49-F238E27FC236}">
                <a16:creationId xmlns:a16="http://schemas.microsoft.com/office/drawing/2014/main" id="{3D406D92-7E84-0975-879E-24582F3AC37F}"/>
              </a:ext>
            </a:extLst>
          </p:cNvPr>
          <p:cNvSpPr/>
          <p:nvPr/>
        </p:nvSpPr>
        <p:spPr>
          <a:xfrm>
            <a:off x="8494833" y="4581504"/>
            <a:ext cx="704675" cy="31039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-9</a:t>
            </a:r>
          </a:p>
        </p:txBody>
      </p:sp>
      <p:sp>
        <p:nvSpPr>
          <p:cNvPr id="28" name="Овал 40">
            <a:extLst>
              <a:ext uri="{FF2B5EF4-FFF2-40B4-BE49-F238E27FC236}">
                <a16:creationId xmlns:a16="http://schemas.microsoft.com/office/drawing/2014/main" id="{D1F2AA6F-B1FD-6625-AA84-847C29DBB070}"/>
              </a:ext>
            </a:extLst>
          </p:cNvPr>
          <p:cNvSpPr/>
          <p:nvPr/>
        </p:nvSpPr>
        <p:spPr>
          <a:xfrm>
            <a:off x="8364728" y="4980259"/>
            <a:ext cx="704675" cy="31039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-12</a:t>
            </a:r>
          </a:p>
        </p:txBody>
      </p:sp>
      <p:sp>
        <p:nvSpPr>
          <p:cNvPr id="29" name="Овал 41">
            <a:extLst>
              <a:ext uri="{FF2B5EF4-FFF2-40B4-BE49-F238E27FC236}">
                <a16:creationId xmlns:a16="http://schemas.microsoft.com/office/drawing/2014/main" id="{DFD2067C-9D51-A81F-9736-DE009305BF54}"/>
              </a:ext>
            </a:extLst>
          </p:cNvPr>
          <p:cNvSpPr/>
          <p:nvPr/>
        </p:nvSpPr>
        <p:spPr>
          <a:xfrm>
            <a:off x="7644606" y="5111648"/>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-11</a:t>
            </a:r>
          </a:p>
        </p:txBody>
      </p:sp>
      <p:sp>
        <p:nvSpPr>
          <p:cNvPr id="30" name="Овал 42">
            <a:extLst>
              <a:ext uri="{FF2B5EF4-FFF2-40B4-BE49-F238E27FC236}">
                <a16:creationId xmlns:a16="http://schemas.microsoft.com/office/drawing/2014/main" id="{25E6EFE4-3F97-7F91-A694-991E5933AFEB}"/>
              </a:ext>
            </a:extLst>
          </p:cNvPr>
          <p:cNvSpPr/>
          <p:nvPr/>
        </p:nvSpPr>
        <p:spPr>
          <a:xfrm>
            <a:off x="7798858" y="4707855"/>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-10</a:t>
            </a:r>
          </a:p>
        </p:txBody>
      </p:sp>
      <p:sp>
        <p:nvSpPr>
          <p:cNvPr id="31" name="Овал 43">
            <a:extLst>
              <a:ext uri="{FF2B5EF4-FFF2-40B4-BE49-F238E27FC236}">
                <a16:creationId xmlns:a16="http://schemas.microsoft.com/office/drawing/2014/main" id="{DC4912AB-4754-2846-C2B8-B3A20D190FAF}"/>
              </a:ext>
            </a:extLst>
          </p:cNvPr>
          <p:cNvSpPr/>
          <p:nvPr/>
        </p:nvSpPr>
        <p:spPr>
          <a:xfrm>
            <a:off x="8734523" y="3535549"/>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-4</a:t>
            </a:r>
          </a:p>
        </p:txBody>
      </p:sp>
      <p:sp>
        <p:nvSpPr>
          <p:cNvPr id="32" name="Овал 44">
            <a:extLst>
              <a:ext uri="{FF2B5EF4-FFF2-40B4-BE49-F238E27FC236}">
                <a16:creationId xmlns:a16="http://schemas.microsoft.com/office/drawing/2014/main" id="{0EF78224-1816-5251-800F-74DC7B7151F2}"/>
              </a:ext>
            </a:extLst>
          </p:cNvPr>
          <p:cNvSpPr/>
          <p:nvPr/>
        </p:nvSpPr>
        <p:spPr>
          <a:xfrm>
            <a:off x="9823775" y="4494035"/>
            <a:ext cx="704675" cy="31039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-8</a:t>
            </a:r>
          </a:p>
        </p:txBody>
      </p:sp>
      <p:sp>
        <p:nvSpPr>
          <p:cNvPr id="33" name="Овал 45">
            <a:extLst>
              <a:ext uri="{FF2B5EF4-FFF2-40B4-BE49-F238E27FC236}">
                <a16:creationId xmlns:a16="http://schemas.microsoft.com/office/drawing/2014/main" id="{AF5649F6-1888-E0B7-2DC9-47A9D2335DEE}"/>
              </a:ext>
            </a:extLst>
          </p:cNvPr>
          <p:cNvSpPr/>
          <p:nvPr/>
        </p:nvSpPr>
        <p:spPr>
          <a:xfrm>
            <a:off x="9877354" y="4122002"/>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-6</a:t>
            </a:r>
          </a:p>
        </p:txBody>
      </p:sp>
      <p:sp>
        <p:nvSpPr>
          <p:cNvPr id="34" name="Овал 46">
            <a:extLst>
              <a:ext uri="{FF2B5EF4-FFF2-40B4-BE49-F238E27FC236}">
                <a16:creationId xmlns:a16="http://schemas.microsoft.com/office/drawing/2014/main" id="{C677FD3C-19E4-09C6-089C-AE55C7763A4F}"/>
              </a:ext>
            </a:extLst>
          </p:cNvPr>
          <p:cNvSpPr/>
          <p:nvPr/>
        </p:nvSpPr>
        <p:spPr>
          <a:xfrm>
            <a:off x="9183443" y="4801255"/>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-14</a:t>
            </a:r>
          </a:p>
        </p:txBody>
      </p:sp>
      <p:sp>
        <p:nvSpPr>
          <p:cNvPr id="35" name="TextBox 34">
            <a:extLst>
              <a:ext uri="{FF2B5EF4-FFF2-40B4-BE49-F238E27FC236}">
                <a16:creationId xmlns:a16="http://schemas.microsoft.com/office/drawing/2014/main" id="{4540F681-2F16-CFE9-E01F-773D3641C008}"/>
              </a:ext>
            </a:extLst>
          </p:cNvPr>
          <p:cNvSpPr txBox="1"/>
          <p:nvPr/>
        </p:nvSpPr>
        <p:spPr>
          <a:xfrm>
            <a:off x="10876049" y="3506079"/>
            <a:ext cx="925125" cy="307777"/>
          </a:xfrm>
          <a:prstGeom prst="rect">
            <a:avLst/>
          </a:prstGeom>
          <a:noFill/>
          <a:ln>
            <a:noFill/>
          </a:ln>
        </p:spPr>
        <p:txBody>
          <a:bodyPr wrap="none" rtlCol="0">
            <a:spAutoFit/>
          </a:bodyPr>
          <a:lstStyle/>
          <a:p>
            <a:r>
              <a:rPr lang="ru-RU" sz="1400" i="1" dirty="0">
                <a:solidFill>
                  <a:schemeClr val="accent1">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грузовик</a:t>
            </a:r>
          </a:p>
        </p:txBody>
      </p:sp>
      <p:cxnSp>
        <p:nvCxnSpPr>
          <p:cNvPr id="36" name="Прямая со стрелкой 50">
            <a:extLst>
              <a:ext uri="{FF2B5EF4-FFF2-40B4-BE49-F238E27FC236}">
                <a16:creationId xmlns:a16="http://schemas.microsoft.com/office/drawing/2014/main" id="{B2D837E5-2F0E-CD96-49FF-6E0B02957F52}"/>
              </a:ext>
            </a:extLst>
          </p:cNvPr>
          <p:cNvCxnSpPr>
            <a:cxnSpLocks/>
            <a:endCxn id="23" idx="6"/>
          </p:cNvCxnSpPr>
          <p:nvPr/>
        </p:nvCxnSpPr>
        <p:spPr>
          <a:xfrm flipH="1">
            <a:off x="10589812" y="3742158"/>
            <a:ext cx="1070928" cy="15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05638EE-E3E5-BE24-D03E-7E7DE94B4E07}"/>
              </a:ext>
            </a:extLst>
          </p:cNvPr>
          <p:cNvSpPr txBox="1"/>
          <p:nvPr/>
        </p:nvSpPr>
        <p:spPr>
          <a:xfrm>
            <a:off x="10799561" y="4408364"/>
            <a:ext cx="857927" cy="307777"/>
          </a:xfrm>
          <a:prstGeom prst="rect">
            <a:avLst/>
          </a:prstGeom>
          <a:noFill/>
          <a:ln>
            <a:noFill/>
          </a:ln>
        </p:spPr>
        <p:txBody>
          <a:bodyPr wrap="none" rtlCol="0">
            <a:spAutoFit/>
          </a:bodyPr>
          <a:lstStyle/>
          <a:p>
            <a:r>
              <a:rPr lang="ru-RU" sz="1400" i="1" dirty="0">
                <a:solidFill>
                  <a:srgbClr val="00B0F0"/>
                </a:solidFill>
                <a:latin typeface="Open Sans Light" panose="020B0306030504020204" pitchFamily="34" charset="0"/>
                <a:ea typeface="Open Sans Light" panose="020B0306030504020204" pitchFamily="34" charset="0"/>
                <a:cs typeface="Open Sans Light" panose="020B0306030504020204" pitchFamily="34" charset="0"/>
              </a:rPr>
              <a:t>машина</a:t>
            </a:r>
          </a:p>
        </p:txBody>
      </p:sp>
      <p:cxnSp>
        <p:nvCxnSpPr>
          <p:cNvPr id="38" name="Прямая со стрелкой 53">
            <a:extLst>
              <a:ext uri="{FF2B5EF4-FFF2-40B4-BE49-F238E27FC236}">
                <a16:creationId xmlns:a16="http://schemas.microsoft.com/office/drawing/2014/main" id="{02A1006F-FFA5-7E6F-D7F1-0149B61871EE}"/>
              </a:ext>
            </a:extLst>
          </p:cNvPr>
          <p:cNvCxnSpPr>
            <a:cxnSpLocks/>
          </p:cNvCxnSpPr>
          <p:nvPr/>
        </p:nvCxnSpPr>
        <p:spPr>
          <a:xfrm flipH="1">
            <a:off x="10513324" y="4644443"/>
            <a:ext cx="1070928" cy="15556"/>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1CA182E-55DC-BE34-B1E4-E753D5A82D2B}"/>
              </a:ext>
            </a:extLst>
          </p:cNvPr>
          <p:cNvSpPr txBox="1"/>
          <p:nvPr/>
        </p:nvSpPr>
        <p:spPr>
          <a:xfrm>
            <a:off x="10660366" y="5109017"/>
            <a:ext cx="806631" cy="307777"/>
          </a:xfrm>
          <a:prstGeom prst="rect">
            <a:avLst/>
          </a:prstGeom>
          <a:noFill/>
          <a:ln>
            <a:noFill/>
          </a:ln>
        </p:spPr>
        <p:txBody>
          <a:bodyPr wrap="none" rtlCol="0">
            <a:spAutoFit/>
          </a:bodyPr>
          <a:lstStyle/>
          <a:p>
            <a:r>
              <a:rPr lang="ru-RU" sz="1400" i="1"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человек</a:t>
            </a:r>
          </a:p>
        </p:txBody>
      </p:sp>
      <p:cxnSp>
        <p:nvCxnSpPr>
          <p:cNvPr id="40" name="Прямая со стрелкой 55">
            <a:extLst>
              <a:ext uri="{FF2B5EF4-FFF2-40B4-BE49-F238E27FC236}">
                <a16:creationId xmlns:a16="http://schemas.microsoft.com/office/drawing/2014/main" id="{DE5D3BBB-AC4F-FABE-A7B8-AF355195FB65}"/>
              </a:ext>
            </a:extLst>
          </p:cNvPr>
          <p:cNvCxnSpPr>
            <a:cxnSpLocks/>
          </p:cNvCxnSpPr>
          <p:nvPr/>
        </p:nvCxnSpPr>
        <p:spPr>
          <a:xfrm flipH="1">
            <a:off x="10213460" y="5363296"/>
            <a:ext cx="1169136" cy="191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Стрелка вправо 57">
            <a:extLst>
              <a:ext uri="{FF2B5EF4-FFF2-40B4-BE49-F238E27FC236}">
                <a16:creationId xmlns:a16="http://schemas.microsoft.com/office/drawing/2014/main" id="{AD7F7E73-A04F-DE69-5718-03AA4C1A797D}"/>
              </a:ext>
            </a:extLst>
          </p:cNvPr>
          <p:cNvSpPr/>
          <p:nvPr/>
        </p:nvSpPr>
        <p:spPr>
          <a:xfrm>
            <a:off x="6967335" y="4350810"/>
            <a:ext cx="447267" cy="461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TextBox 42">
            <a:extLst>
              <a:ext uri="{FF2B5EF4-FFF2-40B4-BE49-F238E27FC236}">
                <a16:creationId xmlns:a16="http://schemas.microsoft.com/office/drawing/2014/main" id="{EBD7C646-1C59-0DF5-15CA-7D91D70E7EAE}"/>
              </a:ext>
            </a:extLst>
          </p:cNvPr>
          <p:cNvSpPr txBox="1"/>
          <p:nvPr/>
        </p:nvSpPr>
        <p:spPr>
          <a:xfrm>
            <a:off x="2053641" y="2374095"/>
            <a:ext cx="6097554" cy="369332"/>
          </a:xfrm>
          <a:prstGeom prst="rect">
            <a:avLst/>
          </a:prstGeom>
          <a:noFill/>
        </p:spPr>
        <p:txBody>
          <a:bodyPr wrap="square">
            <a:spAutoFit/>
          </a:bodyPr>
          <a:lstStyle/>
          <a:p>
            <a:r>
              <a:rPr lang="ru-RU" dirty="0"/>
              <a:t>3. Механизмы </a:t>
            </a:r>
            <a:r>
              <a:rPr lang="ru-RU" dirty="0" err="1"/>
              <a:t>приориетизации</a:t>
            </a:r>
            <a:r>
              <a:rPr lang="ru-RU" dirty="0"/>
              <a:t> целей.</a:t>
            </a:r>
          </a:p>
        </p:txBody>
      </p:sp>
      <p:sp>
        <p:nvSpPr>
          <p:cNvPr id="46" name="Title 45">
            <a:extLst>
              <a:ext uri="{FF2B5EF4-FFF2-40B4-BE49-F238E27FC236}">
                <a16:creationId xmlns:a16="http://schemas.microsoft.com/office/drawing/2014/main" id="{11A82F98-CA5D-2124-891D-96E476C8E89A}"/>
              </a:ext>
            </a:extLst>
          </p:cNvPr>
          <p:cNvSpPr>
            <a:spLocks noGrp="1"/>
          </p:cNvSpPr>
          <p:nvPr>
            <p:ph type="title"/>
          </p:nvPr>
        </p:nvSpPr>
        <p:spPr/>
        <p:txBody>
          <a:bodyPr/>
          <a:lstStyle/>
          <a:p>
            <a:r>
              <a:rPr lang="ru-RU" dirty="0"/>
              <a:t>Механизмы </a:t>
            </a:r>
            <a:r>
              <a:rPr lang="ru-RU" dirty="0" err="1"/>
              <a:t>приориетизации</a:t>
            </a:r>
            <a:r>
              <a:rPr lang="ru-RU" dirty="0"/>
              <a:t> целей</a:t>
            </a:r>
          </a:p>
        </p:txBody>
      </p:sp>
    </p:spTree>
    <p:extLst>
      <p:ext uri="{BB962C8B-B14F-4D97-AF65-F5344CB8AC3E}">
        <p14:creationId xmlns:p14="http://schemas.microsoft.com/office/powerpoint/2010/main" val="730705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Овал 1">
            <a:extLst>
              <a:ext uri="{FF2B5EF4-FFF2-40B4-BE49-F238E27FC236}">
                <a16:creationId xmlns:a16="http://schemas.microsoft.com/office/drawing/2014/main" id="{0BE27A4B-FCC6-1D49-A8B7-0B0E27A9BBD7}"/>
              </a:ext>
            </a:extLst>
          </p:cNvPr>
          <p:cNvSpPr/>
          <p:nvPr/>
        </p:nvSpPr>
        <p:spPr>
          <a:xfrm>
            <a:off x="3915850" y="781551"/>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-2</a:t>
            </a:r>
          </a:p>
        </p:txBody>
      </p:sp>
      <p:sp>
        <p:nvSpPr>
          <p:cNvPr id="3" name="Овал 2">
            <a:extLst>
              <a:ext uri="{FF2B5EF4-FFF2-40B4-BE49-F238E27FC236}">
                <a16:creationId xmlns:a16="http://schemas.microsoft.com/office/drawing/2014/main" id="{25C141A9-9EA6-B44F-A207-54A65D0C5288}"/>
              </a:ext>
            </a:extLst>
          </p:cNvPr>
          <p:cNvSpPr/>
          <p:nvPr/>
        </p:nvSpPr>
        <p:spPr>
          <a:xfrm>
            <a:off x="3630746" y="1279270"/>
            <a:ext cx="1087794" cy="4791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t>Цель -1</a:t>
            </a:r>
          </a:p>
        </p:txBody>
      </p:sp>
      <p:pic>
        <p:nvPicPr>
          <p:cNvPr id="14" name="Рисунок 13">
            <a:extLst>
              <a:ext uri="{FF2B5EF4-FFF2-40B4-BE49-F238E27FC236}">
                <a16:creationId xmlns:a16="http://schemas.microsoft.com/office/drawing/2014/main" id="{5DC6C641-EBBA-6240-8AA8-10246738411C}"/>
              </a:ext>
            </a:extLst>
          </p:cNvPr>
          <p:cNvPicPr>
            <a:picLocks noChangeAspect="1"/>
          </p:cNvPicPr>
          <p:nvPr/>
        </p:nvPicPr>
        <p:blipFill>
          <a:blip r:embed="rId2"/>
          <a:stretch>
            <a:fillRect/>
          </a:stretch>
        </p:blipFill>
        <p:spPr>
          <a:xfrm>
            <a:off x="155698" y="914982"/>
            <a:ext cx="2779234" cy="1406605"/>
          </a:xfrm>
          <a:prstGeom prst="rect">
            <a:avLst/>
          </a:prstGeom>
        </p:spPr>
      </p:pic>
      <p:sp>
        <p:nvSpPr>
          <p:cNvPr id="16" name="TextBox 15">
            <a:extLst>
              <a:ext uri="{FF2B5EF4-FFF2-40B4-BE49-F238E27FC236}">
                <a16:creationId xmlns:a16="http://schemas.microsoft.com/office/drawing/2014/main" id="{BC8877C1-DBD1-D748-B91B-17FAB04ADB46}"/>
              </a:ext>
            </a:extLst>
          </p:cNvPr>
          <p:cNvSpPr txBox="1"/>
          <p:nvPr/>
        </p:nvSpPr>
        <p:spPr>
          <a:xfrm>
            <a:off x="909884" y="82918"/>
            <a:ext cx="774571" cy="369332"/>
          </a:xfrm>
          <a:prstGeom prst="rect">
            <a:avLst/>
          </a:prstGeom>
          <a:noFill/>
        </p:spPr>
        <p:txBody>
          <a:bodyPr wrap="none" rtlCol="0">
            <a:spAutoFit/>
          </a:bodyPr>
          <a:lstStyle/>
          <a:p>
            <a:r>
              <a:rPr lang="ru-RU" dirty="0"/>
              <a:t>Радар</a:t>
            </a:r>
          </a:p>
        </p:txBody>
      </p:sp>
      <p:sp>
        <p:nvSpPr>
          <p:cNvPr id="19" name="Стрелка вправо 18">
            <a:extLst>
              <a:ext uri="{FF2B5EF4-FFF2-40B4-BE49-F238E27FC236}">
                <a16:creationId xmlns:a16="http://schemas.microsoft.com/office/drawing/2014/main" id="{89AE32CB-A7A0-334F-9B53-9597BD4E5D93}"/>
              </a:ext>
            </a:extLst>
          </p:cNvPr>
          <p:cNvSpPr/>
          <p:nvPr/>
        </p:nvSpPr>
        <p:spPr>
          <a:xfrm>
            <a:off x="3007310" y="1486715"/>
            <a:ext cx="447267" cy="461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Овал 19">
            <a:extLst>
              <a:ext uri="{FF2B5EF4-FFF2-40B4-BE49-F238E27FC236}">
                <a16:creationId xmlns:a16="http://schemas.microsoft.com/office/drawing/2014/main" id="{22201DD3-9903-5D47-BAFF-F980C95A43F2}"/>
              </a:ext>
            </a:extLst>
          </p:cNvPr>
          <p:cNvSpPr/>
          <p:nvPr/>
        </p:nvSpPr>
        <p:spPr>
          <a:xfrm>
            <a:off x="5373387" y="651387"/>
            <a:ext cx="1087794" cy="4791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t>Цель -3</a:t>
            </a:r>
          </a:p>
        </p:txBody>
      </p:sp>
      <p:sp>
        <p:nvSpPr>
          <p:cNvPr id="21" name="Овал 20">
            <a:extLst>
              <a:ext uri="{FF2B5EF4-FFF2-40B4-BE49-F238E27FC236}">
                <a16:creationId xmlns:a16="http://schemas.microsoft.com/office/drawing/2014/main" id="{D9202268-B71B-E84A-973C-26FE56B8A568}"/>
              </a:ext>
            </a:extLst>
          </p:cNvPr>
          <p:cNvSpPr/>
          <p:nvPr/>
        </p:nvSpPr>
        <p:spPr>
          <a:xfrm>
            <a:off x="4990469" y="1516105"/>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-7</a:t>
            </a:r>
          </a:p>
        </p:txBody>
      </p:sp>
      <p:sp>
        <p:nvSpPr>
          <p:cNvPr id="22" name="Овал 21">
            <a:extLst>
              <a:ext uri="{FF2B5EF4-FFF2-40B4-BE49-F238E27FC236}">
                <a16:creationId xmlns:a16="http://schemas.microsoft.com/office/drawing/2014/main" id="{7A568839-6741-A54A-878F-99182B533644}"/>
              </a:ext>
            </a:extLst>
          </p:cNvPr>
          <p:cNvSpPr/>
          <p:nvPr/>
        </p:nvSpPr>
        <p:spPr>
          <a:xfrm>
            <a:off x="4683345" y="1063380"/>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-5</a:t>
            </a:r>
          </a:p>
        </p:txBody>
      </p:sp>
      <p:sp>
        <p:nvSpPr>
          <p:cNvPr id="23" name="Овал 22">
            <a:extLst>
              <a:ext uri="{FF2B5EF4-FFF2-40B4-BE49-F238E27FC236}">
                <a16:creationId xmlns:a16="http://schemas.microsoft.com/office/drawing/2014/main" id="{3DFD9AB7-3679-4C4E-90B8-6EB95DF78626}"/>
              </a:ext>
            </a:extLst>
          </p:cNvPr>
          <p:cNvSpPr/>
          <p:nvPr/>
        </p:nvSpPr>
        <p:spPr>
          <a:xfrm>
            <a:off x="5384970" y="2279225"/>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-13</a:t>
            </a:r>
          </a:p>
        </p:txBody>
      </p:sp>
      <p:sp>
        <p:nvSpPr>
          <p:cNvPr id="24" name="Овал 23">
            <a:extLst>
              <a:ext uri="{FF2B5EF4-FFF2-40B4-BE49-F238E27FC236}">
                <a16:creationId xmlns:a16="http://schemas.microsoft.com/office/drawing/2014/main" id="{FA0E161B-AB9B-CC42-BF68-8129D7386880}"/>
              </a:ext>
            </a:extLst>
          </p:cNvPr>
          <p:cNvSpPr/>
          <p:nvPr/>
        </p:nvSpPr>
        <p:spPr>
          <a:xfrm>
            <a:off x="4366202" y="1714751"/>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-9</a:t>
            </a:r>
          </a:p>
        </p:txBody>
      </p:sp>
      <p:sp>
        <p:nvSpPr>
          <p:cNvPr id="25" name="Овал 24">
            <a:extLst>
              <a:ext uri="{FF2B5EF4-FFF2-40B4-BE49-F238E27FC236}">
                <a16:creationId xmlns:a16="http://schemas.microsoft.com/office/drawing/2014/main" id="{B9FA0135-52AE-6847-A59E-BE9182894A88}"/>
              </a:ext>
            </a:extLst>
          </p:cNvPr>
          <p:cNvSpPr/>
          <p:nvPr/>
        </p:nvSpPr>
        <p:spPr>
          <a:xfrm>
            <a:off x="4236097" y="2113506"/>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-12</a:t>
            </a:r>
          </a:p>
        </p:txBody>
      </p:sp>
      <p:sp>
        <p:nvSpPr>
          <p:cNvPr id="26" name="Овал 25">
            <a:extLst>
              <a:ext uri="{FF2B5EF4-FFF2-40B4-BE49-F238E27FC236}">
                <a16:creationId xmlns:a16="http://schemas.microsoft.com/office/drawing/2014/main" id="{11B1FB9C-6B15-8D48-80C0-35C8C6CFFFD5}"/>
              </a:ext>
            </a:extLst>
          </p:cNvPr>
          <p:cNvSpPr/>
          <p:nvPr/>
        </p:nvSpPr>
        <p:spPr>
          <a:xfrm>
            <a:off x="3515975" y="2244895"/>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-11</a:t>
            </a:r>
          </a:p>
        </p:txBody>
      </p:sp>
      <p:sp>
        <p:nvSpPr>
          <p:cNvPr id="27" name="Овал 26">
            <a:extLst>
              <a:ext uri="{FF2B5EF4-FFF2-40B4-BE49-F238E27FC236}">
                <a16:creationId xmlns:a16="http://schemas.microsoft.com/office/drawing/2014/main" id="{27138C4F-C3F8-9C4B-9B47-5787EF6B7A7B}"/>
              </a:ext>
            </a:extLst>
          </p:cNvPr>
          <p:cNvSpPr/>
          <p:nvPr/>
        </p:nvSpPr>
        <p:spPr>
          <a:xfrm>
            <a:off x="3670227" y="1841102"/>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-10</a:t>
            </a:r>
          </a:p>
        </p:txBody>
      </p:sp>
      <p:sp>
        <p:nvSpPr>
          <p:cNvPr id="28" name="Овал 27">
            <a:extLst>
              <a:ext uri="{FF2B5EF4-FFF2-40B4-BE49-F238E27FC236}">
                <a16:creationId xmlns:a16="http://schemas.microsoft.com/office/drawing/2014/main" id="{CE46C1E9-6D33-5D48-B0C8-6E23267D3FF6}"/>
              </a:ext>
            </a:extLst>
          </p:cNvPr>
          <p:cNvSpPr/>
          <p:nvPr/>
        </p:nvSpPr>
        <p:spPr>
          <a:xfrm>
            <a:off x="4605892" y="668796"/>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-4</a:t>
            </a:r>
          </a:p>
        </p:txBody>
      </p:sp>
      <p:sp>
        <p:nvSpPr>
          <p:cNvPr id="29" name="Овал 28">
            <a:extLst>
              <a:ext uri="{FF2B5EF4-FFF2-40B4-BE49-F238E27FC236}">
                <a16:creationId xmlns:a16="http://schemas.microsoft.com/office/drawing/2014/main" id="{05DD4600-9436-BD48-BCAF-F7A72CFDFB41}"/>
              </a:ext>
            </a:extLst>
          </p:cNvPr>
          <p:cNvSpPr/>
          <p:nvPr/>
        </p:nvSpPr>
        <p:spPr>
          <a:xfrm>
            <a:off x="5695144" y="1627282"/>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-8</a:t>
            </a:r>
          </a:p>
        </p:txBody>
      </p:sp>
      <p:sp>
        <p:nvSpPr>
          <p:cNvPr id="30" name="Овал 29">
            <a:extLst>
              <a:ext uri="{FF2B5EF4-FFF2-40B4-BE49-F238E27FC236}">
                <a16:creationId xmlns:a16="http://schemas.microsoft.com/office/drawing/2014/main" id="{6DD64D38-85A8-C047-ABC5-64C322C5235C}"/>
              </a:ext>
            </a:extLst>
          </p:cNvPr>
          <p:cNvSpPr/>
          <p:nvPr/>
        </p:nvSpPr>
        <p:spPr>
          <a:xfrm>
            <a:off x="5748723" y="1255249"/>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-6</a:t>
            </a:r>
          </a:p>
        </p:txBody>
      </p:sp>
      <p:sp>
        <p:nvSpPr>
          <p:cNvPr id="31" name="Овал 30">
            <a:extLst>
              <a:ext uri="{FF2B5EF4-FFF2-40B4-BE49-F238E27FC236}">
                <a16:creationId xmlns:a16="http://schemas.microsoft.com/office/drawing/2014/main" id="{3183842C-B5E5-0B44-9EA7-16168413D161}"/>
              </a:ext>
            </a:extLst>
          </p:cNvPr>
          <p:cNvSpPr/>
          <p:nvPr/>
        </p:nvSpPr>
        <p:spPr>
          <a:xfrm>
            <a:off x="5054812" y="1934502"/>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-14</a:t>
            </a:r>
          </a:p>
        </p:txBody>
      </p:sp>
      <p:sp>
        <p:nvSpPr>
          <p:cNvPr id="32" name="TextBox 31">
            <a:extLst>
              <a:ext uri="{FF2B5EF4-FFF2-40B4-BE49-F238E27FC236}">
                <a16:creationId xmlns:a16="http://schemas.microsoft.com/office/drawing/2014/main" id="{4CC03B4F-02B0-3546-8971-03548D4ED7F7}"/>
              </a:ext>
            </a:extLst>
          </p:cNvPr>
          <p:cNvSpPr txBox="1"/>
          <p:nvPr/>
        </p:nvSpPr>
        <p:spPr>
          <a:xfrm>
            <a:off x="3871736" y="188655"/>
            <a:ext cx="2235805" cy="369332"/>
          </a:xfrm>
          <a:prstGeom prst="rect">
            <a:avLst/>
          </a:prstGeom>
          <a:noFill/>
        </p:spPr>
        <p:txBody>
          <a:bodyPr wrap="none" rtlCol="0">
            <a:spAutoFit/>
          </a:bodyPr>
          <a:lstStyle/>
          <a:p>
            <a:r>
              <a:rPr lang="ru-RU" dirty="0"/>
              <a:t>Обнаруженные цели</a:t>
            </a:r>
          </a:p>
        </p:txBody>
      </p:sp>
      <p:sp>
        <p:nvSpPr>
          <p:cNvPr id="33" name="TextBox 32">
            <a:extLst>
              <a:ext uri="{FF2B5EF4-FFF2-40B4-BE49-F238E27FC236}">
                <a16:creationId xmlns:a16="http://schemas.microsoft.com/office/drawing/2014/main" id="{3A38A6DF-F230-9946-8287-85D60397BC73}"/>
              </a:ext>
            </a:extLst>
          </p:cNvPr>
          <p:cNvSpPr txBox="1"/>
          <p:nvPr/>
        </p:nvSpPr>
        <p:spPr>
          <a:xfrm>
            <a:off x="7685914" y="228232"/>
            <a:ext cx="3044744" cy="369332"/>
          </a:xfrm>
          <a:prstGeom prst="rect">
            <a:avLst/>
          </a:prstGeom>
          <a:noFill/>
        </p:spPr>
        <p:txBody>
          <a:bodyPr wrap="none" rtlCol="0">
            <a:spAutoFit/>
          </a:bodyPr>
          <a:lstStyle/>
          <a:p>
            <a:r>
              <a:rPr lang="en-US" dirty="0"/>
              <a:t>CORE-IQ </a:t>
            </a:r>
            <a:r>
              <a:rPr lang="ru-RU" dirty="0"/>
              <a:t>Классификатор цели</a:t>
            </a:r>
          </a:p>
        </p:txBody>
      </p:sp>
      <p:sp>
        <p:nvSpPr>
          <p:cNvPr id="34" name="Овал 33">
            <a:extLst>
              <a:ext uri="{FF2B5EF4-FFF2-40B4-BE49-F238E27FC236}">
                <a16:creationId xmlns:a16="http://schemas.microsoft.com/office/drawing/2014/main" id="{13310FA6-A7B4-A142-AC4D-771A1A431EF8}"/>
              </a:ext>
            </a:extLst>
          </p:cNvPr>
          <p:cNvSpPr/>
          <p:nvPr/>
        </p:nvSpPr>
        <p:spPr>
          <a:xfrm>
            <a:off x="7829877" y="821128"/>
            <a:ext cx="704675" cy="31039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-2</a:t>
            </a:r>
          </a:p>
        </p:txBody>
      </p:sp>
      <p:sp>
        <p:nvSpPr>
          <p:cNvPr id="35" name="Овал 34">
            <a:extLst>
              <a:ext uri="{FF2B5EF4-FFF2-40B4-BE49-F238E27FC236}">
                <a16:creationId xmlns:a16="http://schemas.microsoft.com/office/drawing/2014/main" id="{B125E081-7C15-3447-BFCE-87E2A3C14A13}"/>
              </a:ext>
            </a:extLst>
          </p:cNvPr>
          <p:cNvSpPr/>
          <p:nvPr/>
        </p:nvSpPr>
        <p:spPr>
          <a:xfrm>
            <a:off x="7544773" y="1318847"/>
            <a:ext cx="1087794" cy="47914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t>Цель -1</a:t>
            </a:r>
          </a:p>
        </p:txBody>
      </p:sp>
      <p:sp>
        <p:nvSpPr>
          <p:cNvPr id="36" name="Овал 35">
            <a:extLst>
              <a:ext uri="{FF2B5EF4-FFF2-40B4-BE49-F238E27FC236}">
                <a16:creationId xmlns:a16="http://schemas.microsoft.com/office/drawing/2014/main" id="{55674F43-B1F1-B247-89A4-0E9CBF4D1863}"/>
              </a:ext>
            </a:extLst>
          </p:cNvPr>
          <p:cNvSpPr/>
          <p:nvPr/>
        </p:nvSpPr>
        <p:spPr>
          <a:xfrm>
            <a:off x="9287414" y="690964"/>
            <a:ext cx="1087794" cy="47914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t>Цель -3</a:t>
            </a:r>
          </a:p>
        </p:txBody>
      </p:sp>
      <p:sp>
        <p:nvSpPr>
          <p:cNvPr id="37" name="Овал 36">
            <a:extLst>
              <a:ext uri="{FF2B5EF4-FFF2-40B4-BE49-F238E27FC236}">
                <a16:creationId xmlns:a16="http://schemas.microsoft.com/office/drawing/2014/main" id="{317FAE39-7FF7-DE41-86A8-37A6740D569B}"/>
              </a:ext>
            </a:extLst>
          </p:cNvPr>
          <p:cNvSpPr/>
          <p:nvPr/>
        </p:nvSpPr>
        <p:spPr>
          <a:xfrm>
            <a:off x="8904496" y="1555682"/>
            <a:ext cx="704675" cy="31039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-7</a:t>
            </a:r>
          </a:p>
        </p:txBody>
      </p:sp>
      <p:sp>
        <p:nvSpPr>
          <p:cNvPr id="38" name="Овал 37">
            <a:extLst>
              <a:ext uri="{FF2B5EF4-FFF2-40B4-BE49-F238E27FC236}">
                <a16:creationId xmlns:a16="http://schemas.microsoft.com/office/drawing/2014/main" id="{0593341C-D206-E141-9048-0649C4104A4B}"/>
              </a:ext>
            </a:extLst>
          </p:cNvPr>
          <p:cNvSpPr/>
          <p:nvPr/>
        </p:nvSpPr>
        <p:spPr>
          <a:xfrm>
            <a:off x="8597372" y="1102957"/>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-5</a:t>
            </a:r>
          </a:p>
        </p:txBody>
      </p:sp>
      <p:sp>
        <p:nvSpPr>
          <p:cNvPr id="39" name="Овал 38">
            <a:extLst>
              <a:ext uri="{FF2B5EF4-FFF2-40B4-BE49-F238E27FC236}">
                <a16:creationId xmlns:a16="http://schemas.microsoft.com/office/drawing/2014/main" id="{FF48A8D5-1C99-9F4A-A3DB-977D13A38759}"/>
              </a:ext>
            </a:extLst>
          </p:cNvPr>
          <p:cNvSpPr/>
          <p:nvPr/>
        </p:nvSpPr>
        <p:spPr>
          <a:xfrm>
            <a:off x="9298997" y="2318802"/>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-13</a:t>
            </a:r>
          </a:p>
        </p:txBody>
      </p:sp>
      <p:sp>
        <p:nvSpPr>
          <p:cNvPr id="40" name="Овал 39">
            <a:extLst>
              <a:ext uri="{FF2B5EF4-FFF2-40B4-BE49-F238E27FC236}">
                <a16:creationId xmlns:a16="http://schemas.microsoft.com/office/drawing/2014/main" id="{1FB29430-38A4-AD4B-AA9C-E0EA6EFDF70B}"/>
              </a:ext>
            </a:extLst>
          </p:cNvPr>
          <p:cNvSpPr/>
          <p:nvPr/>
        </p:nvSpPr>
        <p:spPr>
          <a:xfrm>
            <a:off x="8280229" y="1754328"/>
            <a:ext cx="704675" cy="31039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-9</a:t>
            </a:r>
          </a:p>
        </p:txBody>
      </p:sp>
      <p:sp>
        <p:nvSpPr>
          <p:cNvPr id="41" name="Овал 40">
            <a:extLst>
              <a:ext uri="{FF2B5EF4-FFF2-40B4-BE49-F238E27FC236}">
                <a16:creationId xmlns:a16="http://schemas.microsoft.com/office/drawing/2014/main" id="{686BBE66-3F87-6842-BF2C-56AFB58DAA8C}"/>
              </a:ext>
            </a:extLst>
          </p:cNvPr>
          <p:cNvSpPr/>
          <p:nvPr/>
        </p:nvSpPr>
        <p:spPr>
          <a:xfrm>
            <a:off x="8150124" y="2153083"/>
            <a:ext cx="704675" cy="31039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-12</a:t>
            </a:r>
          </a:p>
        </p:txBody>
      </p:sp>
      <p:sp>
        <p:nvSpPr>
          <p:cNvPr id="42" name="Овал 41">
            <a:extLst>
              <a:ext uri="{FF2B5EF4-FFF2-40B4-BE49-F238E27FC236}">
                <a16:creationId xmlns:a16="http://schemas.microsoft.com/office/drawing/2014/main" id="{0A5F182D-1ACA-D543-8239-AC2CCE84F0E7}"/>
              </a:ext>
            </a:extLst>
          </p:cNvPr>
          <p:cNvSpPr/>
          <p:nvPr/>
        </p:nvSpPr>
        <p:spPr>
          <a:xfrm>
            <a:off x="7430002" y="2284472"/>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-11</a:t>
            </a:r>
          </a:p>
        </p:txBody>
      </p:sp>
      <p:sp>
        <p:nvSpPr>
          <p:cNvPr id="43" name="Овал 42">
            <a:extLst>
              <a:ext uri="{FF2B5EF4-FFF2-40B4-BE49-F238E27FC236}">
                <a16:creationId xmlns:a16="http://schemas.microsoft.com/office/drawing/2014/main" id="{BE443355-CBB7-764F-9F16-2FB40D6C70D9}"/>
              </a:ext>
            </a:extLst>
          </p:cNvPr>
          <p:cNvSpPr/>
          <p:nvPr/>
        </p:nvSpPr>
        <p:spPr>
          <a:xfrm>
            <a:off x="7584254" y="1880679"/>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-10</a:t>
            </a:r>
          </a:p>
        </p:txBody>
      </p:sp>
      <p:sp>
        <p:nvSpPr>
          <p:cNvPr id="44" name="Овал 43">
            <a:extLst>
              <a:ext uri="{FF2B5EF4-FFF2-40B4-BE49-F238E27FC236}">
                <a16:creationId xmlns:a16="http://schemas.microsoft.com/office/drawing/2014/main" id="{241CC542-0E4F-144B-AE78-F31E7A955838}"/>
              </a:ext>
            </a:extLst>
          </p:cNvPr>
          <p:cNvSpPr/>
          <p:nvPr/>
        </p:nvSpPr>
        <p:spPr>
          <a:xfrm>
            <a:off x="8519919" y="708373"/>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-4</a:t>
            </a:r>
          </a:p>
        </p:txBody>
      </p:sp>
      <p:sp>
        <p:nvSpPr>
          <p:cNvPr id="45" name="Овал 44">
            <a:extLst>
              <a:ext uri="{FF2B5EF4-FFF2-40B4-BE49-F238E27FC236}">
                <a16:creationId xmlns:a16="http://schemas.microsoft.com/office/drawing/2014/main" id="{6B3B49A9-1FFF-C44E-AD26-6BEEA96AB718}"/>
              </a:ext>
            </a:extLst>
          </p:cNvPr>
          <p:cNvSpPr/>
          <p:nvPr/>
        </p:nvSpPr>
        <p:spPr>
          <a:xfrm>
            <a:off x="9609171" y="1666859"/>
            <a:ext cx="704675" cy="31039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-8</a:t>
            </a:r>
          </a:p>
        </p:txBody>
      </p:sp>
      <p:sp>
        <p:nvSpPr>
          <p:cNvPr id="46" name="Овал 45">
            <a:extLst>
              <a:ext uri="{FF2B5EF4-FFF2-40B4-BE49-F238E27FC236}">
                <a16:creationId xmlns:a16="http://schemas.microsoft.com/office/drawing/2014/main" id="{763FF29B-B642-234E-8941-5BE417444B8E}"/>
              </a:ext>
            </a:extLst>
          </p:cNvPr>
          <p:cNvSpPr/>
          <p:nvPr/>
        </p:nvSpPr>
        <p:spPr>
          <a:xfrm>
            <a:off x="9662750" y="1294826"/>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-6</a:t>
            </a:r>
          </a:p>
        </p:txBody>
      </p:sp>
      <p:sp>
        <p:nvSpPr>
          <p:cNvPr id="47" name="Овал 46">
            <a:extLst>
              <a:ext uri="{FF2B5EF4-FFF2-40B4-BE49-F238E27FC236}">
                <a16:creationId xmlns:a16="http://schemas.microsoft.com/office/drawing/2014/main" id="{CB17DEEE-E489-E84F-92E5-05ACC2EC8584}"/>
              </a:ext>
            </a:extLst>
          </p:cNvPr>
          <p:cNvSpPr/>
          <p:nvPr/>
        </p:nvSpPr>
        <p:spPr>
          <a:xfrm>
            <a:off x="8968839" y="1974079"/>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-14</a:t>
            </a:r>
          </a:p>
        </p:txBody>
      </p:sp>
      <p:sp>
        <p:nvSpPr>
          <p:cNvPr id="49" name="TextBox 48">
            <a:extLst>
              <a:ext uri="{FF2B5EF4-FFF2-40B4-BE49-F238E27FC236}">
                <a16:creationId xmlns:a16="http://schemas.microsoft.com/office/drawing/2014/main" id="{1141BB87-C0CB-5F42-9306-02FE1FC4A0D6}"/>
              </a:ext>
            </a:extLst>
          </p:cNvPr>
          <p:cNvSpPr txBox="1"/>
          <p:nvPr/>
        </p:nvSpPr>
        <p:spPr>
          <a:xfrm>
            <a:off x="10661445" y="678903"/>
            <a:ext cx="925125" cy="307777"/>
          </a:xfrm>
          <a:prstGeom prst="rect">
            <a:avLst/>
          </a:prstGeom>
          <a:noFill/>
          <a:ln>
            <a:noFill/>
          </a:ln>
        </p:spPr>
        <p:txBody>
          <a:bodyPr wrap="none" rtlCol="0">
            <a:spAutoFit/>
          </a:bodyPr>
          <a:lstStyle/>
          <a:p>
            <a:r>
              <a:rPr lang="ru-RU" sz="1400" i="1" dirty="0">
                <a:solidFill>
                  <a:schemeClr val="accent1">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грузовик</a:t>
            </a:r>
          </a:p>
        </p:txBody>
      </p:sp>
      <p:cxnSp>
        <p:nvCxnSpPr>
          <p:cNvPr id="51" name="Прямая со стрелкой 50">
            <a:extLst>
              <a:ext uri="{FF2B5EF4-FFF2-40B4-BE49-F238E27FC236}">
                <a16:creationId xmlns:a16="http://schemas.microsoft.com/office/drawing/2014/main" id="{8E9B8354-4A8E-1C4C-AE87-1635023D998B}"/>
              </a:ext>
            </a:extLst>
          </p:cNvPr>
          <p:cNvCxnSpPr>
            <a:cxnSpLocks/>
            <a:endCxn id="36" idx="6"/>
          </p:cNvCxnSpPr>
          <p:nvPr/>
        </p:nvCxnSpPr>
        <p:spPr>
          <a:xfrm flipH="1">
            <a:off x="10375208" y="914982"/>
            <a:ext cx="1070928" cy="15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23EF5C07-B4F5-C247-AFCB-B3FB42DBDC9F}"/>
              </a:ext>
            </a:extLst>
          </p:cNvPr>
          <p:cNvSpPr txBox="1"/>
          <p:nvPr/>
        </p:nvSpPr>
        <p:spPr>
          <a:xfrm>
            <a:off x="10584957" y="1581188"/>
            <a:ext cx="857927" cy="307777"/>
          </a:xfrm>
          <a:prstGeom prst="rect">
            <a:avLst/>
          </a:prstGeom>
          <a:noFill/>
          <a:ln>
            <a:noFill/>
          </a:ln>
        </p:spPr>
        <p:txBody>
          <a:bodyPr wrap="none" rtlCol="0">
            <a:spAutoFit/>
          </a:bodyPr>
          <a:lstStyle/>
          <a:p>
            <a:r>
              <a:rPr lang="ru-RU" sz="1400" i="1" dirty="0">
                <a:solidFill>
                  <a:srgbClr val="00B0F0"/>
                </a:solidFill>
                <a:latin typeface="Open Sans Light" panose="020B0306030504020204" pitchFamily="34" charset="0"/>
                <a:ea typeface="Open Sans Light" panose="020B0306030504020204" pitchFamily="34" charset="0"/>
                <a:cs typeface="Open Sans Light" panose="020B0306030504020204" pitchFamily="34" charset="0"/>
              </a:rPr>
              <a:t>машина</a:t>
            </a:r>
          </a:p>
        </p:txBody>
      </p:sp>
      <p:cxnSp>
        <p:nvCxnSpPr>
          <p:cNvPr id="54" name="Прямая со стрелкой 53">
            <a:extLst>
              <a:ext uri="{FF2B5EF4-FFF2-40B4-BE49-F238E27FC236}">
                <a16:creationId xmlns:a16="http://schemas.microsoft.com/office/drawing/2014/main" id="{A7B70172-4BB1-3A47-98D7-5332474D23F6}"/>
              </a:ext>
            </a:extLst>
          </p:cNvPr>
          <p:cNvCxnSpPr>
            <a:cxnSpLocks/>
          </p:cNvCxnSpPr>
          <p:nvPr/>
        </p:nvCxnSpPr>
        <p:spPr>
          <a:xfrm flipH="1">
            <a:off x="10298720" y="1817267"/>
            <a:ext cx="1070928" cy="15556"/>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3172E9C-8F97-444A-AF9E-F7D24B00073B}"/>
              </a:ext>
            </a:extLst>
          </p:cNvPr>
          <p:cNvSpPr txBox="1"/>
          <p:nvPr/>
        </p:nvSpPr>
        <p:spPr>
          <a:xfrm>
            <a:off x="10445762" y="2281841"/>
            <a:ext cx="806631" cy="307777"/>
          </a:xfrm>
          <a:prstGeom prst="rect">
            <a:avLst/>
          </a:prstGeom>
          <a:noFill/>
          <a:ln>
            <a:noFill/>
          </a:ln>
        </p:spPr>
        <p:txBody>
          <a:bodyPr wrap="none" rtlCol="0">
            <a:spAutoFit/>
          </a:bodyPr>
          <a:lstStyle/>
          <a:p>
            <a:r>
              <a:rPr lang="ru-RU" sz="1400" i="1"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человек</a:t>
            </a:r>
          </a:p>
        </p:txBody>
      </p:sp>
      <p:cxnSp>
        <p:nvCxnSpPr>
          <p:cNvPr id="56" name="Прямая со стрелкой 55">
            <a:extLst>
              <a:ext uri="{FF2B5EF4-FFF2-40B4-BE49-F238E27FC236}">
                <a16:creationId xmlns:a16="http://schemas.microsoft.com/office/drawing/2014/main" id="{6937CE68-86B3-204A-853A-B482B476FD8A}"/>
              </a:ext>
            </a:extLst>
          </p:cNvPr>
          <p:cNvCxnSpPr>
            <a:cxnSpLocks/>
          </p:cNvCxnSpPr>
          <p:nvPr/>
        </p:nvCxnSpPr>
        <p:spPr>
          <a:xfrm flipH="1">
            <a:off x="9998856" y="2536120"/>
            <a:ext cx="1169136" cy="191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8" name="Стрелка вправо 57">
            <a:extLst>
              <a:ext uri="{FF2B5EF4-FFF2-40B4-BE49-F238E27FC236}">
                <a16:creationId xmlns:a16="http://schemas.microsoft.com/office/drawing/2014/main" id="{BD469ABC-095D-1D47-9CD8-D4D953B2F476}"/>
              </a:ext>
            </a:extLst>
          </p:cNvPr>
          <p:cNvSpPr/>
          <p:nvPr/>
        </p:nvSpPr>
        <p:spPr>
          <a:xfrm>
            <a:off x="6752731" y="1523634"/>
            <a:ext cx="447267" cy="461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3" name="Овал 62">
            <a:extLst>
              <a:ext uri="{FF2B5EF4-FFF2-40B4-BE49-F238E27FC236}">
                <a16:creationId xmlns:a16="http://schemas.microsoft.com/office/drawing/2014/main" id="{EEBF418A-ECDA-C046-9C35-22243DC82D58}"/>
              </a:ext>
            </a:extLst>
          </p:cNvPr>
          <p:cNvSpPr/>
          <p:nvPr/>
        </p:nvSpPr>
        <p:spPr>
          <a:xfrm>
            <a:off x="8562177" y="4814198"/>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-5</a:t>
            </a:r>
          </a:p>
        </p:txBody>
      </p:sp>
      <p:sp>
        <p:nvSpPr>
          <p:cNvPr id="64" name="Овал 63">
            <a:extLst>
              <a:ext uri="{FF2B5EF4-FFF2-40B4-BE49-F238E27FC236}">
                <a16:creationId xmlns:a16="http://schemas.microsoft.com/office/drawing/2014/main" id="{09A91B5A-EA39-D84B-8B12-55AC58DB8E09}"/>
              </a:ext>
            </a:extLst>
          </p:cNvPr>
          <p:cNvSpPr/>
          <p:nvPr/>
        </p:nvSpPr>
        <p:spPr>
          <a:xfrm>
            <a:off x="9263802" y="6030043"/>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-13</a:t>
            </a:r>
          </a:p>
        </p:txBody>
      </p:sp>
      <p:sp>
        <p:nvSpPr>
          <p:cNvPr id="67" name="Овал 66">
            <a:extLst>
              <a:ext uri="{FF2B5EF4-FFF2-40B4-BE49-F238E27FC236}">
                <a16:creationId xmlns:a16="http://schemas.microsoft.com/office/drawing/2014/main" id="{8478631A-E2ED-3C4A-9B89-8A1C7D6CDF5E}"/>
              </a:ext>
            </a:extLst>
          </p:cNvPr>
          <p:cNvSpPr/>
          <p:nvPr/>
        </p:nvSpPr>
        <p:spPr>
          <a:xfrm>
            <a:off x="7394807" y="5995713"/>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-11</a:t>
            </a:r>
          </a:p>
        </p:txBody>
      </p:sp>
      <p:sp>
        <p:nvSpPr>
          <p:cNvPr id="68" name="Овал 67">
            <a:extLst>
              <a:ext uri="{FF2B5EF4-FFF2-40B4-BE49-F238E27FC236}">
                <a16:creationId xmlns:a16="http://schemas.microsoft.com/office/drawing/2014/main" id="{D3D9452C-A53B-0B4F-A1DC-B180E119355E}"/>
              </a:ext>
            </a:extLst>
          </p:cNvPr>
          <p:cNvSpPr/>
          <p:nvPr/>
        </p:nvSpPr>
        <p:spPr>
          <a:xfrm>
            <a:off x="7549059" y="5591920"/>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-10</a:t>
            </a:r>
          </a:p>
        </p:txBody>
      </p:sp>
      <p:sp>
        <p:nvSpPr>
          <p:cNvPr id="69" name="Овал 68">
            <a:extLst>
              <a:ext uri="{FF2B5EF4-FFF2-40B4-BE49-F238E27FC236}">
                <a16:creationId xmlns:a16="http://schemas.microsoft.com/office/drawing/2014/main" id="{35702579-B942-B042-A48B-43FB5F742F91}"/>
              </a:ext>
            </a:extLst>
          </p:cNvPr>
          <p:cNvSpPr/>
          <p:nvPr/>
        </p:nvSpPr>
        <p:spPr>
          <a:xfrm>
            <a:off x="8484724" y="4419614"/>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-4</a:t>
            </a:r>
          </a:p>
        </p:txBody>
      </p:sp>
      <p:sp>
        <p:nvSpPr>
          <p:cNvPr id="71" name="Овал 70">
            <a:extLst>
              <a:ext uri="{FF2B5EF4-FFF2-40B4-BE49-F238E27FC236}">
                <a16:creationId xmlns:a16="http://schemas.microsoft.com/office/drawing/2014/main" id="{011B5028-2D54-DF4C-937C-9E4BAA4AB7D1}"/>
              </a:ext>
            </a:extLst>
          </p:cNvPr>
          <p:cNvSpPr/>
          <p:nvPr/>
        </p:nvSpPr>
        <p:spPr>
          <a:xfrm>
            <a:off x="9627555" y="5006067"/>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-6</a:t>
            </a:r>
          </a:p>
        </p:txBody>
      </p:sp>
      <p:sp>
        <p:nvSpPr>
          <p:cNvPr id="72" name="Овал 71">
            <a:extLst>
              <a:ext uri="{FF2B5EF4-FFF2-40B4-BE49-F238E27FC236}">
                <a16:creationId xmlns:a16="http://schemas.microsoft.com/office/drawing/2014/main" id="{A6D95291-1DA8-4342-9491-366E583CE7CC}"/>
              </a:ext>
            </a:extLst>
          </p:cNvPr>
          <p:cNvSpPr/>
          <p:nvPr/>
        </p:nvSpPr>
        <p:spPr>
          <a:xfrm>
            <a:off x="8933644" y="5685320"/>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000" dirty="0"/>
              <a:t>Цель -14</a:t>
            </a:r>
          </a:p>
        </p:txBody>
      </p:sp>
      <p:sp>
        <p:nvSpPr>
          <p:cNvPr id="79" name="TextBox 78">
            <a:extLst>
              <a:ext uri="{FF2B5EF4-FFF2-40B4-BE49-F238E27FC236}">
                <a16:creationId xmlns:a16="http://schemas.microsoft.com/office/drawing/2014/main" id="{6A904B8F-F000-AB46-B724-BE8E02495FE3}"/>
              </a:ext>
            </a:extLst>
          </p:cNvPr>
          <p:cNvSpPr txBox="1"/>
          <p:nvPr/>
        </p:nvSpPr>
        <p:spPr>
          <a:xfrm>
            <a:off x="7462532" y="3912369"/>
            <a:ext cx="3090205" cy="369332"/>
          </a:xfrm>
          <a:prstGeom prst="rect">
            <a:avLst/>
          </a:prstGeom>
          <a:noFill/>
        </p:spPr>
        <p:txBody>
          <a:bodyPr wrap="none" rtlCol="0">
            <a:spAutoFit/>
          </a:bodyPr>
          <a:lstStyle/>
          <a:p>
            <a:r>
              <a:rPr lang="en-US" dirty="0"/>
              <a:t>CORE-IQ </a:t>
            </a:r>
            <a:r>
              <a:rPr lang="ru-RU" dirty="0" err="1"/>
              <a:t>Приоретизация</a:t>
            </a:r>
            <a:r>
              <a:rPr lang="ru-RU" dirty="0"/>
              <a:t> цели</a:t>
            </a:r>
          </a:p>
        </p:txBody>
      </p:sp>
      <p:sp>
        <p:nvSpPr>
          <p:cNvPr id="80" name="Стрелка вправо 79">
            <a:extLst>
              <a:ext uri="{FF2B5EF4-FFF2-40B4-BE49-F238E27FC236}">
                <a16:creationId xmlns:a16="http://schemas.microsoft.com/office/drawing/2014/main" id="{C72C38EA-30D9-7841-BD1D-B8A45747FD39}"/>
              </a:ext>
            </a:extLst>
          </p:cNvPr>
          <p:cNvSpPr/>
          <p:nvPr/>
        </p:nvSpPr>
        <p:spPr>
          <a:xfrm rot="5400000">
            <a:off x="8809566" y="3052226"/>
            <a:ext cx="447267" cy="461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1" name="TextBox 80">
            <a:extLst>
              <a:ext uri="{FF2B5EF4-FFF2-40B4-BE49-F238E27FC236}">
                <a16:creationId xmlns:a16="http://schemas.microsoft.com/office/drawing/2014/main" id="{70EA4585-270D-AC41-9DE6-F699BC08197E}"/>
              </a:ext>
            </a:extLst>
          </p:cNvPr>
          <p:cNvSpPr txBox="1"/>
          <p:nvPr/>
        </p:nvSpPr>
        <p:spPr>
          <a:xfrm>
            <a:off x="10557467" y="4268383"/>
            <a:ext cx="1098378" cy="523220"/>
          </a:xfrm>
          <a:prstGeom prst="rect">
            <a:avLst/>
          </a:prstGeom>
          <a:noFill/>
          <a:ln>
            <a:noFill/>
          </a:ln>
        </p:spPr>
        <p:txBody>
          <a:bodyPr wrap="square" rtlCol="0">
            <a:spAutoFit/>
          </a:bodyPr>
          <a:lstStyle/>
          <a:p>
            <a:pPr algn="r"/>
            <a:r>
              <a:rPr lang="ru-RU" sz="1400" i="1"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Уровень </a:t>
            </a:r>
          </a:p>
          <a:p>
            <a:pPr algn="r"/>
            <a:r>
              <a:rPr lang="ru-RU" sz="1400" i="1"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опасности</a:t>
            </a:r>
          </a:p>
        </p:txBody>
      </p:sp>
      <p:cxnSp>
        <p:nvCxnSpPr>
          <p:cNvPr id="82" name="Прямая со стрелкой 81">
            <a:extLst>
              <a:ext uri="{FF2B5EF4-FFF2-40B4-BE49-F238E27FC236}">
                <a16:creationId xmlns:a16="http://schemas.microsoft.com/office/drawing/2014/main" id="{BE05094E-150B-2245-A4A6-633A7FA461E2}"/>
              </a:ext>
            </a:extLst>
          </p:cNvPr>
          <p:cNvCxnSpPr>
            <a:cxnSpLocks/>
            <a:endCxn id="83" idx="3"/>
          </p:cNvCxnSpPr>
          <p:nvPr/>
        </p:nvCxnSpPr>
        <p:spPr>
          <a:xfrm flipH="1">
            <a:off x="9780143" y="4522662"/>
            <a:ext cx="1776044" cy="304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00E140C5-42C7-3142-91CF-8DAE77201A67}"/>
              </a:ext>
            </a:extLst>
          </p:cNvPr>
          <p:cNvSpPr txBox="1"/>
          <p:nvPr/>
        </p:nvSpPr>
        <p:spPr>
          <a:xfrm>
            <a:off x="9104958" y="4414651"/>
            <a:ext cx="675185" cy="276999"/>
          </a:xfrm>
          <a:prstGeom prst="rect">
            <a:avLst/>
          </a:prstGeom>
          <a:noFill/>
          <a:ln>
            <a:noFill/>
          </a:ln>
        </p:spPr>
        <p:txBody>
          <a:bodyPr wrap="none" rtlCol="0">
            <a:spAutoFit/>
          </a:bodyPr>
          <a:lstStyle/>
          <a:p>
            <a:pPr algn="r"/>
            <a:r>
              <a:rPr lang="ru-RU"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r>
              <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&gt;</a:t>
            </a:r>
            <a:r>
              <a:rPr lang="ru-RU"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0,56</a:t>
            </a:r>
          </a:p>
        </p:txBody>
      </p:sp>
      <p:sp>
        <p:nvSpPr>
          <p:cNvPr id="86" name="TextBox 85">
            <a:extLst>
              <a:ext uri="{FF2B5EF4-FFF2-40B4-BE49-F238E27FC236}">
                <a16:creationId xmlns:a16="http://schemas.microsoft.com/office/drawing/2014/main" id="{E01B5A7F-0F95-1141-ACB0-156E6A43DC09}"/>
              </a:ext>
            </a:extLst>
          </p:cNvPr>
          <p:cNvSpPr txBox="1"/>
          <p:nvPr/>
        </p:nvSpPr>
        <p:spPr>
          <a:xfrm>
            <a:off x="9189399" y="4807429"/>
            <a:ext cx="675185" cy="276999"/>
          </a:xfrm>
          <a:prstGeom prst="rect">
            <a:avLst/>
          </a:prstGeom>
          <a:noFill/>
          <a:ln>
            <a:noFill/>
          </a:ln>
        </p:spPr>
        <p:txBody>
          <a:bodyPr wrap="none" rtlCol="0">
            <a:spAutoFit/>
          </a:bodyPr>
          <a:lstStyle/>
          <a:p>
            <a:pPr algn="r"/>
            <a:r>
              <a:rPr lang="ru-RU"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r>
              <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&gt;</a:t>
            </a:r>
            <a:r>
              <a:rPr lang="ru-RU"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0,</a:t>
            </a:r>
            <a:r>
              <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48</a:t>
            </a:r>
            <a:endParaRPr lang="ru-RU" sz="12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7" name="TextBox 86">
            <a:extLst>
              <a:ext uri="{FF2B5EF4-FFF2-40B4-BE49-F238E27FC236}">
                <a16:creationId xmlns:a16="http://schemas.microsoft.com/office/drawing/2014/main" id="{4937F0FA-C188-9F49-819E-F0252324F1FA}"/>
              </a:ext>
            </a:extLst>
          </p:cNvPr>
          <p:cNvSpPr txBox="1"/>
          <p:nvPr/>
        </p:nvSpPr>
        <p:spPr>
          <a:xfrm>
            <a:off x="10245831" y="5000207"/>
            <a:ext cx="675185" cy="276999"/>
          </a:xfrm>
          <a:prstGeom prst="rect">
            <a:avLst/>
          </a:prstGeom>
          <a:noFill/>
          <a:ln>
            <a:noFill/>
          </a:ln>
        </p:spPr>
        <p:txBody>
          <a:bodyPr wrap="none" rtlCol="0">
            <a:spAutoFit/>
          </a:bodyPr>
          <a:lstStyle/>
          <a:p>
            <a:pPr algn="r"/>
            <a:r>
              <a:rPr lang="ru-RU"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r>
              <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&gt;</a:t>
            </a:r>
            <a:r>
              <a:rPr lang="ru-RU"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0,</a:t>
            </a:r>
            <a:r>
              <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64</a:t>
            </a:r>
            <a:endParaRPr lang="ru-RU" sz="12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8" name="TextBox 87">
            <a:extLst>
              <a:ext uri="{FF2B5EF4-FFF2-40B4-BE49-F238E27FC236}">
                <a16:creationId xmlns:a16="http://schemas.microsoft.com/office/drawing/2014/main" id="{46E3A0D4-0978-A54A-B870-D0C69A0817AA}"/>
              </a:ext>
            </a:extLst>
          </p:cNvPr>
          <p:cNvSpPr txBox="1"/>
          <p:nvPr/>
        </p:nvSpPr>
        <p:spPr>
          <a:xfrm>
            <a:off x="8196959" y="5603314"/>
            <a:ext cx="675185" cy="276999"/>
          </a:xfrm>
          <a:prstGeom prst="rect">
            <a:avLst/>
          </a:prstGeom>
          <a:noFill/>
          <a:ln>
            <a:noFill/>
          </a:ln>
        </p:spPr>
        <p:txBody>
          <a:bodyPr wrap="none" rtlCol="0">
            <a:spAutoFit/>
          </a:bodyPr>
          <a:lstStyle/>
          <a:p>
            <a:pPr algn="r"/>
            <a:r>
              <a:rPr lang="ru-RU"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r>
              <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&gt;</a:t>
            </a:r>
            <a:r>
              <a:rPr lang="ru-RU"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0,</a:t>
            </a:r>
            <a:r>
              <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94</a:t>
            </a:r>
            <a:endParaRPr lang="ru-RU" sz="12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9" name="TextBox 88">
            <a:extLst>
              <a:ext uri="{FF2B5EF4-FFF2-40B4-BE49-F238E27FC236}">
                <a16:creationId xmlns:a16="http://schemas.microsoft.com/office/drawing/2014/main" id="{B8B7233E-E467-BF42-A1D6-A4E7C8EAC131}"/>
              </a:ext>
            </a:extLst>
          </p:cNvPr>
          <p:cNvSpPr txBox="1"/>
          <p:nvPr/>
        </p:nvSpPr>
        <p:spPr>
          <a:xfrm>
            <a:off x="8006456" y="6029107"/>
            <a:ext cx="675185" cy="276999"/>
          </a:xfrm>
          <a:prstGeom prst="rect">
            <a:avLst/>
          </a:prstGeom>
          <a:noFill/>
          <a:ln>
            <a:noFill/>
          </a:ln>
        </p:spPr>
        <p:txBody>
          <a:bodyPr wrap="none" rtlCol="0">
            <a:spAutoFit/>
          </a:bodyPr>
          <a:lstStyle/>
          <a:p>
            <a:pPr algn="r"/>
            <a:r>
              <a:rPr lang="ru-RU"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r>
              <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&gt;</a:t>
            </a:r>
            <a:r>
              <a:rPr lang="ru-RU"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0,</a:t>
            </a:r>
            <a:r>
              <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72</a:t>
            </a:r>
            <a:endParaRPr lang="ru-RU" sz="12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0" name="TextBox 89">
            <a:extLst>
              <a:ext uri="{FF2B5EF4-FFF2-40B4-BE49-F238E27FC236}">
                <a16:creationId xmlns:a16="http://schemas.microsoft.com/office/drawing/2014/main" id="{B24F7648-12C6-B044-A7CB-F876D805BF46}"/>
              </a:ext>
            </a:extLst>
          </p:cNvPr>
          <p:cNvSpPr txBox="1"/>
          <p:nvPr/>
        </p:nvSpPr>
        <p:spPr>
          <a:xfrm>
            <a:off x="9570646" y="5659511"/>
            <a:ext cx="675185" cy="276999"/>
          </a:xfrm>
          <a:prstGeom prst="rect">
            <a:avLst/>
          </a:prstGeom>
          <a:noFill/>
          <a:ln>
            <a:noFill/>
          </a:ln>
        </p:spPr>
        <p:txBody>
          <a:bodyPr wrap="none" rtlCol="0">
            <a:spAutoFit/>
          </a:bodyPr>
          <a:lstStyle/>
          <a:p>
            <a:pPr algn="r"/>
            <a:r>
              <a:rPr lang="ru-RU"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r>
              <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&gt;</a:t>
            </a:r>
            <a:r>
              <a:rPr lang="ru-RU"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0,</a:t>
            </a:r>
            <a:r>
              <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28</a:t>
            </a:r>
            <a:endParaRPr lang="ru-RU" sz="12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1" name="TextBox 90">
            <a:extLst>
              <a:ext uri="{FF2B5EF4-FFF2-40B4-BE49-F238E27FC236}">
                <a16:creationId xmlns:a16="http://schemas.microsoft.com/office/drawing/2014/main" id="{44EDEAE8-1D39-264A-9779-E9502B6B7BCB}"/>
              </a:ext>
            </a:extLst>
          </p:cNvPr>
          <p:cNvSpPr txBox="1"/>
          <p:nvPr/>
        </p:nvSpPr>
        <p:spPr>
          <a:xfrm>
            <a:off x="9908238" y="6046739"/>
            <a:ext cx="675185" cy="276999"/>
          </a:xfrm>
          <a:prstGeom prst="rect">
            <a:avLst/>
          </a:prstGeom>
          <a:noFill/>
          <a:ln>
            <a:noFill/>
          </a:ln>
        </p:spPr>
        <p:txBody>
          <a:bodyPr wrap="none" rtlCol="0">
            <a:spAutoFit/>
          </a:bodyPr>
          <a:lstStyle/>
          <a:p>
            <a:pPr algn="r"/>
            <a:r>
              <a:rPr lang="ru-RU"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r>
              <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&gt;</a:t>
            </a:r>
            <a:r>
              <a:rPr lang="ru-RU"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0,</a:t>
            </a:r>
            <a:r>
              <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36</a:t>
            </a:r>
            <a:endParaRPr lang="ru-RU" sz="12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2" name="TextBox 91">
            <a:extLst>
              <a:ext uri="{FF2B5EF4-FFF2-40B4-BE49-F238E27FC236}">
                <a16:creationId xmlns:a16="http://schemas.microsoft.com/office/drawing/2014/main" id="{DF54F647-BE6B-D54B-A78B-6CCF30D944FF}"/>
              </a:ext>
            </a:extLst>
          </p:cNvPr>
          <p:cNvSpPr txBox="1"/>
          <p:nvPr/>
        </p:nvSpPr>
        <p:spPr>
          <a:xfrm>
            <a:off x="6975175" y="4561350"/>
            <a:ext cx="2211859" cy="523220"/>
          </a:xfrm>
          <a:prstGeom prst="rect">
            <a:avLst/>
          </a:prstGeom>
          <a:noFill/>
          <a:ln>
            <a:noFill/>
          </a:ln>
        </p:spPr>
        <p:txBody>
          <a:bodyPr wrap="square" rtlCol="0">
            <a:spAutoFit/>
          </a:bodyPr>
          <a:lstStyle/>
          <a:p>
            <a:r>
              <a:rPr lang="ru-RU" sz="1400" b="1" i="1"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САМАЯ  ОПАСНАЯ </a:t>
            </a:r>
          </a:p>
          <a:p>
            <a:r>
              <a:rPr lang="ru-RU" sz="1400" b="1" i="1"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ЦЕЛЬ </a:t>
            </a:r>
          </a:p>
        </p:txBody>
      </p:sp>
      <p:cxnSp>
        <p:nvCxnSpPr>
          <p:cNvPr id="93" name="Прямая со стрелкой 92">
            <a:extLst>
              <a:ext uri="{FF2B5EF4-FFF2-40B4-BE49-F238E27FC236}">
                <a16:creationId xmlns:a16="http://schemas.microsoft.com/office/drawing/2014/main" id="{937528A3-A1AD-4E46-8A4B-5964EFC5F0F7}"/>
              </a:ext>
            </a:extLst>
          </p:cNvPr>
          <p:cNvCxnSpPr>
            <a:cxnSpLocks/>
          </p:cNvCxnSpPr>
          <p:nvPr/>
        </p:nvCxnSpPr>
        <p:spPr>
          <a:xfrm flipH="1" flipV="1">
            <a:off x="7097300" y="4789051"/>
            <a:ext cx="1281025" cy="15686"/>
          </a:xfrm>
          <a:prstGeom prst="straightConnector1">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Прямая со стрелкой 93">
            <a:extLst>
              <a:ext uri="{FF2B5EF4-FFF2-40B4-BE49-F238E27FC236}">
                <a16:creationId xmlns:a16="http://schemas.microsoft.com/office/drawing/2014/main" id="{4D90CB69-AF8A-6749-BD6A-C283F3D31485}"/>
              </a:ext>
            </a:extLst>
          </p:cNvPr>
          <p:cNvCxnSpPr>
            <a:cxnSpLocks/>
            <a:endCxn id="68" idx="0"/>
          </p:cNvCxnSpPr>
          <p:nvPr/>
        </p:nvCxnSpPr>
        <p:spPr>
          <a:xfrm flipH="1">
            <a:off x="7901397" y="4804737"/>
            <a:ext cx="471924" cy="7871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7" name="Стрелка вправо 96">
            <a:extLst>
              <a:ext uri="{FF2B5EF4-FFF2-40B4-BE49-F238E27FC236}">
                <a16:creationId xmlns:a16="http://schemas.microsoft.com/office/drawing/2014/main" id="{965394A3-D214-7347-96DE-09C39FE9C2B3}"/>
              </a:ext>
            </a:extLst>
          </p:cNvPr>
          <p:cNvSpPr/>
          <p:nvPr/>
        </p:nvSpPr>
        <p:spPr>
          <a:xfrm flipH="1">
            <a:off x="6650033" y="5085766"/>
            <a:ext cx="447267" cy="461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0" name="TextBox 99">
            <a:extLst>
              <a:ext uri="{FF2B5EF4-FFF2-40B4-BE49-F238E27FC236}">
                <a16:creationId xmlns:a16="http://schemas.microsoft.com/office/drawing/2014/main" id="{0F9D51DF-A08F-F24B-8C53-9B71EF144727}"/>
              </a:ext>
            </a:extLst>
          </p:cNvPr>
          <p:cNvSpPr txBox="1"/>
          <p:nvPr/>
        </p:nvSpPr>
        <p:spPr>
          <a:xfrm>
            <a:off x="4125181" y="4969394"/>
            <a:ext cx="2480872" cy="646331"/>
          </a:xfrm>
          <a:prstGeom prst="rect">
            <a:avLst/>
          </a:prstGeom>
          <a:noFill/>
        </p:spPr>
        <p:txBody>
          <a:bodyPr wrap="none" rtlCol="0">
            <a:spAutoFit/>
          </a:bodyPr>
          <a:lstStyle/>
          <a:p>
            <a:r>
              <a:rPr lang="ru-RU" dirty="0"/>
              <a:t>Наведение камеры </a:t>
            </a:r>
          </a:p>
          <a:p>
            <a:r>
              <a:rPr lang="ru-RU" dirty="0"/>
              <a:t>На приоритетную цель </a:t>
            </a:r>
          </a:p>
        </p:txBody>
      </p:sp>
      <p:sp>
        <p:nvSpPr>
          <p:cNvPr id="101" name="Стрелка вправо 100">
            <a:extLst>
              <a:ext uri="{FF2B5EF4-FFF2-40B4-BE49-F238E27FC236}">
                <a16:creationId xmlns:a16="http://schemas.microsoft.com/office/drawing/2014/main" id="{D2187CFD-9365-8944-937E-5B3F98C8807A}"/>
              </a:ext>
            </a:extLst>
          </p:cNvPr>
          <p:cNvSpPr/>
          <p:nvPr/>
        </p:nvSpPr>
        <p:spPr>
          <a:xfrm flipH="1">
            <a:off x="3356442" y="5085766"/>
            <a:ext cx="447267" cy="461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2" name="TextBox 101">
            <a:extLst>
              <a:ext uri="{FF2B5EF4-FFF2-40B4-BE49-F238E27FC236}">
                <a16:creationId xmlns:a16="http://schemas.microsoft.com/office/drawing/2014/main" id="{EC50A2DB-7D66-AD4D-BBC7-A062300D7B49}"/>
              </a:ext>
            </a:extLst>
          </p:cNvPr>
          <p:cNvSpPr txBox="1"/>
          <p:nvPr/>
        </p:nvSpPr>
        <p:spPr>
          <a:xfrm>
            <a:off x="469907" y="5092540"/>
            <a:ext cx="2302297" cy="369332"/>
          </a:xfrm>
          <a:prstGeom prst="rect">
            <a:avLst/>
          </a:prstGeom>
          <a:noFill/>
        </p:spPr>
        <p:txBody>
          <a:bodyPr wrap="none" rtlCol="0">
            <a:spAutoFit/>
          </a:bodyPr>
          <a:lstStyle/>
          <a:p>
            <a:r>
              <a:rPr lang="ru-RU" dirty="0"/>
              <a:t>Видео поток для </a:t>
            </a:r>
            <a:r>
              <a:rPr lang="en-US" dirty="0"/>
              <a:t>VMS</a:t>
            </a:r>
            <a:endParaRPr lang="ru-RU" dirty="0"/>
          </a:p>
        </p:txBody>
      </p:sp>
    </p:spTree>
    <p:extLst>
      <p:ext uri="{BB962C8B-B14F-4D97-AF65-F5344CB8AC3E}">
        <p14:creationId xmlns:p14="http://schemas.microsoft.com/office/powerpoint/2010/main" val="946924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Текст 4">
            <a:extLst>
              <a:ext uri="{FF2B5EF4-FFF2-40B4-BE49-F238E27FC236}">
                <a16:creationId xmlns:a16="http://schemas.microsoft.com/office/drawing/2014/main" id="{F72E19C7-054E-2047-9FFD-CC7306934463}"/>
              </a:ext>
            </a:extLst>
          </p:cNvPr>
          <p:cNvSpPr>
            <a:spLocks noGrp="1"/>
          </p:cNvSpPr>
          <p:nvPr>
            <p:ph type="body" idx="4294967295"/>
          </p:nvPr>
        </p:nvSpPr>
        <p:spPr>
          <a:xfrm>
            <a:off x="1233181" y="756161"/>
            <a:ext cx="9915788" cy="3035664"/>
          </a:xfrm>
        </p:spPr>
        <p:txBody>
          <a:bodyPr>
            <a:normAutofit/>
          </a:bodyPr>
          <a:lstStyle/>
          <a:p>
            <a:pPr marL="0" indent="0">
              <a:buNone/>
            </a:pPr>
            <a:r>
              <a:rPr lang="ru-RU" sz="1800" dirty="0"/>
              <a:t>Система </a:t>
            </a:r>
            <a:r>
              <a:rPr lang="en-US" sz="1800" dirty="0"/>
              <a:t>Radar-IQ </a:t>
            </a:r>
            <a:r>
              <a:rPr lang="ru-RU" sz="1800" dirty="0"/>
              <a:t>предлагает 3 уровня интеграции с зависимости от системы «верхнего уровня» ее возможностей и поставленных задач</a:t>
            </a:r>
          </a:p>
          <a:p>
            <a:endParaRPr lang="ru-RU" sz="1800" dirty="0"/>
          </a:p>
          <a:p>
            <a:pPr marL="0" indent="0">
              <a:buNone/>
            </a:pPr>
            <a:r>
              <a:rPr lang="en-US" sz="1800" dirty="0"/>
              <a:t>3 </a:t>
            </a:r>
            <a:r>
              <a:rPr lang="ru-RU" sz="1800" dirty="0"/>
              <a:t>уровня интеграции</a:t>
            </a:r>
          </a:p>
          <a:p>
            <a:pPr lvl="1"/>
            <a:r>
              <a:rPr lang="en-US" sz="1800" dirty="0" err="1"/>
              <a:t>Onvif</a:t>
            </a:r>
            <a:r>
              <a:rPr lang="en-US" sz="1800" dirty="0"/>
              <a:t> based </a:t>
            </a:r>
            <a:r>
              <a:rPr lang="ru-RU" sz="1800" dirty="0"/>
              <a:t>(на базе открытой технологии </a:t>
            </a:r>
            <a:r>
              <a:rPr lang="en-US" sz="1800" dirty="0"/>
              <a:t>ONVIF)</a:t>
            </a:r>
          </a:p>
          <a:p>
            <a:pPr lvl="1"/>
            <a:r>
              <a:rPr lang="en-US" sz="1800" dirty="0"/>
              <a:t>Real time API + Advanced RTSP</a:t>
            </a:r>
          </a:p>
          <a:p>
            <a:pPr lvl="1"/>
            <a:r>
              <a:rPr lang="en-US" sz="1800" dirty="0"/>
              <a:t>Full functional API + Advanced RTS</a:t>
            </a:r>
            <a:endParaRPr lang="ru-RU" sz="1800" dirty="0"/>
          </a:p>
          <a:p>
            <a:pPr marL="457200" lvl="1" indent="0">
              <a:buNone/>
            </a:pPr>
            <a:endParaRPr lang="ru-RU" sz="1800" dirty="0"/>
          </a:p>
          <a:p>
            <a:pPr marL="0" indent="0">
              <a:buNone/>
            </a:pPr>
            <a:r>
              <a:rPr lang="ru-RU" sz="2200" dirty="0"/>
              <a:t>Кнопка «Форма обратной связи»</a:t>
            </a:r>
            <a:endParaRPr lang="en-US" sz="2200" dirty="0"/>
          </a:p>
          <a:p>
            <a:pPr lvl="1"/>
            <a:endParaRPr lang="ru-RU" sz="1800" dirty="0"/>
          </a:p>
        </p:txBody>
      </p:sp>
    </p:spTree>
    <p:extLst>
      <p:ext uri="{BB962C8B-B14F-4D97-AF65-F5344CB8AC3E}">
        <p14:creationId xmlns:p14="http://schemas.microsoft.com/office/powerpoint/2010/main" val="40972462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5F6AA3-754C-F417-57C7-AF9EAB2AB9F6}"/>
              </a:ext>
            </a:extLst>
          </p:cNvPr>
          <p:cNvSpPr txBox="1"/>
          <p:nvPr/>
        </p:nvSpPr>
        <p:spPr>
          <a:xfrm>
            <a:off x="289249" y="485192"/>
            <a:ext cx="10030408" cy="1200329"/>
          </a:xfrm>
          <a:prstGeom prst="rect">
            <a:avLst/>
          </a:prstGeom>
          <a:noFill/>
        </p:spPr>
        <p:txBody>
          <a:bodyPr wrap="square" rtlCol="0">
            <a:spAutoFit/>
          </a:bodyPr>
          <a:lstStyle/>
          <a:p>
            <a:r>
              <a:rPr lang="ru-RU" dirty="0"/>
              <a:t>В случае с радаром один датчик выводит регистрирует множество целей. Нужно проверят каждую. </a:t>
            </a:r>
          </a:p>
          <a:p>
            <a:r>
              <a:rPr lang="ru-RU" dirty="0"/>
              <a:t>Возникает вопрос в какой последовательности?</a:t>
            </a:r>
          </a:p>
          <a:p>
            <a:r>
              <a:rPr lang="ru-RU" dirty="0"/>
              <a:t>Как? Оператор вручную будет наводить камеру на каждую цель? Или  перелистывать </a:t>
            </a:r>
            <a:r>
              <a:rPr lang="ru-RU" dirty="0" err="1"/>
              <a:t>пресеты</a:t>
            </a:r>
            <a:r>
              <a:rPr lang="ru-RU" dirty="0"/>
              <a:t>?</a:t>
            </a:r>
          </a:p>
          <a:p>
            <a:r>
              <a:rPr lang="ru-RU" dirty="0"/>
              <a:t> Или искать фиксированную камеру в поле зрения которой попал нарушитель?</a:t>
            </a:r>
          </a:p>
        </p:txBody>
      </p:sp>
      <p:sp>
        <p:nvSpPr>
          <p:cNvPr id="3" name="Прямоугольник 4">
            <a:extLst>
              <a:ext uri="{FF2B5EF4-FFF2-40B4-BE49-F238E27FC236}">
                <a16:creationId xmlns:a16="http://schemas.microsoft.com/office/drawing/2014/main" id="{E87B5B7C-37AF-112C-B78B-67C331A529F9}"/>
              </a:ext>
            </a:extLst>
          </p:cNvPr>
          <p:cNvSpPr/>
          <p:nvPr/>
        </p:nvSpPr>
        <p:spPr>
          <a:xfrm>
            <a:off x="2766277" y="3708015"/>
            <a:ext cx="704675" cy="310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t>Радар</a:t>
            </a:r>
          </a:p>
        </p:txBody>
      </p:sp>
      <p:sp>
        <p:nvSpPr>
          <p:cNvPr id="4" name="Овал 5">
            <a:extLst>
              <a:ext uri="{FF2B5EF4-FFF2-40B4-BE49-F238E27FC236}">
                <a16:creationId xmlns:a16="http://schemas.microsoft.com/office/drawing/2014/main" id="{3DC6368A-08A8-047A-2250-676E768E74C5}"/>
              </a:ext>
            </a:extLst>
          </p:cNvPr>
          <p:cNvSpPr/>
          <p:nvPr/>
        </p:nvSpPr>
        <p:spPr>
          <a:xfrm>
            <a:off x="1163981" y="3552819"/>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t>Цель</a:t>
            </a:r>
          </a:p>
        </p:txBody>
      </p:sp>
      <p:sp>
        <p:nvSpPr>
          <p:cNvPr id="5" name="Овал 6">
            <a:extLst>
              <a:ext uri="{FF2B5EF4-FFF2-40B4-BE49-F238E27FC236}">
                <a16:creationId xmlns:a16="http://schemas.microsoft.com/office/drawing/2014/main" id="{8124C6D6-7DFB-F40E-8A8A-496A0ACCAAFD}"/>
              </a:ext>
            </a:extLst>
          </p:cNvPr>
          <p:cNvSpPr/>
          <p:nvPr/>
        </p:nvSpPr>
        <p:spPr>
          <a:xfrm>
            <a:off x="780862" y="4018409"/>
            <a:ext cx="1087794" cy="4791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t>Цель</a:t>
            </a:r>
          </a:p>
        </p:txBody>
      </p:sp>
      <p:sp>
        <p:nvSpPr>
          <p:cNvPr id="6" name="Овал 7">
            <a:extLst>
              <a:ext uri="{FF2B5EF4-FFF2-40B4-BE49-F238E27FC236}">
                <a16:creationId xmlns:a16="http://schemas.microsoft.com/office/drawing/2014/main" id="{AFB5142F-DA61-4463-8E5B-A96A635838F4}"/>
              </a:ext>
            </a:extLst>
          </p:cNvPr>
          <p:cNvSpPr/>
          <p:nvPr/>
        </p:nvSpPr>
        <p:spPr>
          <a:xfrm>
            <a:off x="1163981" y="4719371"/>
            <a:ext cx="704675" cy="310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t>Цель</a:t>
            </a:r>
          </a:p>
        </p:txBody>
      </p:sp>
      <p:sp>
        <p:nvSpPr>
          <p:cNvPr id="7" name="Овал 8">
            <a:extLst>
              <a:ext uri="{FF2B5EF4-FFF2-40B4-BE49-F238E27FC236}">
                <a16:creationId xmlns:a16="http://schemas.microsoft.com/office/drawing/2014/main" id="{F2229954-579A-FE10-CADA-0FC4E935C3BC}"/>
              </a:ext>
            </a:extLst>
          </p:cNvPr>
          <p:cNvSpPr/>
          <p:nvPr/>
        </p:nvSpPr>
        <p:spPr>
          <a:xfrm>
            <a:off x="1180757" y="5198519"/>
            <a:ext cx="704675" cy="3267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t>Цель</a:t>
            </a:r>
          </a:p>
        </p:txBody>
      </p:sp>
      <p:cxnSp>
        <p:nvCxnSpPr>
          <p:cNvPr id="8" name="Прямая со стрелкой 12">
            <a:extLst>
              <a:ext uri="{FF2B5EF4-FFF2-40B4-BE49-F238E27FC236}">
                <a16:creationId xmlns:a16="http://schemas.microsoft.com/office/drawing/2014/main" id="{B893E482-D160-1E96-E9C0-EBB5ED0C26CE}"/>
              </a:ext>
            </a:extLst>
          </p:cNvPr>
          <p:cNvCxnSpPr>
            <a:stCxn id="4" idx="6"/>
            <a:endCxn id="3" idx="1"/>
          </p:cNvCxnSpPr>
          <p:nvPr/>
        </p:nvCxnSpPr>
        <p:spPr>
          <a:xfrm>
            <a:off x="1868656" y="3708016"/>
            <a:ext cx="897621" cy="1551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14">
            <a:extLst>
              <a:ext uri="{FF2B5EF4-FFF2-40B4-BE49-F238E27FC236}">
                <a16:creationId xmlns:a16="http://schemas.microsoft.com/office/drawing/2014/main" id="{F8FD3A09-755F-4476-015C-4DB566B28067}"/>
              </a:ext>
            </a:extLst>
          </p:cNvPr>
          <p:cNvCxnSpPr>
            <a:cxnSpLocks/>
            <a:stCxn id="5" idx="6"/>
            <a:endCxn id="3" idx="1"/>
          </p:cNvCxnSpPr>
          <p:nvPr/>
        </p:nvCxnSpPr>
        <p:spPr>
          <a:xfrm flipV="1">
            <a:off x="1868656" y="3863212"/>
            <a:ext cx="897621" cy="394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16">
            <a:extLst>
              <a:ext uri="{FF2B5EF4-FFF2-40B4-BE49-F238E27FC236}">
                <a16:creationId xmlns:a16="http://schemas.microsoft.com/office/drawing/2014/main" id="{21F7121B-E4A9-362D-1497-DAE90A17B418}"/>
              </a:ext>
            </a:extLst>
          </p:cNvPr>
          <p:cNvCxnSpPr>
            <a:stCxn id="6" idx="6"/>
            <a:endCxn id="3" idx="1"/>
          </p:cNvCxnSpPr>
          <p:nvPr/>
        </p:nvCxnSpPr>
        <p:spPr>
          <a:xfrm flipV="1">
            <a:off x="1868656" y="3863212"/>
            <a:ext cx="897621" cy="10113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8">
            <a:extLst>
              <a:ext uri="{FF2B5EF4-FFF2-40B4-BE49-F238E27FC236}">
                <a16:creationId xmlns:a16="http://schemas.microsoft.com/office/drawing/2014/main" id="{043EEB38-5869-E950-424F-A304511BE22F}"/>
              </a:ext>
            </a:extLst>
          </p:cNvPr>
          <p:cNvCxnSpPr>
            <a:stCxn id="7" idx="6"/>
            <a:endCxn id="3" idx="1"/>
          </p:cNvCxnSpPr>
          <p:nvPr/>
        </p:nvCxnSpPr>
        <p:spPr>
          <a:xfrm flipV="1">
            <a:off x="1885432" y="3863212"/>
            <a:ext cx="880845" cy="14986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Прямоугольник 30">
            <a:extLst>
              <a:ext uri="{FF2B5EF4-FFF2-40B4-BE49-F238E27FC236}">
                <a16:creationId xmlns:a16="http://schemas.microsoft.com/office/drawing/2014/main" id="{44BB3571-0C68-B019-6D42-9C188C691C29}"/>
              </a:ext>
            </a:extLst>
          </p:cNvPr>
          <p:cNvSpPr/>
          <p:nvPr/>
        </p:nvSpPr>
        <p:spPr>
          <a:xfrm>
            <a:off x="4155975" y="3611310"/>
            <a:ext cx="780176" cy="433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VMS</a:t>
            </a:r>
            <a:endParaRPr lang="ru-RU" dirty="0"/>
          </a:p>
        </p:txBody>
      </p:sp>
      <p:sp>
        <p:nvSpPr>
          <p:cNvPr id="13" name="TextBox 12">
            <a:extLst>
              <a:ext uri="{FF2B5EF4-FFF2-40B4-BE49-F238E27FC236}">
                <a16:creationId xmlns:a16="http://schemas.microsoft.com/office/drawing/2014/main" id="{4D29B0EE-A6CB-F23F-7CB5-EE65ABD80475}"/>
              </a:ext>
            </a:extLst>
          </p:cNvPr>
          <p:cNvSpPr txBox="1"/>
          <p:nvPr/>
        </p:nvSpPr>
        <p:spPr>
          <a:xfrm>
            <a:off x="3640168" y="3628147"/>
            <a:ext cx="294936" cy="369332"/>
          </a:xfrm>
          <a:prstGeom prst="rect">
            <a:avLst/>
          </a:prstGeom>
          <a:noFill/>
        </p:spPr>
        <p:txBody>
          <a:bodyPr wrap="square" rtlCol="0">
            <a:spAutoFit/>
          </a:bodyPr>
          <a:lstStyle/>
          <a:p>
            <a:r>
              <a:rPr lang="en-US" dirty="0"/>
              <a:t>?</a:t>
            </a:r>
            <a:endParaRPr lang="ru-RU" dirty="0"/>
          </a:p>
        </p:txBody>
      </p:sp>
      <p:sp>
        <p:nvSpPr>
          <p:cNvPr id="14" name="TextBox 13">
            <a:extLst>
              <a:ext uri="{FF2B5EF4-FFF2-40B4-BE49-F238E27FC236}">
                <a16:creationId xmlns:a16="http://schemas.microsoft.com/office/drawing/2014/main" id="{CF8A390F-64DF-1F8F-9D99-D653A657785C}"/>
              </a:ext>
            </a:extLst>
          </p:cNvPr>
          <p:cNvSpPr txBox="1"/>
          <p:nvPr/>
        </p:nvSpPr>
        <p:spPr>
          <a:xfrm>
            <a:off x="6438122" y="3552819"/>
            <a:ext cx="5178490" cy="1477328"/>
          </a:xfrm>
          <a:prstGeom prst="rect">
            <a:avLst/>
          </a:prstGeom>
          <a:noFill/>
          <a:ln>
            <a:solidFill>
              <a:srgbClr val="FF0000"/>
            </a:solidFill>
          </a:ln>
        </p:spPr>
        <p:txBody>
          <a:bodyPr wrap="square" rtlCol="0">
            <a:spAutoFit/>
          </a:bodyPr>
          <a:lstStyle/>
          <a:p>
            <a:r>
              <a:rPr lang="ru-RU" dirty="0"/>
              <a:t>Проблема №1 </a:t>
            </a:r>
          </a:p>
          <a:p>
            <a:r>
              <a:rPr lang="ru-RU" dirty="0"/>
              <a:t>Радар это датчик, который регистрирует множество целей, а текущие системы безопасности привыкли работать по схеме один датчик одна цель.</a:t>
            </a:r>
          </a:p>
        </p:txBody>
      </p:sp>
    </p:spTree>
    <p:extLst>
      <p:ext uri="{BB962C8B-B14F-4D97-AF65-F5344CB8AC3E}">
        <p14:creationId xmlns:p14="http://schemas.microsoft.com/office/powerpoint/2010/main" val="22394344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F84E8F-31D9-0011-33FC-7D815DD8E729}"/>
              </a:ext>
            </a:extLst>
          </p:cNvPr>
          <p:cNvSpPr txBox="1"/>
          <p:nvPr/>
        </p:nvSpPr>
        <p:spPr>
          <a:xfrm>
            <a:off x="282769" y="96993"/>
            <a:ext cx="7240555" cy="461665"/>
          </a:xfrm>
          <a:prstGeom prst="rect">
            <a:avLst/>
          </a:prstGeom>
          <a:noFill/>
        </p:spPr>
        <p:txBody>
          <a:bodyPr wrap="square" rtlCol="0">
            <a:spAutoFit/>
          </a:bodyPr>
          <a:lstStyle/>
          <a:p>
            <a:r>
              <a:rPr lang="ru-RU" sz="1200" dirty="0"/>
              <a:t> Потенциал использование радаров</a:t>
            </a:r>
          </a:p>
          <a:p>
            <a:r>
              <a:rPr lang="ru-RU" sz="1200" dirty="0"/>
              <a:t>Один прибор закрывает  большую территорию, </a:t>
            </a:r>
          </a:p>
        </p:txBody>
      </p:sp>
      <p:sp>
        <p:nvSpPr>
          <p:cNvPr id="4" name="TextBox 3">
            <a:extLst>
              <a:ext uri="{FF2B5EF4-FFF2-40B4-BE49-F238E27FC236}">
                <a16:creationId xmlns:a16="http://schemas.microsoft.com/office/drawing/2014/main" id="{99FD8A74-E097-80A6-FC5B-28923D64E2DB}"/>
              </a:ext>
            </a:extLst>
          </p:cNvPr>
          <p:cNvSpPr txBox="1"/>
          <p:nvPr/>
        </p:nvSpPr>
        <p:spPr>
          <a:xfrm>
            <a:off x="0" y="743324"/>
            <a:ext cx="12192000" cy="577081"/>
          </a:xfrm>
          <a:prstGeom prst="rect">
            <a:avLst/>
          </a:prstGeom>
          <a:noFill/>
        </p:spPr>
        <p:txBody>
          <a:bodyPr wrap="square">
            <a:spAutoFit/>
          </a:bodyPr>
          <a:lstStyle/>
          <a:p>
            <a:r>
              <a:rPr lang="ru-RU" sz="1050" dirty="0"/>
              <a:t>Для решения задач охраны радарные датчики часто являются важными инструментами. Преимущества радаров очевидны: радар способен обнаруживать движение, измерять скорость, расстояние и угол, а также направление движения. Радар может работать в неблагоприятных условиях, таких как дождь, туман и пыль, и способен охватывать как большие, так и близкие расстояния. Он сохраняет анонимность из-за того, что не способен передавать изображения лиц или номерных знаков в высоком разрешении, что обеспечивает его применимость. </a:t>
            </a:r>
          </a:p>
        </p:txBody>
      </p:sp>
      <p:sp>
        <p:nvSpPr>
          <p:cNvPr id="6" name="TextBox 5">
            <a:extLst>
              <a:ext uri="{FF2B5EF4-FFF2-40B4-BE49-F238E27FC236}">
                <a16:creationId xmlns:a16="http://schemas.microsoft.com/office/drawing/2014/main" id="{7F56E7C3-1ACC-C118-E788-9A56417A0DCC}"/>
              </a:ext>
            </a:extLst>
          </p:cNvPr>
          <p:cNvSpPr txBox="1"/>
          <p:nvPr/>
        </p:nvSpPr>
        <p:spPr>
          <a:xfrm>
            <a:off x="0" y="1258393"/>
            <a:ext cx="12192000" cy="900246"/>
          </a:xfrm>
          <a:prstGeom prst="rect">
            <a:avLst/>
          </a:prstGeom>
          <a:noFill/>
        </p:spPr>
        <p:txBody>
          <a:bodyPr wrap="square">
            <a:spAutoFit/>
          </a:bodyPr>
          <a:lstStyle/>
          <a:p>
            <a:r>
              <a:rPr lang="ru-RU" sz="1050" dirty="0"/>
              <a:t>Мощность радара</a:t>
            </a:r>
            <a:br>
              <a:rPr lang="ru-RU" sz="1050" dirty="0"/>
            </a:br>
            <a:r>
              <a:rPr lang="ru-RU" sz="1050" dirty="0" err="1"/>
              <a:t>Radar</a:t>
            </a:r>
            <a:r>
              <a:rPr lang="ru-RU" sz="1050" dirty="0"/>
              <a:t> значительно меняет представление менеджеров по безопасности о конструкции PIDS. Поскольку радиолокационная технология способна вести наблюдение за обширной территорией, обеспечивать раннее предупреждение об угрозах и отправлять координаты на встроенные датчики, такие как PTZ—камеры наблюдения и тепловизионные камеры безопасности, многослойное обнаружение вторжений с помощью радара не только создает надежную систему обнаружения вторжений, но и предотвращает ложные тревоги, улучшает отслеживание объектов и обеспечивает устойчивость наблюдение за периметром.</a:t>
            </a:r>
          </a:p>
        </p:txBody>
      </p:sp>
      <p:sp>
        <p:nvSpPr>
          <p:cNvPr id="8" name="TextBox 7">
            <a:extLst>
              <a:ext uri="{FF2B5EF4-FFF2-40B4-BE49-F238E27FC236}">
                <a16:creationId xmlns:a16="http://schemas.microsoft.com/office/drawing/2014/main" id="{488BDBF3-EB87-8ED3-9E47-0F519286DBFB}"/>
              </a:ext>
            </a:extLst>
          </p:cNvPr>
          <p:cNvSpPr txBox="1"/>
          <p:nvPr/>
        </p:nvSpPr>
        <p:spPr>
          <a:xfrm>
            <a:off x="0" y="2224792"/>
            <a:ext cx="12192000" cy="1061829"/>
          </a:xfrm>
          <a:prstGeom prst="rect">
            <a:avLst/>
          </a:prstGeom>
          <a:noFill/>
        </p:spPr>
        <p:txBody>
          <a:bodyPr wrap="square">
            <a:spAutoFit/>
          </a:bodyPr>
          <a:lstStyle/>
          <a:p>
            <a:r>
              <a:rPr lang="ru-RU" sz="1050" dirty="0"/>
              <a:t>Широкое поле зрения</a:t>
            </a:r>
          </a:p>
          <a:p>
            <a:r>
              <a:rPr lang="ru-RU" sz="1050" strike="sngStrike" dirty="0"/>
              <a:t>Радар работает путем передачи высокочастотного электромагнитного сигнала в направлении предполагаемой цели и измерения излучения ее отражений. Поскольку радар может передавать эти сигналы, используя широкое поле обзора (FOV), </a:t>
            </a:r>
            <a:r>
              <a:rPr lang="ru-RU" sz="1050" dirty="0"/>
              <a:t>радар способен обеспечивать большие дальности обнаружения и обеспечивать по-настоящему обширную защиту и ситуационную осведомленность далеко за линией ограждения. </a:t>
            </a:r>
            <a:r>
              <a:rPr lang="ru-RU" sz="1050" strike="sngStrike" dirty="0"/>
              <a:t>Каждый объект, требующий наблюдения, индивидуален, что делает невозможным разработку универсального PIDS, </a:t>
            </a:r>
            <a:r>
              <a:rPr lang="ru-RU" sz="1050" dirty="0"/>
              <a:t>но широкий угол обзора радара дает множество преимуществ районам с большими открытыми пространствами и обширными периметрами. В то время как для охвата 90-градусного поля зрения потребовалось бы, например, несколько камер, установка только одного радара вместе с тепловизионными и видимыми камерами могла бы обеспечить такой же охват с дальностью обнаружения, значительно превышающей дальность обнаружения одной камеры.</a:t>
            </a:r>
          </a:p>
        </p:txBody>
      </p:sp>
      <p:sp>
        <p:nvSpPr>
          <p:cNvPr id="10" name="TextBox 9">
            <a:extLst>
              <a:ext uri="{FF2B5EF4-FFF2-40B4-BE49-F238E27FC236}">
                <a16:creationId xmlns:a16="http://schemas.microsoft.com/office/drawing/2014/main" id="{7F84597C-E4AB-FAA4-853B-07F4957E4E5A}"/>
              </a:ext>
            </a:extLst>
          </p:cNvPr>
          <p:cNvSpPr txBox="1"/>
          <p:nvPr/>
        </p:nvSpPr>
        <p:spPr>
          <a:xfrm>
            <a:off x="0" y="3365127"/>
            <a:ext cx="12192000" cy="738664"/>
          </a:xfrm>
          <a:prstGeom prst="rect">
            <a:avLst/>
          </a:prstGeom>
          <a:noFill/>
        </p:spPr>
        <p:txBody>
          <a:bodyPr wrap="square">
            <a:spAutoFit/>
          </a:bodyPr>
          <a:lstStyle/>
          <a:p>
            <a:pPr algn="l"/>
            <a:r>
              <a:rPr lang="ru-RU" sz="1050" dirty="0"/>
              <a:t>Работоспособность в неблагоприятных погодных условиях</a:t>
            </a:r>
          </a:p>
          <a:p>
            <a:pPr algn="l"/>
            <a:r>
              <a:rPr lang="ru-RU" sz="1050" dirty="0"/>
              <a:t>Радар также предназначен для обеспечения точности обнаружения в сложных погодных условиях и условиях освещения, таких как дождь, сильный туман, снег или задымление — все это может снизить контрастность видимых камер и значительно ограничить дальность обнаружения с помощью </a:t>
            </a:r>
            <a:r>
              <a:rPr lang="ru-RU" sz="1050" dirty="0" err="1"/>
              <a:t>видеоаналитики</a:t>
            </a:r>
            <a:r>
              <a:rPr lang="ru-RU" sz="1050" dirty="0"/>
              <a:t>. Поскольку на радар не влияют тени или отражения света, сотрудники службы безопасности будут продолжать получать предупреждения и данные, чтобы обеспечить безопасность своего объекта, оборудования и людей, независимо от плохой погоды.</a:t>
            </a:r>
            <a:endParaRPr lang="en-US" sz="1050" dirty="0"/>
          </a:p>
        </p:txBody>
      </p:sp>
      <p:sp>
        <p:nvSpPr>
          <p:cNvPr id="14" name="TextBox 13">
            <a:extLst>
              <a:ext uri="{FF2B5EF4-FFF2-40B4-BE49-F238E27FC236}">
                <a16:creationId xmlns:a16="http://schemas.microsoft.com/office/drawing/2014/main" id="{24A91E56-5CE7-6267-1E5C-4E2C918CFD24}"/>
              </a:ext>
            </a:extLst>
          </p:cNvPr>
          <p:cNvSpPr txBox="1"/>
          <p:nvPr/>
        </p:nvSpPr>
        <p:spPr>
          <a:xfrm>
            <a:off x="0" y="4182297"/>
            <a:ext cx="12192000" cy="1384995"/>
          </a:xfrm>
          <a:prstGeom prst="rect">
            <a:avLst/>
          </a:prstGeom>
          <a:noFill/>
        </p:spPr>
        <p:txBody>
          <a:bodyPr wrap="square">
            <a:spAutoFit/>
          </a:bodyPr>
          <a:lstStyle/>
          <a:p>
            <a:r>
              <a:rPr lang="ru-RU" sz="1050" dirty="0"/>
              <a:t>Позиционная разведка в режиме реального времени</a:t>
            </a:r>
          </a:p>
          <a:p>
            <a:r>
              <a:rPr lang="ru-RU" sz="1050" dirty="0"/>
              <a:t>Когда злоумышленники, попадающие в поле зрения камер наблюдения, приближаются к линии ограждения с нескольких направлений, потеря визуальных эффектов может серьезно ограничить способность оператора службы безопасности перехватывать потенциальные угрозы. Радар специально разработан для обнаружения, отслеживания и картографирования передвижения человека, транспортного средства или воздушного судна и отправки координат злоумышленников на встроенные камеры для запуска функции "сигнал-ответ", которая может значительно улучшить проверку угроз и реагирование на инциденты. Используя запрограммированную логику, такую как “следовать ближе всего” или “следовать позже всех”, радар может определять приоритетность PTZ-слежения за несколькими целями, исключая оператора из уравнения и позволяя персоналу сосредоточить свое время на усилиях по реагированию.  Также возможно подключить несколько PTZ-камер к одному радару для сценариев с несколькими угрозами. Для непрерывной разведки в режиме реального времени эта функция также генерирует GPS-координаты для каждой цели и отображает эту информацию на динамических картах, позволяя операторам службы безопасности распределять ресурсы именно там, где они необходимы.</a:t>
            </a:r>
          </a:p>
        </p:txBody>
      </p:sp>
      <p:sp>
        <p:nvSpPr>
          <p:cNvPr id="16" name="TextBox 15">
            <a:extLst>
              <a:ext uri="{FF2B5EF4-FFF2-40B4-BE49-F238E27FC236}">
                <a16:creationId xmlns:a16="http://schemas.microsoft.com/office/drawing/2014/main" id="{47EFA49A-A69C-F600-E861-6DF53D88DD67}"/>
              </a:ext>
            </a:extLst>
          </p:cNvPr>
          <p:cNvSpPr txBox="1"/>
          <p:nvPr/>
        </p:nvSpPr>
        <p:spPr>
          <a:xfrm>
            <a:off x="0" y="5645798"/>
            <a:ext cx="11950262" cy="738664"/>
          </a:xfrm>
          <a:prstGeom prst="rect">
            <a:avLst/>
          </a:prstGeom>
          <a:noFill/>
        </p:spPr>
        <p:txBody>
          <a:bodyPr wrap="square">
            <a:spAutoFit/>
          </a:bodyPr>
          <a:lstStyle/>
          <a:p>
            <a:r>
              <a:rPr lang="ru-RU" sz="1050" dirty="0"/>
              <a:t>Поскольку беспилотные летательные аппараты продолжают занимать все большее место в профиле угроз менеджера службы безопасности, радарная технология становится все более важной для обеспечения трехмерной ситуационной осведомленности по периметру. Специально разработанные радары способны выдавать информацию о высоте цели, так что камеру можно направлять как на воздушные цели, так и на наземные угрозы. В сочетании с камерами дальнего действия эти 3D-радарные системы являются важнейшим компонентом системы PIDS, разработанной с учетом всего спектра современных угроз безопасности.</a:t>
            </a:r>
          </a:p>
        </p:txBody>
      </p:sp>
    </p:spTree>
    <p:extLst>
      <p:ext uri="{BB962C8B-B14F-4D97-AF65-F5344CB8AC3E}">
        <p14:creationId xmlns:p14="http://schemas.microsoft.com/office/powerpoint/2010/main" val="3215181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455001-58C8-782F-C97B-7C1FC3A3D504}"/>
              </a:ext>
            </a:extLst>
          </p:cNvPr>
          <p:cNvSpPr txBox="1"/>
          <p:nvPr/>
        </p:nvSpPr>
        <p:spPr>
          <a:xfrm>
            <a:off x="126124" y="97747"/>
            <a:ext cx="11929242" cy="3754874"/>
          </a:xfrm>
          <a:prstGeom prst="rect">
            <a:avLst/>
          </a:prstGeom>
          <a:noFill/>
        </p:spPr>
        <p:txBody>
          <a:bodyPr wrap="square">
            <a:spAutoFit/>
          </a:bodyPr>
          <a:lstStyle/>
          <a:p>
            <a:r>
              <a:rPr lang="ru-RU" sz="1400" dirty="0"/>
              <a:t>Идеальное применение для радаров. </a:t>
            </a:r>
          </a:p>
          <a:p>
            <a:r>
              <a:rPr lang="ru-RU" sz="1400" dirty="0"/>
              <a:t>Хотя радар достаточно универсален для оптимизации многих систем охраны периметра, ниже приведены приложения, для которых интеграция радара с многоспектральными PTZ-камерами приводит к максимальному мониторингу периметра и сдерживанию преступности. Для коммунальных служб, на крупных объектах которых часто нет штатных сотрудников службы безопасности, широкий обзор, мониторинг на большом расстоянии и раннее обнаружение вторжений имеют решающее значение. Поскольку радар предназначен для заблаговременного предупреждения сотрудников службы безопасности о злоумышленниках задолго до того, как они достигнут линии ограждения, что позволяет им гораздо быстрее просматривать сигналы тревоги, проверять угрозы и отправлять экстренные сообщения, радар является идеальной технологией для операторов службы безопасности, управляющих удаленными подстанциями и электростанциями. Когда дело доходит до охраны исправительных учреждений, важным приоритетом в области безопасности должен быть периметр. Контрабандные посылки часто проносятся на территорию тюрьмы ночью или вне поля зрения камер, что делает незаменимым любой датчик, способный непрерывно контролировать весь периметр. Радар позволяет сотрудникам службы безопасности заблаговременно уведомлять о любом человеке или транспортном средстве, приближающемся к линии ограждения, увеличивая время их реагирования и укрепляя периметр. Для аэропортов, периметры которых часто простираются на несколько миль, установка датчика, способного охватывать большую часть территории, имеет неоценимое значение. Радар создан для обеспечения круглосуточного наблюдения 7 дней в неделю, широкого охвата территории и исключительной дальности обнаружения. В корпоративных центрах обработки данных обычно размещается несколько центров обработки данных в кластере с единым периметром и множеством критически важных областей для мониторинга. Используемые некоторыми ведущими мировыми технологическими компаниями и финансовыми институтами, эти объекты хранят одни из самых конфиденциальных данных в мире. Интеграция радара в PID-системы центров обработки данных гарантирует, что ни одна угроза периметру не останется незамеченной.</a:t>
            </a:r>
          </a:p>
        </p:txBody>
      </p:sp>
      <p:sp>
        <p:nvSpPr>
          <p:cNvPr id="5" name="TextBox 4">
            <a:extLst>
              <a:ext uri="{FF2B5EF4-FFF2-40B4-BE49-F238E27FC236}">
                <a16:creationId xmlns:a16="http://schemas.microsoft.com/office/drawing/2014/main" id="{ADD628C2-9B55-4EFE-52E7-F8AD0F392082}"/>
              </a:ext>
            </a:extLst>
          </p:cNvPr>
          <p:cNvSpPr txBox="1"/>
          <p:nvPr/>
        </p:nvSpPr>
        <p:spPr>
          <a:xfrm>
            <a:off x="131379" y="4272391"/>
            <a:ext cx="11929241" cy="2462213"/>
          </a:xfrm>
          <a:prstGeom prst="rect">
            <a:avLst/>
          </a:prstGeom>
          <a:noFill/>
        </p:spPr>
        <p:txBody>
          <a:bodyPr wrap="square">
            <a:spAutoFit/>
          </a:bodyPr>
          <a:lstStyle/>
          <a:p>
            <a:r>
              <a:rPr lang="ru-RU" sz="1400" dirty="0"/>
              <a:t>Подходит ли радар для вашего приложения?</a:t>
            </a:r>
          </a:p>
          <a:p>
            <a:r>
              <a:rPr lang="ru-RU" sz="1400" dirty="0"/>
              <a:t>Когда дело доходит до внедрения PIDS, подготовка - это все. Однако знание того, какой технологический вариант лучше всего подходит для решения вашей проблемы, должно начинаться с постановки правильных вопросов. Ниже приведены несколько вопросов, которые важно задать при рассмотрении вопроса о том, является ли </a:t>
            </a:r>
            <a:r>
              <a:rPr lang="ru-RU" sz="1400" dirty="0" err="1"/>
              <a:t>radar</a:t>
            </a:r>
            <a:r>
              <a:rPr lang="ru-RU" sz="1400" dirty="0"/>
              <a:t> подходящим дополнением для ваших PID. Требуется ли вашему объекту большая дальность обнаружения или широкие возможности мониторинга территории? Влияли ли когда-либо плохая погода или плохое освещение на ваше обнаружение вторжений, вызывая ложные срабатывания или вообще пропуская сигнал тревоги о вторжении? Требуется ли вашей системе безопасности большое количество датчиков для наблюдения за одной областью? Требуются ли в вашей среде безопасности возможности наземного отслеживания объектов? Сталкивались ли когда-нибудь ваши датчики с проблемами при отслеживании нескольких целей одновременно? Если вы ответили утвердительно на вышеперечисленные вопросы, поговорите со своим системным интегратором сегодня. Ознакомьтесь с лучшими доступными на рынке вариантами радаров. Планируйте добавить радарную технологию в свои PIDS в следующий раз, когда ваша организация выделит больше средств на обеспечение безопасности.</a:t>
            </a:r>
          </a:p>
        </p:txBody>
      </p:sp>
    </p:spTree>
    <p:extLst>
      <p:ext uri="{BB962C8B-B14F-4D97-AF65-F5344CB8AC3E}">
        <p14:creationId xmlns:p14="http://schemas.microsoft.com/office/powerpoint/2010/main" val="3608100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2B6419-9878-464D-AD09-12D744F04780}"/>
              </a:ext>
            </a:extLst>
          </p:cNvPr>
          <p:cNvSpPr>
            <a:spLocks noGrp="1"/>
          </p:cNvSpPr>
          <p:nvPr>
            <p:ph type="title"/>
          </p:nvPr>
        </p:nvSpPr>
        <p:spPr/>
        <p:txBody>
          <a:bodyPr>
            <a:normAutofit/>
          </a:bodyPr>
          <a:lstStyle/>
          <a:p>
            <a:r>
              <a:rPr lang="ru-RU" sz="3200" dirty="0">
                <a:latin typeface="Calibri" panose="020F0502020204030204" pitchFamily="34" charset="0"/>
                <a:cs typeface="Times New Roman" panose="02020603050405020304" pitchFamily="18" charset="0"/>
              </a:rPr>
              <a:t>Вращающаяся антенна</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RADAR_Detection">
            <a:hlinkClick r:id="" action="ppaction://media"/>
            <a:extLst>
              <a:ext uri="{FF2B5EF4-FFF2-40B4-BE49-F238E27FC236}">
                <a16:creationId xmlns:a16="http://schemas.microsoft.com/office/drawing/2014/main" id="{38DD1BD1-ACD5-40D2-B11D-27FEB86681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2472" y="1089025"/>
            <a:ext cx="8604137" cy="4839827"/>
          </a:xfrm>
          <a:prstGeom prst="rect">
            <a:avLst/>
          </a:prstGeom>
        </p:spPr>
      </p:pic>
    </p:spTree>
    <p:extLst>
      <p:ext uri="{BB962C8B-B14F-4D97-AF65-F5344CB8AC3E}">
        <p14:creationId xmlns:p14="http://schemas.microsoft.com/office/powerpoint/2010/main" val="175784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2B6419-9878-464D-AD09-12D744F04780}"/>
              </a:ext>
            </a:extLst>
          </p:cNvPr>
          <p:cNvSpPr>
            <a:spLocks noGrp="1"/>
          </p:cNvSpPr>
          <p:nvPr>
            <p:ph type="title"/>
          </p:nvPr>
        </p:nvSpPr>
        <p:spPr/>
        <p:txBody>
          <a:bodyPr>
            <a:normAutofit/>
          </a:bodyPr>
          <a:lstStyle/>
          <a:p>
            <a:r>
              <a:rPr lang="ru-RU" sz="3200" dirty="0" err="1">
                <a:latin typeface="Calibri" panose="020F0502020204030204" pitchFamily="34" charset="0"/>
                <a:cs typeface="Times New Roman" panose="02020603050405020304" pitchFamily="18" charset="0"/>
              </a:rPr>
              <a:t>Бескинематическая</a:t>
            </a:r>
            <a:r>
              <a:rPr lang="ru-RU" sz="3200" dirty="0">
                <a:latin typeface="Calibri" panose="020F0502020204030204" pitchFamily="34" charset="0"/>
                <a:cs typeface="Times New Roman" panose="02020603050405020304" pitchFamily="18" charset="0"/>
              </a:rPr>
              <a:t> конструкция</a:t>
            </a:r>
            <a:endParaRPr lang="ru-RU" dirty="0"/>
          </a:p>
        </p:txBody>
      </p:sp>
      <p:pic>
        <p:nvPicPr>
          <p:cNvPr id="7" name="RADAR_Detection_2">
            <a:hlinkClick r:id="" action="ppaction://media"/>
            <a:extLst>
              <a:ext uri="{FF2B5EF4-FFF2-40B4-BE49-F238E27FC236}">
                <a16:creationId xmlns:a16="http://schemas.microsoft.com/office/drawing/2014/main" id="{A6D60E09-3B64-468C-839F-A0780B4C506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2472" y="1089025"/>
            <a:ext cx="9848450" cy="5583261"/>
          </a:xfrm>
          <a:prstGeom prst="rect">
            <a:avLst/>
          </a:prstGeom>
        </p:spPr>
      </p:pic>
    </p:spTree>
    <p:extLst>
      <p:ext uri="{BB962C8B-B14F-4D97-AF65-F5344CB8AC3E}">
        <p14:creationId xmlns:p14="http://schemas.microsoft.com/office/powerpoint/2010/main" val="355835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2B6419-9878-464D-AD09-12D744F04780}"/>
              </a:ext>
            </a:extLst>
          </p:cNvPr>
          <p:cNvSpPr>
            <a:spLocks noGrp="1"/>
          </p:cNvSpPr>
          <p:nvPr>
            <p:ph type="title"/>
          </p:nvPr>
        </p:nvSpPr>
        <p:spPr/>
        <p:txBody>
          <a:bodyPr>
            <a:normAutofit/>
          </a:bodyPr>
          <a:lstStyle/>
          <a:p>
            <a:r>
              <a:rPr lang="ru-RU" dirty="0"/>
              <a:t>В чем разница</a:t>
            </a:r>
          </a:p>
        </p:txBody>
      </p:sp>
      <p:pic>
        <p:nvPicPr>
          <p:cNvPr id="19462" name="Picture 6" descr="How RADAR Detect, Track, and Attack Through the Clutter">
            <a:extLst>
              <a:ext uri="{FF2B5EF4-FFF2-40B4-BE49-F238E27FC236}">
                <a16:creationId xmlns:a16="http://schemas.microsoft.com/office/drawing/2014/main" id="{85977144-B29B-45D4-A907-9DE9196FC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3" y="1078328"/>
            <a:ext cx="8809037" cy="5186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122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2B6419-9878-464D-AD09-12D744F04780}"/>
              </a:ext>
            </a:extLst>
          </p:cNvPr>
          <p:cNvSpPr>
            <a:spLocks noGrp="1"/>
          </p:cNvSpPr>
          <p:nvPr>
            <p:ph type="title"/>
          </p:nvPr>
        </p:nvSpPr>
        <p:spPr/>
        <p:txBody>
          <a:bodyPr>
            <a:normAutofit/>
          </a:bodyPr>
          <a:lstStyle/>
          <a:p>
            <a:r>
              <a:rPr lang="ru-RU" dirty="0"/>
              <a:t>В чем разница</a:t>
            </a:r>
          </a:p>
        </p:txBody>
      </p:sp>
      <p:pic>
        <p:nvPicPr>
          <p:cNvPr id="22530" name="Picture 2" descr="Shutterstock">
            <a:extLst>
              <a:ext uri="{FF2B5EF4-FFF2-40B4-BE49-F238E27FC236}">
                <a16:creationId xmlns:a16="http://schemas.microsoft.com/office/drawing/2014/main" id="{4D8E6A1F-B635-421F-97CC-EDC07C580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3" y="1271648"/>
            <a:ext cx="5761037" cy="32456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EFB0F53-1493-4BD2-9A8A-6C7DCC5F8B8D}"/>
              </a:ext>
            </a:extLst>
          </p:cNvPr>
          <p:cNvSpPr txBox="1"/>
          <p:nvPr/>
        </p:nvSpPr>
        <p:spPr>
          <a:xfrm>
            <a:off x="1128091" y="4736137"/>
            <a:ext cx="4174779" cy="369332"/>
          </a:xfrm>
          <a:prstGeom prst="rect">
            <a:avLst/>
          </a:prstGeom>
          <a:noFill/>
        </p:spPr>
        <p:txBody>
          <a:bodyPr wrap="square">
            <a:spAutoFit/>
          </a:bodyPr>
          <a:lstStyle/>
          <a:p>
            <a:r>
              <a:rPr lang="ru-RU" dirty="0">
                <a:latin typeface="Open Sans Light"/>
              </a:rPr>
              <a:t>Накопление статистики 5-8 секунд </a:t>
            </a:r>
          </a:p>
        </p:txBody>
      </p:sp>
      <p:pic>
        <p:nvPicPr>
          <p:cNvPr id="22532" name="Picture 4" descr="German destroyer. Fear of emptiness">
            <a:extLst>
              <a:ext uri="{FF2B5EF4-FFF2-40B4-BE49-F238E27FC236}">
                <a16:creationId xmlns:a16="http://schemas.microsoft.com/office/drawing/2014/main" id="{DECFCA99-A13C-4EDF-B418-F8DC059989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9096" y="1271648"/>
            <a:ext cx="5062330" cy="32652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67D038C-BE2C-4E72-B191-EA7AA4E86E07}"/>
              </a:ext>
            </a:extLst>
          </p:cNvPr>
          <p:cNvSpPr txBox="1"/>
          <p:nvPr/>
        </p:nvSpPr>
        <p:spPr>
          <a:xfrm>
            <a:off x="7469257" y="4736137"/>
            <a:ext cx="4174779" cy="369332"/>
          </a:xfrm>
          <a:prstGeom prst="rect">
            <a:avLst/>
          </a:prstGeom>
          <a:noFill/>
        </p:spPr>
        <p:txBody>
          <a:bodyPr wrap="square">
            <a:spAutoFit/>
          </a:bodyPr>
          <a:lstStyle/>
          <a:p>
            <a:r>
              <a:rPr lang="ru-RU" dirty="0">
                <a:latin typeface="Open Sans Light"/>
              </a:rPr>
              <a:t>Накопление статистики </a:t>
            </a:r>
            <a:r>
              <a:rPr lang="en-US" dirty="0">
                <a:latin typeface="Open Sans Light"/>
              </a:rPr>
              <a:t>&lt;</a:t>
            </a:r>
            <a:r>
              <a:rPr lang="ru-RU" dirty="0">
                <a:latin typeface="Open Sans Light"/>
              </a:rPr>
              <a:t>2 секунды </a:t>
            </a:r>
          </a:p>
        </p:txBody>
      </p:sp>
    </p:spTree>
    <p:extLst>
      <p:ext uri="{BB962C8B-B14F-4D97-AF65-F5344CB8AC3E}">
        <p14:creationId xmlns:p14="http://schemas.microsoft.com/office/powerpoint/2010/main" val="2997730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2B6419-9878-464D-AD09-12D744F04780}"/>
              </a:ext>
            </a:extLst>
          </p:cNvPr>
          <p:cNvSpPr>
            <a:spLocks noGrp="1"/>
          </p:cNvSpPr>
          <p:nvPr>
            <p:ph type="title"/>
          </p:nvPr>
        </p:nvSpPr>
        <p:spPr/>
        <p:txBody>
          <a:bodyPr>
            <a:normAutofit/>
          </a:bodyPr>
          <a:lstStyle/>
          <a:p>
            <a:r>
              <a:rPr lang="en-US" dirty="0"/>
              <a:t>3D </a:t>
            </a:r>
            <a:r>
              <a:rPr lang="ru-RU" dirty="0"/>
              <a:t>и 2</a:t>
            </a:r>
            <a:r>
              <a:rPr lang="en-US" dirty="0"/>
              <a:t>D</a:t>
            </a:r>
            <a:endParaRPr lang="ru-RU" dirty="0"/>
          </a:p>
        </p:txBody>
      </p:sp>
      <p:sp>
        <p:nvSpPr>
          <p:cNvPr id="5" name="TextBox 4">
            <a:extLst>
              <a:ext uri="{FF2B5EF4-FFF2-40B4-BE49-F238E27FC236}">
                <a16:creationId xmlns:a16="http://schemas.microsoft.com/office/drawing/2014/main" id="{169A598D-E906-4FFD-9297-C88B7B4B1E94}"/>
              </a:ext>
            </a:extLst>
          </p:cNvPr>
          <p:cNvSpPr txBox="1"/>
          <p:nvPr/>
        </p:nvSpPr>
        <p:spPr>
          <a:xfrm>
            <a:off x="510209" y="4352068"/>
            <a:ext cx="3916017" cy="923330"/>
          </a:xfrm>
          <a:prstGeom prst="rect">
            <a:avLst/>
          </a:prstGeom>
          <a:noFill/>
        </p:spPr>
        <p:txBody>
          <a:bodyPr wrap="square">
            <a:spAutoFit/>
          </a:bodyPr>
          <a:lstStyle/>
          <a:p>
            <a:r>
              <a:rPr lang="ru-RU" dirty="0">
                <a:solidFill>
                  <a:srgbClr val="202122"/>
                </a:solidFill>
                <a:latin typeface="Arial" panose="020B0604020202020204" pitchFamily="34" charset="0"/>
              </a:rPr>
              <a:t>2</a:t>
            </a:r>
            <a:r>
              <a:rPr lang="en-US" dirty="0">
                <a:solidFill>
                  <a:srgbClr val="202122"/>
                </a:solidFill>
                <a:latin typeface="Open Sans Light" panose="020B0306030504020204"/>
              </a:rPr>
              <a:t>D </a:t>
            </a:r>
            <a:r>
              <a:rPr lang="ru-RU" dirty="0">
                <a:solidFill>
                  <a:srgbClr val="202122"/>
                </a:solidFill>
                <a:latin typeface="Arial" panose="020B0604020202020204" pitchFamily="34" charset="0"/>
              </a:rPr>
              <a:t>(проекция на плоскость)</a:t>
            </a:r>
          </a:p>
          <a:p>
            <a:r>
              <a:rPr lang="ru-RU" dirty="0">
                <a:solidFill>
                  <a:srgbClr val="202122"/>
                </a:solidFill>
                <a:latin typeface="Arial" panose="020B0604020202020204" pitchFamily="34" charset="0"/>
              </a:rPr>
              <a:t>Радар определяет только азимут цели. </a:t>
            </a:r>
          </a:p>
        </p:txBody>
      </p:sp>
      <p:sp>
        <p:nvSpPr>
          <p:cNvPr id="4" name="TextBox 3">
            <a:extLst>
              <a:ext uri="{FF2B5EF4-FFF2-40B4-BE49-F238E27FC236}">
                <a16:creationId xmlns:a16="http://schemas.microsoft.com/office/drawing/2014/main" id="{EC2481D3-6186-4367-94E2-44F9D8AD7282}"/>
              </a:ext>
            </a:extLst>
          </p:cNvPr>
          <p:cNvSpPr txBox="1"/>
          <p:nvPr/>
        </p:nvSpPr>
        <p:spPr>
          <a:xfrm>
            <a:off x="5733214" y="4352068"/>
            <a:ext cx="6151093" cy="1200329"/>
          </a:xfrm>
          <a:prstGeom prst="rect">
            <a:avLst/>
          </a:prstGeom>
          <a:noFill/>
        </p:spPr>
        <p:txBody>
          <a:bodyPr wrap="square">
            <a:spAutoFit/>
          </a:bodyPr>
          <a:lstStyle/>
          <a:p>
            <a:r>
              <a:rPr lang="en-US" dirty="0">
                <a:solidFill>
                  <a:srgbClr val="202122"/>
                </a:solidFill>
                <a:latin typeface="Arial" panose="020B0604020202020204" pitchFamily="34" charset="0"/>
              </a:rPr>
              <a:t>3D </a:t>
            </a:r>
            <a:r>
              <a:rPr lang="ru-RU" dirty="0">
                <a:solidFill>
                  <a:srgbClr val="202122"/>
                </a:solidFill>
                <a:latin typeface="Arial" panose="020B0604020202020204" pitchFamily="34" charset="0"/>
              </a:rPr>
              <a:t>(координаты в пространстве) </a:t>
            </a:r>
          </a:p>
          <a:p>
            <a:r>
              <a:rPr lang="ru-RU" dirty="0">
                <a:solidFill>
                  <a:srgbClr val="202122"/>
                </a:solidFill>
                <a:latin typeface="Arial" panose="020B0604020202020204" pitchFamily="34" charset="0"/>
              </a:rPr>
              <a:t>Радар определяет и азимут и угол места.</a:t>
            </a:r>
          </a:p>
          <a:p>
            <a:endParaRPr lang="ru-RU" dirty="0">
              <a:solidFill>
                <a:srgbClr val="202122"/>
              </a:solidFill>
              <a:latin typeface="Arial" panose="020B0604020202020204" pitchFamily="34" charset="0"/>
            </a:endParaRPr>
          </a:p>
          <a:p>
            <a:endParaRPr lang="ru-RU" dirty="0">
              <a:solidFill>
                <a:srgbClr val="202122"/>
              </a:solidFill>
              <a:latin typeface="Arial" panose="020B0604020202020204" pitchFamily="34" charset="0"/>
            </a:endParaRPr>
          </a:p>
        </p:txBody>
      </p:sp>
      <p:pic>
        <p:nvPicPr>
          <p:cNvPr id="24578" name="Picture 2" descr="Основы радиолокации — Измерение азимута цели">
            <a:extLst>
              <a:ext uri="{FF2B5EF4-FFF2-40B4-BE49-F238E27FC236}">
                <a16:creationId xmlns:a16="http://schemas.microsoft.com/office/drawing/2014/main" id="{C00E59D5-A68D-443F-8866-6F41880746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209" y="1173807"/>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Радары">
            <a:extLst>
              <a:ext uri="{FF2B5EF4-FFF2-40B4-BE49-F238E27FC236}">
                <a16:creationId xmlns:a16="http://schemas.microsoft.com/office/drawing/2014/main" id="{B8BDE53F-A123-47FF-9CF5-89F7C0F97B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2581" y="1282096"/>
            <a:ext cx="6429210" cy="2640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94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2B6419-9878-464D-AD09-12D744F04780}"/>
              </a:ext>
            </a:extLst>
          </p:cNvPr>
          <p:cNvSpPr>
            <a:spLocks noGrp="1"/>
          </p:cNvSpPr>
          <p:nvPr>
            <p:ph type="title"/>
          </p:nvPr>
        </p:nvSpPr>
        <p:spPr/>
        <p:txBody>
          <a:bodyPr>
            <a:normAutofit/>
          </a:bodyPr>
          <a:lstStyle/>
          <a:p>
            <a:r>
              <a:rPr lang="ru-RU" dirty="0"/>
              <a:t>Дальность, мощность, безопасность</a:t>
            </a:r>
          </a:p>
        </p:txBody>
      </p:sp>
      <p:sp>
        <p:nvSpPr>
          <p:cNvPr id="5" name="TextBox 4">
            <a:extLst>
              <a:ext uri="{FF2B5EF4-FFF2-40B4-BE49-F238E27FC236}">
                <a16:creationId xmlns:a16="http://schemas.microsoft.com/office/drawing/2014/main" id="{169A598D-E906-4FFD-9297-C88B7B4B1E94}"/>
              </a:ext>
            </a:extLst>
          </p:cNvPr>
          <p:cNvSpPr txBox="1"/>
          <p:nvPr/>
        </p:nvSpPr>
        <p:spPr>
          <a:xfrm>
            <a:off x="7216229" y="1937163"/>
            <a:ext cx="4856501" cy="3139321"/>
          </a:xfrm>
          <a:prstGeom prst="rect">
            <a:avLst/>
          </a:prstGeom>
          <a:noFill/>
        </p:spPr>
        <p:txBody>
          <a:bodyPr wrap="square">
            <a:spAutoFit/>
          </a:bodyPr>
          <a:lstStyle/>
          <a:p>
            <a:endParaRPr lang="ru-RU" dirty="0">
              <a:solidFill>
                <a:srgbClr val="202122"/>
              </a:solidFill>
              <a:latin typeface="Arial" panose="020B0604020202020204" pitchFamily="34" charset="0"/>
            </a:endParaRPr>
          </a:p>
          <a:p>
            <a:r>
              <a:rPr lang="ru-RU" dirty="0"/>
              <a:t>Электромагнитное излучение негативно влияет на здоровье человека, находится долгое время под воздействием сильных источников – опасно.</a:t>
            </a:r>
          </a:p>
          <a:p>
            <a:endParaRPr lang="ru-RU" dirty="0">
              <a:solidFill>
                <a:srgbClr val="202122"/>
              </a:solidFill>
              <a:latin typeface="Arial" panose="020B0604020202020204" pitchFamily="34" charset="0"/>
            </a:endParaRPr>
          </a:p>
          <a:p>
            <a:endParaRPr lang="ru-RU" dirty="0">
              <a:solidFill>
                <a:srgbClr val="202122"/>
              </a:solidFill>
              <a:latin typeface="Arial" panose="020B0604020202020204" pitchFamily="34" charset="0"/>
            </a:endParaRPr>
          </a:p>
          <a:p>
            <a:endParaRPr lang="ru-RU" dirty="0">
              <a:solidFill>
                <a:srgbClr val="202122"/>
              </a:solidFill>
              <a:latin typeface="Arial" panose="020B0604020202020204" pitchFamily="34" charset="0"/>
            </a:endParaRPr>
          </a:p>
          <a:p>
            <a:endParaRPr lang="ru-RU" dirty="0">
              <a:solidFill>
                <a:srgbClr val="202122"/>
              </a:solidFill>
              <a:latin typeface="Arial" panose="020B0604020202020204" pitchFamily="34" charset="0"/>
            </a:endParaRPr>
          </a:p>
          <a:p>
            <a:endParaRPr lang="ru-RU" dirty="0">
              <a:solidFill>
                <a:srgbClr val="202122"/>
              </a:solidFill>
              <a:latin typeface="Arial" panose="020B0604020202020204" pitchFamily="34" charset="0"/>
            </a:endParaRPr>
          </a:p>
          <a:p>
            <a:endParaRPr lang="ru-RU" dirty="0">
              <a:solidFill>
                <a:srgbClr val="202122"/>
              </a:solidFill>
              <a:latin typeface="Arial" panose="020B0604020202020204" pitchFamily="34" charset="0"/>
            </a:endParaRPr>
          </a:p>
        </p:txBody>
      </p:sp>
      <p:pic>
        <p:nvPicPr>
          <p:cNvPr id="23556" name="Picture 4" descr="Elettromagnetismo, quali sono i rischi? - Riviera Oggi">
            <a:extLst>
              <a:ext uri="{FF2B5EF4-FFF2-40B4-BE49-F238E27FC236}">
                <a16:creationId xmlns:a16="http://schemas.microsoft.com/office/drawing/2014/main" id="{2375A54A-A926-4D4D-8FF3-DCD8B3401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3" y="1089025"/>
            <a:ext cx="6487668" cy="4768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37480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11552</TotalTime>
  <Words>3416</Words>
  <Application>Microsoft Office PowerPoint</Application>
  <PresentationFormat>Широкоэкранный</PresentationFormat>
  <Paragraphs>305</Paragraphs>
  <Slides>36</Slides>
  <Notes>9</Notes>
  <HiddenSlides>8</HiddenSlides>
  <MMClips>4</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36</vt:i4>
      </vt:variant>
    </vt:vector>
  </HeadingPairs>
  <TitlesOfParts>
    <vt:vector size="45" baseType="lpstr">
      <vt:lpstr>Arial</vt:lpstr>
      <vt:lpstr>calibri</vt:lpstr>
      <vt:lpstr>calibri</vt:lpstr>
      <vt:lpstr>Calibri Light</vt:lpstr>
      <vt:lpstr>Open Sans</vt:lpstr>
      <vt:lpstr>Open Sans Light</vt:lpstr>
      <vt:lpstr>Segoe UI</vt:lpstr>
      <vt:lpstr>Wingdings</vt:lpstr>
      <vt:lpstr>Тема Office</vt:lpstr>
      <vt:lpstr>Презентация PowerPoint</vt:lpstr>
      <vt:lpstr>Детекция по движению (активный метод) принцип работы</vt:lpstr>
      <vt:lpstr>Вращающаяся антенна</vt:lpstr>
      <vt:lpstr>Вращающаяся антенна</vt:lpstr>
      <vt:lpstr>Бескинематическая конструкция</vt:lpstr>
      <vt:lpstr>В чем разница</vt:lpstr>
      <vt:lpstr>В чем разница</vt:lpstr>
      <vt:lpstr>3D и 2D</vt:lpstr>
      <vt:lpstr>Дальность, мощность, безопасность</vt:lpstr>
      <vt:lpstr>Радиолокация</vt:lpstr>
      <vt:lpstr>Презентация PowerPoint</vt:lpstr>
      <vt:lpstr>Презентация PowerPoint</vt:lpstr>
      <vt:lpstr>Охрана территории</vt:lpstr>
      <vt:lpstr>Работоспособность в любых погодных условиях</vt:lpstr>
      <vt:lpstr>Вопрос?</vt:lpstr>
      <vt:lpstr>Классический подход</vt:lpstr>
      <vt:lpstr>Радар регистрирует несколько целей</vt:lpstr>
      <vt:lpstr>Презентация PowerPoint</vt:lpstr>
      <vt:lpstr>Сложность интеграции</vt:lpstr>
      <vt:lpstr>Сложная инфраструктура</vt:lpstr>
      <vt:lpstr> Интерпритация радарных данных</vt:lpstr>
      <vt:lpstr>Вопрос</vt:lpstr>
      <vt:lpstr>Ответ</vt:lpstr>
      <vt:lpstr>Презентация PowerPoint</vt:lpstr>
      <vt:lpstr>Архитектура</vt:lpstr>
      <vt:lpstr>Локальная обработка данных</vt:lpstr>
      <vt:lpstr>Механизмы приоритизации целей</vt:lpstr>
      <vt:lpstr>Использование общепринятых протоколов</vt:lpstr>
      <vt:lpstr>Презентация PowerPoint</vt:lpstr>
      <vt:lpstr>Презентация PowerPoint</vt:lpstr>
      <vt:lpstr>Механизмы приориетизации целей</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Vladimir Klyuev</dc:creator>
  <cp:lastModifiedBy>user</cp:lastModifiedBy>
  <cp:revision>64</cp:revision>
  <dcterms:created xsi:type="dcterms:W3CDTF">2020-12-28T10:47:46Z</dcterms:created>
  <dcterms:modified xsi:type="dcterms:W3CDTF">2023-05-26T12:39:18Z</dcterms:modified>
</cp:coreProperties>
</file>