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307" r:id="rId3"/>
    <p:sldId id="309" r:id="rId4"/>
    <p:sldId id="310" r:id="rId5"/>
    <p:sldId id="311" r:id="rId6"/>
    <p:sldId id="320" r:id="rId7"/>
    <p:sldId id="321" r:id="rId8"/>
    <p:sldId id="322" r:id="rId9"/>
    <p:sldId id="323" r:id="rId10"/>
    <p:sldId id="312" r:id="rId11"/>
    <p:sldId id="319" r:id="rId12"/>
    <p:sldId id="318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9F4F-9FA1-4C97-877C-7BDED52BDEDA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22E6-B89C-446E-89C0-0B47E4CD0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708AC42C-E767-4947-84C3-D0D23DD13CE9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ahoma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Tahoma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19150"/>
            <a:ext cx="7185026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966"/>
            <a:ext cx="5390934" cy="4850352"/>
          </a:xfrm>
          <a:noFill/>
        </p:spPr>
        <p:txBody>
          <a:bodyPr wrap="none" anchor="ctr"/>
          <a:lstStyle/>
          <a:p>
            <a:endParaRPr 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22E6-B89C-446E-89C0-0B47E4CD01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6" y="1428753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4" y="3258744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356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9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051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69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" y="4679158"/>
            <a:ext cx="9144001" cy="464344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8594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4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1766887"/>
            <a:ext cx="7690115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711803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4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5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2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0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4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1766887"/>
            <a:ext cx="7690115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841686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44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1766887"/>
            <a:ext cx="7690115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756054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189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59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57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117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3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7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231793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7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265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25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1280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887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5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60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6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8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/redirect/71500596/2000" TargetMode="External"/><Relationship Id="rId2" Type="http://schemas.openxmlformats.org/officeDocument/2006/relationships/hyperlink" Target="http://ivo.garant.ru/document/redirect/406974728/10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72408" y="1635646"/>
            <a:ext cx="5328592" cy="1070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8400" tIns="34200" rIns="68400" bIns="34200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Защищенность объектов от противоправных посягательств. </a:t>
            </a: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и проблемы </a:t>
            </a:r>
            <a:endParaRPr lang="ru-RU" sz="2400" dirty="0">
              <a:solidFill>
                <a:schemeClr val="bg1"/>
              </a:solidFill>
              <a:latin typeface="Impact" pitchFamily="32" charset="0"/>
              <a:cs typeface="Tahoma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83769" y="339725"/>
            <a:ext cx="5400601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8400" tIns="34200" rIns="68400" bIns="342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Федеральное казенное учреждение</a:t>
            </a:r>
            <a:b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</a:b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«Научно-исследовательский центр «Охрана»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Федеральной службы войск национальной гвардии Российской Федерации</a:t>
            </a:r>
          </a:p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/>
            </a:pPr>
            <a:endParaRPr lang="ru-RU" sz="2000" dirty="0">
              <a:solidFill>
                <a:srgbClr val="FFFFFF"/>
              </a:solidFill>
              <a:latin typeface="Impact" pitchFamily="32" charset="0"/>
              <a:cs typeface="Tahoma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71803" y="3902075"/>
            <a:ext cx="4812567" cy="10757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/>
            </a:pP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Доклад</a:t>
            </a:r>
          </a:p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/>
            </a:pP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старшего научного сотрудника,</a:t>
            </a:r>
          </a:p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/>
            </a:pP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 кандидата технических наук</a:t>
            </a:r>
            <a:b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</a:br>
            <a:r>
              <a:rPr lang="ru-RU" sz="1600" dirty="0">
                <a:solidFill>
                  <a:srgbClr val="CCCCCC"/>
                </a:solidFill>
                <a:latin typeface="Impact" pitchFamily="32" charset="0"/>
                <a:cs typeface="Tahoma" charset="0"/>
              </a:rPr>
              <a:t>Вадима  Александровича  Гапоненко</a:t>
            </a:r>
          </a:p>
        </p:txBody>
      </p:sp>
    </p:spTree>
    <p:extLst>
      <p:ext uri="{BB962C8B-B14F-4D97-AF65-F5344CB8AC3E}">
        <p14:creationId xmlns:p14="http://schemas.microsoft.com/office/powerpoint/2010/main" val="3571817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2999" y="0"/>
            <a:ext cx="6858001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 изменения  в законодательстве  российской федерации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8422" y="48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4" y="627534"/>
            <a:ext cx="8961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создания системы защищенности объектов противоправных посягательств необходимо законодательно установить:</a:t>
            </a:r>
          </a:p>
          <a:p>
            <a:pPr indent="450215" algn="just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описанию угроз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формирования перечня нарушителей, их характеристик, включая сценарии реализации противоправных посягательств на объектах, подлежащих обязательной защите от противоправных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посягательств, то есть введение в действие типовой модели воздействия нарушителей на объекты различных форм собственности, на основании которой на каждом конкретном объекте будет формироваться своя частная модель);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единую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стране систему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категорирования объектов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как предметов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 противоправных посягательств;</a:t>
            </a:r>
          </a:p>
          <a:p>
            <a:pPr indent="450215" algn="just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объему организационных мероприятий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обеспечению защищенности объектов от возможных противоправных посягательств, в том числе по взаимодействию с органами обороны, безопасности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правопорядка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 при непосредственном противодействии противоправным посягательствам;</a:t>
            </a:r>
          </a:p>
          <a:p>
            <a:pPr indent="450215" algn="just">
              <a:spcAft>
                <a:spcPts val="60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построению аппаратно-программных средств систем управления безопасностью объектов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 форм собственности с функцией поддержки принятия решения, построенных в том числе с использованием технологии искусственного интеллекта.</a:t>
            </a:r>
          </a:p>
        </p:txBody>
      </p:sp>
    </p:spTree>
    <p:extLst>
      <p:ext uri="{BB962C8B-B14F-4D97-AF65-F5344CB8AC3E}">
        <p14:creationId xmlns:p14="http://schemas.microsoft.com/office/powerpoint/2010/main" val="2849925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2211710"/>
            <a:ext cx="6858000" cy="504056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ru-RU" sz="28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за   внимание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2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06996" y="128620"/>
            <a:ext cx="6858000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 охраны  объекта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8422" y="36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" y="1415356"/>
            <a:ext cx="9002533" cy="28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119122"/>
            <a:ext cx="6858001" cy="2923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9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  мероприятия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842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99543"/>
            <a:ext cx="7704856" cy="42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119124"/>
            <a:ext cx="685800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  мероприятия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2047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706184"/>
            <a:ext cx="7848872" cy="40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2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20134"/>
              </p:ext>
            </p:extLst>
          </p:nvPr>
        </p:nvGraphicFramePr>
        <p:xfrm>
          <a:off x="120317" y="680814"/>
          <a:ext cx="891617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357">
                  <a:extLst>
                    <a:ext uri="{9D8B030D-6E8A-4147-A177-3AD203B41FA5}">
                      <a16:colId xmlns:a16="http://schemas.microsoft.com/office/drawing/2014/main" val="1021489481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874633629"/>
                    </a:ext>
                  </a:extLst>
                </a:gridCol>
                <a:gridCol w="3019019">
                  <a:extLst>
                    <a:ext uri="{9D8B030D-6E8A-4147-A177-3AD203B41FA5}">
                      <a16:colId xmlns:a16="http://schemas.microsoft.com/office/drawing/2014/main" val="2282335037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93657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9 февраля 2007 г. № 16-ФЗ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транспортной безопасности»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июля 2011 г. № 256-ФЗ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безопасности объектов топливно-энергетического комплекса»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1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регулирования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федеральном законе нет статьи четко определяющей предмет регулирования.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 организационные и правовые основы в сфере обеспечения безопасности объектов ТЭК в Российской Федерации, за исключением объектов атомной энергетики, в целях предотвращения актов незаконного вмешательства, определяет полномочия федеральных органов государственной власти и органов государственной власти субъектов Российской Федерации в указанной сфере, а также права, обязанности и ответственность субъектов ТЭК (ст. 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0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обеспечения безопасности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Безопасное функционирование транспортного комплекса, защита интересов личности, общества и государства в сфере транспортного комплекса от актов незаконного вмешательства (ст. 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 и безопасное функционирование, защита интересов личности, общества и государства в сфере ТЭК от актов незаконного вмешательства (ст. 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20" marR="565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69935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20538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требований,  установленных </a:t>
            </a:r>
            <a:b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   законодательством </a:t>
            </a:r>
            <a:endParaRPr lang="ru-RU" sz="1800" b="1" cap="all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47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35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13595"/>
              </p:ext>
            </p:extLst>
          </p:nvPr>
        </p:nvGraphicFramePr>
        <p:xfrm>
          <a:off x="35496" y="702414"/>
          <a:ext cx="9003123" cy="410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23">
                  <a:extLst>
                    <a:ext uri="{9D8B030D-6E8A-4147-A177-3AD203B41FA5}">
                      <a16:colId xmlns:a16="http://schemas.microsoft.com/office/drawing/2014/main" val="1021489481"/>
                    </a:ext>
                  </a:extLst>
                </a:gridCol>
                <a:gridCol w="1249011">
                  <a:extLst>
                    <a:ext uri="{9D8B030D-6E8A-4147-A177-3AD203B41FA5}">
                      <a16:colId xmlns:a16="http://schemas.microsoft.com/office/drawing/2014/main" val="2874633629"/>
                    </a:ext>
                  </a:extLst>
                </a:gridCol>
                <a:gridCol w="3695281">
                  <a:extLst>
                    <a:ext uri="{9D8B030D-6E8A-4147-A177-3AD203B41FA5}">
                      <a16:colId xmlns:a16="http://schemas.microsoft.com/office/drawing/2014/main" val="2282335037"/>
                    </a:ext>
                  </a:extLst>
                </a:gridCol>
                <a:gridCol w="3635508">
                  <a:extLst>
                    <a:ext uri="{9D8B030D-6E8A-4147-A177-3AD203B41FA5}">
                      <a16:colId xmlns:a16="http://schemas.microsoft.com/office/drawing/2014/main" val="293657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9 февраля 2007 г. № 16-ФЗ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транспортной безопасности»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июля 2011 г. № 256-ФЗ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безопасности объектов топливно-энергетического комплекса»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11605"/>
                  </a:ext>
                </a:extLst>
              </a:tr>
              <a:tr h="2608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обеспечения безопасности (отличия)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нормативное правовое регулирование в области обеспечения ТБ;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2) оценка уязвимости объектов транспортной инфраструктуры и транспортных средств;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3) разработка 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реализация требований по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обеспечению ТБ;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4) разработка и реализация мер по обеспечению ТБ;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5) подготовка и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аттестация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сил обеспечения ТБ;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сертификация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технических средств обеспечения ТБ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 нормативное правовое регулирование в области обеспечения антитеррористической защищенности объектов ТЭК;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2) разработка и реализация требований обеспечения безопасности и антитеррористической защищенности объектов ТЭК;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3) разработка и реализация мер по созданию системы физической защиты объектов ТЭК;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4) подготовка специалистов в сфере обеспечения безопасности объектов ТЭК.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0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Категорирование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Устанавливаются постановлением Правительства РФ от 3 октября 2020 г. № 1595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пять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категорий (первая – пятая) по убыванию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Устанавливаются в ФЗ-256 три категории (высокая, средняя или низкая)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6993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047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538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требований,  установленных </a:t>
            </a:r>
            <a:b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   законодательством </a:t>
            </a:r>
            <a:endParaRPr lang="ru-RU" sz="1800" b="1" cap="all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95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8992"/>
              </p:ext>
            </p:extLst>
          </p:nvPr>
        </p:nvGraphicFramePr>
        <p:xfrm>
          <a:off x="35496" y="702414"/>
          <a:ext cx="900312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23">
                  <a:extLst>
                    <a:ext uri="{9D8B030D-6E8A-4147-A177-3AD203B41FA5}">
                      <a16:colId xmlns:a16="http://schemas.microsoft.com/office/drawing/2014/main" val="1021489481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val="287463362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282335037"/>
                    </a:ext>
                  </a:extLst>
                </a:gridCol>
                <a:gridCol w="4106579">
                  <a:extLst>
                    <a:ext uri="{9D8B030D-6E8A-4147-A177-3AD203B41FA5}">
                      <a16:colId xmlns:a16="http://schemas.microsoft.com/office/drawing/2014/main" val="293657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9 февраля 2007 г. № 16-ФЗ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транспортной безопасности»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июля 2011 г. № 256-ФЗ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безопасности объектов топливно-энергетического комплекса»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11605"/>
                  </a:ext>
                </a:extLst>
              </a:tr>
              <a:tr h="2608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Оценка уязвимости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Порядок проведения оценки уязвимости объектов транспортной инфраструктуры устанавливает Минтранс России, по согласованию с ФСБ России и МВД России.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Оценка уязвимости объектов транспортной инфраструктуры проводится специализированными организациями в области обеспечения транспортной безопасности с учетом требований по обеспечению транспортной безопасности на основе публичного договора.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Порядок проведения анализа уязвимости объекта ТЭК, оценки социально-экономических последствий совершения на объекте акта незаконного вмешательства при проведении категорирования объекта, оценки системы физической защиты объекта при угрозах совершения актов незаконного вмешательства утверждается Правительством РФ (распоряжение Правительства РФ от 3 декабря 2022 г. №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3722-р)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Паспорт безопасности объекта ТЭК утверждается руководителем субъекта ТЭК, владеющего на праве собственности или ином законном основании объектом, после согласования с председателем антитеррористической комиссией в субъекте Российской Федерации, в котором находится объект ТЭК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038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047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538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требований,  установленных </a:t>
            </a:r>
            <a:b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   законодательством </a:t>
            </a:r>
            <a:endParaRPr lang="ru-RU" sz="1800" b="1" cap="all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1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9861"/>
              </p:ext>
            </p:extLst>
          </p:nvPr>
        </p:nvGraphicFramePr>
        <p:xfrm>
          <a:off x="35496" y="702414"/>
          <a:ext cx="9003123" cy="367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23">
                  <a:extLst>
                    <a:ext uri="{9D8B030D-6E8A-4147-A177-3AD203B41FA5}">
                      <a16:colId xmlns:a16="http://schemas.microsoft.com/office/drawing/2014/main" val="1021489481"/>
                    </a:ext>
                  </a:extLst>
                </a:gridCol>
                <a:gridCol w="1217581">
                  <a:extLst>
                    <a:ext uri="{9D8B030D-6E8A-4147-A177-3AD203B41FA5}">
                      <a16:colId xmlns:a16="http://schemas.microsoft.com/office/drawing/2014/main" val="2874633629"/>
                    </a:ext>
                  </a:extLst>
                </a:gridCol>
                <a:gridCol w="4335760">
                  <a:extLst>
                    <a:ext uri="{9D8B030D-6E8A-4147-A177-3AD203B41FA5}">
                      <a16:colId xmlns:a16="http://schemas.microsoft.com/office/drawing/2014/main" val="2282335037"/>
                    </a:ext>
                  </a:extLst>
                </a:gridCol>
                <a:gridCol w="3026459">
                  <a:extLst>
                    <a:ext uri="{9D8B030D-6E8A-4147-A177-3AD203B41FA5}">
                      <a16:colId xmlns:a16="http://schemas.microsoft.com/office/drawing/2014/main" val="293657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9 февраля 2007 г. № 16-ФЗ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транспортной безопасности»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Федеральный закон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июля 2011 г. № 256-ФЗ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«О безопасности объектов топливно-энергетического комплекса»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11605"/>
                  </a:ext>
                </a:extLst>
              </a:tr>
              <a:tr h="2608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 обеспечения безопасности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Требования устанавливаются Правительством РФ: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 для воздушного транспорта 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постановление Правительства РФ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апреля 2022 г.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731;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2)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железнодорожного транспорта - постановление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Правительства РФ 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октября 2020 г.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1653;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3)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автомобильного транспорта и городского наземного электрического транспорта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Правительства РФ от 8 октября 2020 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1640;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4)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морского и внутреннего водного транспорта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Правительства РФ от 8 октября 2020 г.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1637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Постановление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Правительства РФ от 03 августа 2024 г. №1046 «Об утверждении Требований обеспечения безопасности и антитеррористической защищенности объектов топливно-энергетического комплекса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038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0472" y="42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538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требований,  установленных </a:t>
            </a:r>
            <a:b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   законодательством </a:t>
            </a:r>
            <a:endParaRPr lang="ru-RU" sz="1800" b="1" cap="all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000" y="119124"/>
            <a:ext cx="685800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создания   ИСБ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8422" y="48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77155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возможности совершения какого-либо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противоправного  посягательства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охраняемый объект ничего не известно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учитывать совершение на охраняемом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объекте любого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противоправного посягательства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квалифицированного в КоАП или УК РФ)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как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отдельности, так и в комплексе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Необходимо учитывать опасность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совершения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охраняемом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объекте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любого противоправного посягательства.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Четвертое.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Решение реализуется только один раз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структуру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ИТСО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составе ИСБ после 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монтажа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охраняемом объекте изменить нельзя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 ИТСО будет означать замену ИСБ на новую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модернизированную).</a:t>
            </a:r>
          </a:p>
        </p:txBody>
      </p:sp>
    </p:spTree>
    <p:extLst>
      <p:ext uri="{BB962C8B-B14F-4D97-AF65-F5344CB8AC3E}">
        <p14:creationId xmlns:p14="http://schemas.microsoft.com/office/powerpoint/2010/main" val="144560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magenta-blu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3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4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ppt/theme/themeOverride5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530</Words>
  <Application>Microsoft Office PowerPoint</Application>
  <PresentationFormat>Экран (16:9)</PresentationFormat>
  <Paragraphs>109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Tahoma</vt:lpstr>
      <vt:lpstr>Times New Roman</vt:lpstr>
      <vt:lpstr>Wingdings</vt:lpstr>
      <vt:lpstr>1_White Template with magenta-blue Segoe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Структурно-функциональный метод синтеза эффективной системы охраны и обороны  критически важных объектов российской федерации в условиях эвентуальных угроз</dc:title>
  <dc:creator>Вадим</dc:creator>
  <cp:lastModifiedBy>usernic</cp:lastModifiedBy>
  <cp:revision>105</cp:revision>
  <cp:lastPrinted>2025-06-23T13:01:51Z</cp:lastPrinted>
  <dcterms:created xsi:type="dcterms:W3CDTF">2017-06-25T12:17:48Z</dcterms:created>
  <dcterms:modified xsi:type="dcterms:W3CDTF">2025-06-24T06:00:36Z</dcterms:modified>
</cp:coreProperties>
</file>