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869" r:id="rId2"/>
    <p:sldId id="879" r:id="rId3"/>
    <p:sldId id="880" r:id="rId4"/>
    <p:sldId id="885" r:id="rId5"/>
    <p:sldId id="886" r:id="rId6"/>
    <p:sldId id="887" r:id="rId7"/>
    <p:sldId id="889" r:id="rId8"/>
    <p:sldId id="881" r:id="rId9"/>
    <p:sldId id="890" r:id="rId10"/>
    <p:sldId id="856" r:id="rId11"/>
    <p:sldId id="891" r:id="rId12"/>
    <p:sldId id="870" r:id="rId13"/>
    <p:sldId id="871" r:id="rId14"/>
    <p:sldId id="873" r:id="rId15"/>
    <p:sldId id="874" r:id="rId16"/>
    <p:sldId id="875" r:id="rId17"/>
    <p:sldId id="876" r:id="rId18"/>
    <p:sldId id="883" r:id="rId19"/>
    <p:sldId id="894" r:id="rId20"/>
    <p:sldId id="893" r:id="rId21"/>
    <p:sldId id="884" r:id="rId22"/>
    <p:sldId id="878" r:id="rId23"/>
  </p:sldIdLst>
  <p:sldSz cx="12192000" cy="6858000"/>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адарян Вартан Андроникович" initials="ПВА" lastIdx="1" clrIdx="0">
    <p:extLst>
      <p:ext uri="{19B8F6BF-5375-455C-9EA6-DF929625EA0E}">
        <p15:presenceInfo xmlns:p15="http://schemas.microsoft.com/office/powerpoint/2012/main" userId="Падарян Вартан Андроникови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003C82"/>
    <a:srgbClr val="BFBFBF"/>
    <a:srgbClr val="316293"/>
    <a:srgbClr val="F5750B"/>
    <a:srgbClr val="FFFFFF"/>
    <a:srgbClr val="D56509"/>
    <a:srgbClr val="F5770F"/>
    <a:srgbClr val="A3CE50"/>
    <a:srgbClr val="DF6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9" autoAdjust="0"/>
    <p:restoredTop sz="87605" autoAdjust="0"/>
  </p:normalViewPr>
  <p:slideViewPr>
    <p:cSldViewPr>
      <p:cViewPr varScale="1">
        <p:scale>
          <a:sx n="63" d="100"/>
          <a:sy n="63" d="100"/>
        </p:scale>
        <p:origin x="72" y="469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60" d="100"/>
          <a:sy n="160" d="100"/>
        </p:scale>
        <p:origin x="-8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Лист1!$A$2:$A$6</cx:f>
        <cx:lvl ptCount="5">
          <cx:pt idx="0">ЗАРЕГИСТРИРОВАНО ЭКСПЕРТОВ</cx:pt>
          <cx:pt idx="1">ЗАРЕГИСТРИРОВАНО КОМПАНИЙ</cx:pt>
          <cx:pt idx="2">ИНТЕРЕСНО ВЕСТИ БЛОГИ</cx:pt>
          <cx:pt idx="3">ПЛАНИРУЮТ БЛОГИ</cx:pt>
          <cx:pt idx="4">ВЕДУТ БЛОГИ</cx:pt>
        </cx:lvl>
      </cx:strDim>
      <cx:numDim type="val">
        <cx:f>Лист1!$B$2:$B$6</cx:f>
        <cx:lvl ptCount="5" formatCode="G/通用格式">
          <cx:pt idx="0">98</cx:pt>
          <cx:pt idx="1">82</cx:pt>
          <cx:pt idx="2">21</cx:pt>
          <cx:pt idx="3">11</cx:pt>
          <cx:pt idx="4">5</cx:pt>
        </cx:lvl>
      </cx:numDim>
    </cx:data>
  </cx:chartData>
  <cx:chart>
    <cx:title pos="t" align="ctr" overlay="0">
      <cx:txPr>
        <a:bodyPr spcFirstLastPara="1" vertOverflow="ellipsis" horzOverflow="overflow" wrap="square" lIns="0" tIns="0" rIns="0" bIns="0" anchor="ctr" anchorCtr="1"/>
        <a:lstStyle/>
        <a:p>
          <a:pPr algn="ctr" rtl="0">
            <a:defRPr sz="1900" baseline="0">
              <a:solidFill>
                <a:srgbClr val="7030A0"/>
              </a:solidFill>
            </a:defRPr>
          </a:pPr>
          <a:endParaRPr lang="ru-RU" altLang="zh-CN" sz="1900" b="0" i="0" u="none" strike="noStrike" baseline="0" dirty="0">
            <a:solidFill>
              <a:srgbClr val="7030A0"/>
            </a:solidFill>
            <a:latin typeface="等线" panose="020F0502020204030204"/>
          </a:endParaRPr>
        </a:p>
      </cx:txPr>
    </cx:title>
    <cx:plotArea>
      <cx:plotAreaRegion>
        <cx:series layoutId="funnel" uniqueId="{9BE54799-6F9F-4861-BD12-79AE19DBD959}">
          <cx:tx>
            <cx:txData>
              <cx:f>Лист1!$B$1</cx:f>
              <cx:v>Ряд 1</cx:v>
            </cx:txData>
          </cx:tx>
          <cx:dataPt idx="0">
            <cx:spPr>
              <a:solidFill>
                <a:srgbClr val="00B0F0"/>
              </a:solidFill>
            </cx:spPr>
          </cx:dataPt>
          <cx:dataPt idx="1">
            <cx:spPr>
              <a:solidFill>
                <a:srgbClr val="00B050"/>
              </a:solidFill>
            </cx:spPr>
          </cx:dataPt>
          <cx:dataPt idx="2">
            <cx:spPr>
              <a:solidFill>
                <a:srgbClr val="FFC000">
                  <a:lumMod val="40000"/>
                  <a:lumOff val="60000"/>
                </a:srgbClr>
              </a:solidFill>
            </cx:spPr>
          </cx:dataPt>
          <cx:dataPt idx="3">
            <cx:spPr>
              <a:solidFill>
                <a:srgbClr val="ED7D31"/>
              </a:solidFill>
            </cx:spPr>
          </cx:dataPt>
          <cx:dataPt idx="4">
            <cx:spPr>
              <a:solidFill>
                <a:srgbClr val="B686DA"/>
              </a:solidFill>
            </cx:spPr>
          </cx:dataPt>
          <cx:dataLabels>
            <cx:txPr>
              <a:bodyPr vertOverflow="overflow" horzOverflow="overflow" wrap="square" lIns="0" tIns="0" rIns="0" bIns="0"/>
              <a:lstStyle/>
              <a:p>
                <a:pPr algn="ctr" rtl="0">
                  <a:defRPr sz="1900" b="1" i="0" baseline="0">
                    <a:solidFill>
                      <a:srgbClr val="0070C0"/>
                    </a:solidFill>
                    <a:latin typeface="等线" panose="02010600030101010101" pitchFamily="2" charset="-122"/>
                    <a:ea typeface="等线" panose="02010600030101010101" pitchFamily="2" charset="-122"/>
                    <a:cs typeface="等线" panose="02010600030101010101" pitchFamily="2" charset="-122"/>
                  </a:defRPr>
                </a:pPr>
                <a:endParaRPr lang="zh-CN" altLang="en-US" sz="1900" b="1" i="0" baseline="0">
                  <a:solidFill>
                    <a:srgbClr val="0070C0"/>
                  </a:solidFill>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400" b="1" i="0" baseline="0">
                <a:solidFill>
                  <a:srgbClr val="0070C0"/>
                </a:solidFill>
                <a:latin typeface="Arial" panose="020B0604020202020204" pitchFamily="34" charset="0"/>
              </a:defRPr>
            </a:pPr>
            <a:endParaRPr lang="ru-RU" altLang="zh-CN" sz="1400" b="1" i="0" u="none" strike="noStrike" baseline="0" dirty="0">
              <a:solidFill>
                <a:srgbClr val="0070C0"/>
              </a:solidFill>
              <a:latin typeface="Arial" panose="020B0604020202020204" pitchFamily="34" charset="0"/>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262E1EB-4DBB-4B08-A88B-6D2B8A2437B0}" type="datetimeFigureOut">
              <a:rPr lang="ru-RU" smtClean="0"/>
              <a:pPr/>
              <a:t>18.02.2026</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5AD585F-3306-4C44-B71B-F2260EB0E16F}"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smtClean="0"/>
            </a:lvl1pPr>
          </a:lstStyle>
          <a:p>
            <a:pPr>
              <a:defRPr/>
            </a:pPr>
            <a:fld id="{4AD9DAFD-E7BC-4D2F-A353-8E50B68798A4}" type="datetimeFigureOut">
              <a:rPr lang="ru-RU"/>
              <a:pPr>
                <a:defRPr/>
              </a:pPr>
              <a:t>18.02.2026</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smtClean="0"/>
            </a:lvl1pPr>
          </a:lstStyle>
          <a:p>
            <a:pPr>
              <a:defRPr/>
            </a:pPr>
            <a:fld id="{27D71E60-3E5A-4511-9786-2EFB3C296E6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pPr>
              <a:defRPr/>
            </a:pPr>
            <a:fld id="{27D71E60-3E5A-4511-9786-2EFB3C296E6F}" type="slidenum">
              <a:rPr lang="ru-RU" smtClean="0"/>
              <a:pPr>
                <a:defRPr/>
              </a:pPr>
              <a:t>1</a:t>
            </a:fld>
            <a:endParaRPr lang="ru-RU"/>
          </a:p>
        </p:txBody>
      </p:sp>
    </p:spTree>
    <p:extLst>
      <p:ext uri="{BB962C8B-B14F-4D97-AF65-F5344CB8AC3E}">
        <p14:creationId xmlns:p14="http://schemas.microsoft.com/office/powerpoint/2010/main" val="144138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DDF1278-D2D3-2CCA-8CDA-E1C7AD765129}" type="slidenum">
              <a:rPr/>
              <a:t>11</a:t>
            </a:fld>
            <a:endParaRPr/>
          </a:p>
        </p:txBody>
      </p:sp>
    </p:spTree>
    <p:extLst>
      <p:ext uri="{BB962C8B-B14F-4D97-AF65-F5344CB8AC3E}">
        <p14:creationId xmlns:p14="http://schemas.microsoft.com/office/powerpoint/2010/main" val="248294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ltLang="zh-CN" dirty="0"/>
              <a:t>Все начиналось , как проработка задачи по созданию «Базы знаний с проектами локальных методических материалов и локально-правовых актов», для организаций – участников сообщества РБПО, которые активно пользуются уже давно действующими чатами. Но задача получила свое развитие по инициативе коллег из ФСТЭК России. Коллеги предложили, чтобы создаваемый ресурс не ориентировался только на зрелых участников сообщества РБПО, стал ориентиром для более широкой публики – всех тех, кто начал интересоваться тематикой РБПО.</a:t>
            </a:r>
            <a:br>
              <a:rPr lang="ru-RU" altLang="zh-CN" dirty="0"/>
            </a:br>
            <a:r>
              <a:rPr lang="ru-RU" altLang="zh-CN" dirty="0"/>
              <a:t>А это:</a:t>
            </a:r>
            <a:br>
              <a:rPr lang="ru-RU" altLang="zh-CN" dirty="0"/>
            </a:br>
            <a:r>
              <a:rPr lang="ru-RU" altLang="zh-CN" dirty="0"/>
              <a:t>- сторонние эксперты, кому могут быть интересны новости РБПО;</a:t>
            </a:r>
            <a:br>
              <a:rPr lang="ru-RU" altLang="zh-CN" dirty="0"/>
            </a:br>
            <a:r>
              <a:rPr lang="ru-RU" altLang="zh-CN" dirty="0"/>
              <a:t>- «новички», только пробующие себя в профессии, желающие узнать об обучении, получить рекомендации по работе от более опытных коллег из сообщества РБПО и «иметь под рукой» необходимые НПА и ГОСТы , а также справочник терминов и определений, ну и конечно разбор «типичных задач», с которыми сталкиваются специалисты по ходу совей деятельности;</a:t>
            </a:r>
            <a:br>
              <a:rPr lang="ru-RU" altLang="zh-CN" dirty="0"/>
            </a:br>
            <a:r>
              <a:rPr lang="ru-RU" altLang="zh-CN" dirty="0"/>
              <a:t>- опытные эксперты сообщества РБПО  выстраивающие и улучшающие свои процессы, для которых станут доступны проекты локально-нормативных актов и метод рекомендаций.</a:t>
            </a:r>
            <a:endParaRPr lang="zh-CN" altLang="en-US" dirty="0"/>
          </a:p>
        </p:txBody>
      </p:sp>
      <p:sp>
        <p:nvSpPr>
          <p:cNvPr id="4" name="Номер слайда 3"/>
          <p:cNvSpPr>
            <a:spLocks noGrp="1"/>
          </p:cNvSpPr>
          <p:nvPr>
            <p:ph type="sldNum" sz="quarter" idx="5"/>
          </p:nvPr>
        </p:nvSpPr>
        <p:spPr/>
        <p:txBody>
          <a:bodyPr/>
          <a:lstStyle/>
          <a:p>
            <a:pPr>
              <a:defRPr/>
            </a:pPr>
            <a:fld id="{27D71E60-3E5A-4511-9786-2EFB3C296E6F}" type="slidenum">
              <a:rPr lang="ru-RU" smtClean="0"/>
              <a:pPr>
                <a:defRPr/>
              </a:pPr>
              <a:t>15</a:t>
            </a:fld>
            <a:endParaRPr lang="ru-RU"/>
          </a:p>
        </p:txBody>
      </p:sp>
    </p:spTree>
    <p:extLst>
      <p:ext uri="{BB962C8B-B14F-4D97-AF65-F5344CB8AC3E}">
        <p14:creationId xmlns:p14="http://schemas.microsoft.com/office/powerpoint/2010/main" val="9890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altLang="zh-CN" dirty="0"/>
              <a:t>Задача нам показалась очень интересной, в кокой-то момент даже увлекла! Разработанный портал стал «Ресурсом Центра компетенций ФСТЭК России и ИСП РАН», а также долгожданной площадкой для сообщества РБПО. Нас поддержали активные коллеги из сообщества РБПО и уже представили свои первые публикации из блогов «компаний»,</a:t>
            </a:r>
            <a:br>
              <a:rPr lang="ru-RU" altLang="zh-CN" dirty="0"/>
            </a:br>
            <a:r>
              <a:rPr lang="ru-RU" altLang="zh-CN" dirty="0"/>
              <a:t>поделившись своим практическим опытом на различные темы: начиная от выстраивания процессов РБПО, до подходов к использованию статического анализа, </a:t>
            </a:r>
            <a:r>
              <a:rPr lang="ru-RU" altLang="zh-CN" dirty="0" err="1"/>
              <a:t>фаззинг</a:t>
            </a:r>
            <a:r>
              <a:rPr lang="ru-RU" altLang="zh-CN" dirty="0"/>
              <a:t> – тестирования и организации безопасности контейнерных сред.</a:t>
            </a:r>
            <a:br>
              <a:rPr lang="ru-RU" altLang="zh-CN" dirty="0"/>
            </a:br>
            <a:r>
              <a:rPr lang="ru-RU" altLang="zh-CN" dirty="0"/>
              <a:t>Часть материалов от коллег уже опубликована, часть находится в работе – и станет доступна по позже. </a:t>
            </a:r>
            <a:br>
              <a:rPr lang="ru-RU" altLang="zh-CN" dirty="0"/>
            </a:br>
            <a:r>
              <a:rPr lang="ru-RU" altLang="zh-CN" dirty="0"/>
              <a:t>Больше спасибо моим коллегам из ИСП РАН, Фобос НТ, дружественным организациям из КСБ СОФТ и БАЗИС, а также всем тем, кто откликнулся на предложение и готовят свои материалы, чтобы их опубликовать в ближайшем будущем! Коллеги, в зале, если вы чувствуете в себе силы, так же присоединяйтесь.  Будем рады разместить ваши публикации на портале сообщества!</a:t>
            </a:r>
            <a:br>
              <a:rPr lang="ru-RU" altLang="zh-CN" dirty="0"/>
            </a:br>
            <a:r>
              <a:rPr lang="ru-RU" altLang="zh-CN" dirty="0"/>
              <a:t/>
            </a:r>
            <a:br>
              <a:rPr lang="ru-RU" altLang="zh-CN" dirty="0"/>
            </a:br>
            <a:r>
              <a:rPr lang="ru-RU" altLang="zh-CN" dirty="0"/>
              <a:t>Ресурс сейчас стартует в «Пилотном режиме», и будет планомерно наполнятся «Новостями», «Блогами», «</a:t>
            </a:r>
            <a:r>
              <a:rPr lang="ru-RU" altLang="zh-CN" dirty="0" err="1"/>
              <a:t>Голоссарием</a:t>
            </a:r>
            <a:r>
              <a:rPr lang="ru-RU" altLang="zh-CN" dirty="0"/>
              <a:t>» и ценными проектами документов для организаций в закрытом разделе  «Экспертам». Доступ к которому смогут получить активные участники сообщества.</a:t>
            </a:r>
            <a:br>
              <a:rPr lang="ru-RU" altLang="zh-CN" dirty="0"/>
            </a:br>
            <a:r>
              <a:rPr lang="ru-RU" altLang="zh-CN" dirty="0"/>
              <a:t/>
            </a:r>
            <a:br>
              <a:rPr lang="ru-RU" altLang="zh-CN" dirty="0"/>
            </a:br>
            <a:r>
              <a:rPr lang="ru-RU" altLang="zh-CN" dirty="0"/>
              <a:t>Также следует отметить что на нашем ресурсе есть общедоступный раздел </a:t>
            </a:r>
            <a:r>
              <a:rPr lang="ru-RU" altLang="zh-CN" dirty="0" err="1"/>
              <a:t>УнС</a:t>
            </a:r>
            <a:r>
              <a:rPr lang="ru-RU" altLang="zh-CN" dirty="0"/>
              <a:t> в котором можно видеть как сейчас выглядит проект, какие технологии в нем реализованы, можно будет получить доступ к демо тех, решений которые представлены в проекте, а также по специальной заявке обратиться за получением возможности протестировать саму инфраструктуру </a:t>
            </a:r>
            <a:r>
              <a:rPr lang="ru-RU" altLang="zh-CN" dirty="0" err="1"/>
              <a:t>УнС</a:t>
            </a:r>
            <a:r>
              <a:rPr lang="ru-RU" altLang="zh-CN" dirty="0"/>
              <a:t>.</a:t>
            </a:r>
            <a:br>
              <a:rPr lang="ru-RU" altLang="zh-CN" dirty="0"/>
            </a:br>
            <a:r>
              <a:rPr lang="ru-RU" altLang="zh-CN" dirty="0"/>
              <a:t/>
            </a:r>
            <a:br>
              <a:rPr lang="ru-RU" altLang="zh-CN" dirty="0"/>
            </a:br>
            <a:r>
              <a:rPr lang="ru-RU" altLang="zh-CN" dirty="0"/>
              <a:t>Возвращаясь к теме с ценными материалами экспертам, они будут доступны в закрытом разделе в двух представлениях удобных </a:t>
            </a:r>
            <a:r>
              <a:rPr lang="ru-RU" altLang="zh-CN" dirty="0" err="1"/>
              <a:t>кликабельных</a:t>
            </a:r>
            <a:r>
              <a:rPr lang="ru-RU" altLang="zh-CN" dirty="0"/>
              <a:t> схем, ведущих к списку материалов, и  </a:t>
            </a:r>
            <a:r>
              <a:rPr lang="ru-RU" altLang="zh-CN" dirty="0" err="1"/>
              <a:t>стуктурированных</a:t>
            </a:r>
            <a:r>
              <a:rPr lang="ru-RU" altLang="zh-CN" dirty="0"/>
              <a:t> документов, доступных для скачивания. Материалы подготовлены выкладываются по согласованию со ФСТЭК </a:t>
            </a:r>
            <a:r>
              <a:rPr lang="ru-RU" altLang="zh-CN" dirty="0" err="1"/>
              <a:t>Росии</a:t>
            </a:r>
            <a:r>
              <a:rPr lang="ru-RU" altLang="zh-CN" dirty="0"/>
              <a:t>. (переходишь на слайд с Еленой)  </a:t>
            </a:r>
            <a:br>
              <a:rPr lang="ru-RU" altLang="zh-CN" dirty="0"/>
            </a:br>
            <a:r>
              <a:rPr lang="ru-RU" altLang="zh-CN" dirty="0"/>
              <a:t>  </a:t>
            </a:r>
            <a:endParaRPr lang="zh-CN" altLang="en-US" dirty="0"/>
          </a:p>
        </p:txBody>
      </p:sp>
      <p:sp>
        <p:nvSpPr>
          <p:cNvPr id="4" name="Номер слайда 3"/>
          <p:cNvSpPr>
            <a:spLocks noGrp="1"/>
          </p:cNvSpPr>
          <p:nvPr>
            <p:ph type="sldNum" sz="quarter" idx="5"/>
          </p:nvPr>
        </p:nvSpPr>
        <p:spPr/>
        <p:txBody>
          <a:bodyPr/>
          <a:lstStyle/>
          <a:p>
            <a:pPr>
              <a:defRPr/>
            </a:pPr>
            <a:fld id="{27D71E60-3E5A-4511-9786-2EFB3C296E6F}" type="slidenum">
              <a:rPr lang="ru-RU" smtClean="0"/>
              <a:pPr>
                <a:defRPr/>
              </a:pPr>
              <a:t>16</a:t>
            </a:fld>
            <a:endParaRPr lang="ru-RU"/>
          </a:p>
        </p:txBody>
      </p:sp>
    </p:spTree>
    <p:extLst>
      <p:ext uri="{BB962C8B-B14F-4D97-AF65-F5344CB8AC3E}">
        <p14:creationId xmlns:p14="http://schemas.microsoft.com/office/powerpoint/2010/main" val="360344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DEB3FF8-E7A7-4E46-A73D-886F890CF78C}" type="datetime1">
              <a:rPr lang="ru-RU" smtClean="0"/>
              <a:t>18.02.2026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CCB517E-A776-4E3D-BD6A-30A67E92EDE7}"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9080654-129D-4390-8511-34A1CA977B87}" type="datetime1">
              <a:rPr lang="ru-RU" smtClean="0"/>
              <a:t>18.02.2026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81EC1F2-83E1-4FA4-BBD5-82A9C5ACF66C}"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404664"/>
            <a:ext cx="2743200" cy="57215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404664"/>
            <a:ext cx="8026400" cy="57215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B787DDC-22FE-4A72-ACDE-DA0C304C990F}" type="datetime1">
              <a:rPr lang="ru-RU" smtClean="0"/>
              <a:t>18.02.2026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84EC581-C7CB-4D19-9934-C2A3304FCA7E}"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4FC4DE1-7A91-4698-AD08-1B1F4695FCF1}" type="datetime1">
              <a:rPr lang="ru-RU" smtClean="0"/>
              <a:t>18.02.2026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z="1400" b="1">
                <a:solidFill>
                  <a:schemeClr val="tx1"/>
                </a:solidFill>
              </a:defRPr>
            </a:lvl1pPr>
          </a:lstStyle>
          <a:p>
            <a:pPr>
              <a:defRPr/>
            </a:pPr>
            <a:fld id="{995B35C5-8B64-445F-B477-4A8C4C807B95}" type="slidenum">
              <a:rPr lang="ru-RU" smtClean="0"/>
              <a:pPr>
                <a:defRPr/>
              </a:pPr>
              <a:t>‹#›</a:t>
            </a:fld>
            <a:endParaRPr lang="ru-RU"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D1F206F-EF1C-4DD8-BB7F-3BCF4EE5362E}" type="datetime1">
              <a:rPr lang="ru-RU" smtClean="0"/>
              <a:t>18.02.2026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5FE6AC8-170F-4652-B442-9A5FC845510D}"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F5F5108-375A-4D27-AE47-24CD0EF5746A}" type="datetime1">
              <a:rPr lang="ru-RU" smtClean="0"/>
              <a:t>18.02.2026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D5F09D9-DD4C-466F-BB78-6A98BE35CB66}"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418C98D-EA8E-455E-930E-866D0F131034}" type="datetime1">
              <a:rPr lang="ru-RU" smtClean="0"/>
              <a:t>18.02.2026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8ADACDD-9F5B-41CB-B9F3-2FF9F4B5EFF8}"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55C0B52-BA4F-4886-981D-78E88A8C6FDF}" type="datetime1">
              <a:rPr lang="ru-RU" smtClean="0"/>
              <a:t>18.02.2026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4CD0ECD-6C38-4C14-85C4-62DEE6559E0C}"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9D6ADB2-0165-453E-8715-71F780BAAC99}" type="datetime1">
              <a:rPr lang="ru-RU" smtClean="0"/>
              <a:t>18.02.2026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39E532D-A7FA-461F-9D0D-6767669635A6}"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99180"/>
            <a:ext cx="4011084" cy="113592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404664"/>
            <a:ext cx="6815667" cy="5721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540584"/>
            <a:ext cx="4011084" cy="45855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CB3EC46-493D-48BC-BCA5-5823F3958F26}" type="datetime1">
              <a:rPr lang="ru-RU" smtClean="0"/>
              <a:t>18.02.2026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DE8C6A8-DCB6-4400-A8D2-3BD884E50453}" type="slidenum">
              <a:rPr lang="ru-RU"/>
              <a:pPr>
                <a:defRPr/>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C88F93B-7DF7-43ED-B475-E2B1C8CDF956}" type="datetime1">
              <a:rPr lang="ru-RU" smtClean="0"/>
              <a:t>18.02.2026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F6D3AA3-7462-49C1-9A21-F18196AD86E4}" type="slidenum">
              <a:rPr lang="ru-RU"/>
              <a:pPr>
                <a:defRPr/>
              </a:pPr>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404784"/>
            <a:ext cx="10972800" cy="1008000"/>
          </a:xfrm>
          <a:prstGeom prst="rect">
            <a:avLst/>
          </a:prstGeom>
          <a:solidFill>
            <a:srgbClr val="003C82"/>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dirty="0" smtClean="0"/>
              <a:t>Образец заголовка</a:t>
            </a:r>
          </a:p>
        </p:txBody>
      </p:sp>
      <p:sp>
        <p:nvSpPr>
          <p:cNvPr id="1027" name="Текст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2F2CA-3C43-4962-99D2-347688C62AD8}" type="datetime1">
              <a:rPr lang="ru-RU" smtClean="0"/>
              <a:t>18.02.2026</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dirty="0"/>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B04817F-41B3-4E19-BE6A-44576CBF1CC8}" type="slidenum">
              <a:rPr lang="ru-RU"/>
              <a:pPr>
                <a:defRPr/>
              </a:pPr>
              <a:t>‹#›</a:t>
            </a:fld>
            <a:endParaRPr lang="ru-RU"/>
          </a:p>
        </p:txBody>
      </p:sp>
      <p:pic>
        <p:nvPicPr>
          <p:cNvPr id="2" name="Рисунок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42904" y="75219"/>
            <a:ext cx="1078992" cy="2842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200" kern="1200">
          <a:solidFill>
            <a:schemeClr val="bg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baseline="0">
          <a:solidFill>
            <a:srgbClr val="003C8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baseline="0">
          <a:solidFill>
            <a:srgbClr val="003C8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baseline="0">
          <a:solidFill>
            <a:srgbClr val="003C82"/>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baseline="0">
          <a:solidFill>
            <a:srgbClr val="003C8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baseline="0">
          <a:solidFill>
            <a:srgbClr val="003C8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7"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4/relationships/chartEx" Target="../charts/chartEx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portal.linuxtesting.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40000"/>
          </a:xfrm>
        </p:spPr>
        <p:txBody>
          <a:bodyPr/>
          <a:lstStyle/>
          <a:p>
            <a:r>
              <a:rPr lang="ru-RU" dirty="0"/>
              <a:t>Унифицированная среда разработки безопасного программного обеспечения</a:t>
            </a:r>
          </a:p>
        </p:txBody>
      </p:sp>
      <p:sp>
        <p:nvSpPr>
          <p:cNvPr id="3" name="Подзаголовок 2"/>
          <p:cNvSpPr>
            <a:spLocks noGrp="1"/>
          </p:cNvSpPr>
          <p:nvPr>
            <p:ph type="subTitle" idx="1"/>
          </p:nvPr>
        </p:nvSpPr>
        <p:spPr>
          <a:xfrm>
            <a:off x="1828800" y="5517232"/>
            <a:ext cx="8534400" cy="864096"/>
          </a:xfrm>
        </p:spPr>
        <p:txBody>
          <a:bodyPr>
            <a:normAutofit fontScale="92500" lnSpcReduction="20000"/>
          </a:bodyPr>
          <a:lstStyle/>
          <a:p>
            <a:r>
              <a:rPr lang="ru-RU" sz="1800" dirty="0"/>
              <a:t>Актуальные вопросы защиты </a:t>
            </a:r>
            <a:r>
              <a:rPr lang="ru-RU" sz="1800" dirty="0" smtClean="0"/>
              <a:t>информации</a:t>
            </a:r>
          </a:p>
          <a:p>
            <a:r>
              <a:rPr lang="ru-RU" sz="1800" dirty="0"/>
              <a:t>ТБ </a:t>
            </a:r>
            <a:r>
              <a:rPr lang="ru-RU" sz="1800" dirty="0" smtClean="0"/>
              <a:t>Форум</a:t>
            </a:r>
            <a:endParaRPr lang="ru-RU" sz="1800" dirty="0"/>
          </a:p>
          <a:p>
            <a:r>
              <a:rPr lang="en-US" sz="1800" dirty="0" smtClean="0"/>
              <a:t>19</a:t>
            </a:r>
            <a:r>
              <a:rPr lang="ru-RU" sz="1800" dirty="0" smtClean="0"/>
              <a:t> февраля 2026 </a:t>
            </a:r>
            <a:r>
              <a:rPr lang="ru-RU" sz="1800" dirty="0"/>
              <a:t>года</a:t>
            </a:r>
          </a:p>
        </p:txBody>
      </p:sp>
      <p:sp>
        <p:nvSpPr>
          <p:cNvPr id="4" name="Заголовок 1"/>
          <p:cNvSpPr txBox="1">
            <a:spLocks/>
          </p:cNvSpPr>
          <p:nvPr/>
        </p:nvSpPr>
        <p:spPr bwMode="auto">
          <a:xfrm>
            <a:off x="914400" y="3933056"/>
            <a:ext cx="10363200" cy="1080000"/>
          </a:xfrm>
          <a:prstGeom prst="rect">
            <a:avLst/>
          </a:prstGeom>
          <a:solidFill>
            <a:srgbClr val="003C82"/>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ru-RU" sz="2000" spc="100" dirty="0">
                <a:solidFill>
                  <a:schemeClr val="bg1"/>
                </a:solidFill>
                <a:latin typeface="+mj-lt"/>
                <a:ea typeface="+mj-ea"/>
                <a:cs typeface="+mj-cs"/>
              </a:rPr>
              <a:t>ПАДАРЯН В.А. </a:t>
            </a:r>
            <a:br>
              <a:rPr lang="ru-RU" sz="2000" spc="100" dirty="0">
                <a:solidFill>
                  <a:schemeClr val="bg1"/>
                </a:solidFill>
                <a:latin typeface="+mj-lt"/>
                <a:ea typeface="+mj-ea"/>
                <a:cs typeface="+mj-cs"/>
              </a:rPr>
            </a:br>
            <a:r>
              <a:rPr lang="ru-RU" sz="2000" spc="100" dirty="0">
                <a:solidFill>
                  <a:schemeClr val="bg1"/>
                </a:solidFill>
                <a:latin typeface="+mj-lt"/>
                <a:ea typeface="+mj-ea"/>
                <a:cs typeface="+mj-cs"/>
              </a:rPr>
              <a:t>vartan@ispras.ru</a:t>
            </a:r>
          </a:p>
          <a:p>
            <a:pPr lvl="0" algn="ctr" eaLnBrk="0" hangingPunct="0"/>
            <a:r>
              <a:rPr lang="ru-RU" sz="2000" spc="100" dirty="0">
                <a:solidFill>
                  <a:schemeClr val="bg1"/>
                </a:solidFill>
                <a:latin typeface="+mj-lt"/>
                <a:ea typeface="+mj-ea"/>
                <a:cs typeface="+mj-cs"/>
              </a:rPr>
              <a:t>Заведующий лабораторией ИСП РАН</a:t>
            </a:r>
          </a:p>
        </p:txBody>
      </p:sp>
    </p:spTree>
    <p:extLst>
      <p:ext uri="{BB962C8B-B14F-4D97-AF65-F5344CB8AC3E}">
        <p14:creationId xmlns:p14="http://schemas.microsoft.com/office/powerpoint/2010/main" val="275903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C5FE6AC8-170F-4652-B442-9A5FC845510D}" type="slidenum">
              <a:rPr lang="ru-RU" smtClean="0"/>
              <a:pPr>
                <a:defRPr/>
              </a:pPr>
              <a:t>10</a:t>
            </a:fld>
            <a:endParaRPr lang="ru-RU"/>
          </a:p>
        </p:txBody>
      </p:sp>
      <p:pic>
        <p:nvPicPr>
          <p:cNvPr id="5" name="Объект 14">
            <a:extLst>
              <a:ext uri="{FF2B5EF4-FFF2-40B4-BE49-F238E27FC236}">
                <a16:creationId xmlns:a16="http://schemas.microsoft.com/office/drawing/2014/main" id="{B6A67FC1-E939-4FDA-A1DC-0A0FE2AFC43F}"/>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1424" y="307132"/>
            <a:ext cx="10136015" cy="6049219"/>
          </a:xfrm>
          <a:prstGeom prst="rect">
            <a:avLst/>
          </a:prstGeom>
        </p:spPr>
      </p:pic>
      <p:sp>
        <p:nvSpPr>
          <p:cNvPr id="2" name="Скругленный прямоугольник 1"/>
          <p:cNvSpPr/>
          <p:nvPr/>
        </p:nvSpPr>
        <p:spPr>
          <a:xfrm>
            <a:off x="7752184" y="4221088"/>
            <a:ext cx="1656184"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Оценка безопасности компиляции С/С++</a:t>
            </a:r>
            <a:endParaRPr lang="en-US" b="1" dirty="0">
              <a:solidFill>
                <a:schemeClr val="tx1"/>
              </a:solidFill>
            </a:endParaRPr>
          </a:p>
        </p:txBody>
      </p:sp>
      <p:sp>
        <p:nvSpPr>
          <p:cNvPr id="3" name="Плюс 2"/>
          <p:cNvSpPr/>
          <p:nvPr/>
        </p:nvSpPr>
        <p:spPr>
          <a:xfrm>
            <a:off x="7464152" y="3969060"/>
            <a:ext cx="540060" cy="54006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553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81727830" name="Заголовок 2"/>
          <p:cNvSpPr>
            <a:spLocks noGrp="1"/>
          </p:cNvSpPr>
          <p:nvPr>
            <p:ph type="title"/>
          </p:nvPr>
        </p:nvSpPr>
        <p:spPr bwMode="auto"/>
        <p:txBody>
          <a:bodyPr/>
          <a:lstStyle/>
          <a:p>
            <a:pPr>
              <a:defRPr/>
            </a:pPr>
            <a:r>
              <a:rPr lang="ru-RU"/>
              <a:t>Инструментальный контроль сборки ПО </a:t>
            </a:r>
            <a:endParaRPr lang="en-US"/>
          </a:p>
        </p:txBody>
      </p:sp>
      <p:sp>
        <p:nvSpPr>
          <p:cNvPr id="1986186574" name="Объект 3"/>
          <p:cNvSpPr>
            <a:spLocks noGrp="1"/>
          </p:cNvSpPr>
          <p:nvPr>
            <p:ph idx="1"/>
          </p:nvPr>
        </p:nvSpPr>
        <p:spPr bwMode="auto"/>
        <p:txBody>
          <a:bodyPr vertOverflow="overflow" horzOverflow="overflow" vert="horz" wrap="square" lIns="91440" tIns="45720" rIns="91440" bIns="45720" numCol="1" spcCol="0" rtlCol="0" fromWordArt="0" anchor="t" anchorCtr="0" forceAA="0" compatLnSpc="1">
            <a:prstTxWarp prst="textNoShape">
              <a:avLst/>
            </a:prstTxWarp>
            <a:normAutofit fontScale="72500" lnSpcReduction="20000"/>
          </a:bodyPr>
          <a:lstStyle/>
          <a:p>
            <a:pPr marL="0" indent="0">
              <a:buFont typeface="Arial"/>
              <a:buNone/>
              <a:defRPr/>
            </a:pPr>
            <a:r>
              <a:rPr lang="ru-RU" dirty="0"/>
              <a:t>Проверка </a:t>
            </a:r>
            <a:r>
              <a:rPr lang="ru-RU" sz="2800" b="0" i="0" u="none" strike="noStrike" cap="none" spc="0" dirty="0">
                <a:solidFill>
                  <a:srgbClr val="003C82"/>
                </a:solidFill>
                <a:latin typeface="Calibri"/>
                <a:ea typeface="Calibri"/>
                <a:cs typeface="Calibri"/>
              </a:rPr>
              <a:t>конфигурации и порядка применения компиляторов</a:t>
            </a:r>
            <a:r>
              <a:rPr lang="ru-RU" dirty="0"/>
              <a:t> на</a:t>
            </a:r>
            <a:r>
              <a:rPr lang="ru-RU" sz="2800" b="0" i="0" u="none" strike="noStrike" cap="none" spc="0" dirty="0">
                <a:solidFill>
                  <a:srgbClr val="003C82"/>
                </a:solidFill>
                <a:latin typeface="Calibri"/>
                <a:ea typeface="Calibri"/>
                <a:cs typeface="Calibri"/>
              </a:rPr>
              <a:t> соответствие требованиям к функциям безопасного компилятора</a:t>
            </a:r>
            <a:r>
              <a:rPr lang="en-US" sz="2800" b="0" i="0" u="none" strike="noStrike" cap="none" spc="0" dirty="0">
                <a:solidFill>
                  <a:srgbClr val="003C82"/>
                </a:solidFill>
                <a:latin typeface="Calibri"/>
                <a:ea typeface="Calibri"/>
                <a:cs typeface="Calibri"/>
              </a:rPr>
              <a:t> C/C++</a:t>
            </a:r>
            <a:r>
              <a:rPr lang="ru-RU" sz="2800" b="0" i="0" u="none" strike="noStrike" cap="none" spc="0" dirty="0">
                <a:solidFill>
                  <a:srgbClr val="003C82"/>
                </a:solidFill>
                <a:latin typeface="Calibri"/>
                <a:ea typeface="Calibri"/>
                <a:cs typeface="Calibri"/>
              </a:rPr>
              <a:t> по ГОСТ Р </a:t>
            </a:r>
            <a:r>
              <a:rPr lang="ru-RU" sz="2800" b="0" i="0" u="none" strike="noStrike" cap="none" spc="0" dirty="0" smtClean="0">
                <a:solidFill>
                  <a:srgbClr val="003C82"/>
                </a:solidFill>
                <a:latin typeface="Calibri"/>
                <a:ea typeface="Calibri"/>
                <a:cs typeface="Calibri"/>
              </a:rPr>
              <a:t>71206-2024 </a:t>
            </a:r>
            <a:endParaRPr lang="ru-RU" sz="2800" b="0" i="0" u="none" strike="noStrike" cap="none" spc="0" dirty="0">
              <a:solidFill>
                <a:srgbClr val="003C82"/>
              </a:solidFill>
              <a:latin typeface="Calibri"/>
              <a:ea typeface="Calibri"/>
              <a:cs typeface="Calibri"/>
            </a:endParaRPr>
          </a:p>
          <a:p>
            <a:pPr marL="0" indent="0">
              <a:buFont typeface="Arial"/>
              <a:buNone/>
              <a:defRPr/>
            </a:pPr>
            <a:endParaRPr lang="ru-RU" dirty="0"/>
          </a:p>
          <a:p>
            <a:pPr>
              <a:defRPr/>
            </a:pPr>
            <a:r>
              <a:rPr lang="ru-RU" sz="2800" b="0" i="0" u="none" strike="noStrike" cap="none" spc="0" dirty="0">
                <a:solidFill>
                  <a:srgbClr val="003C82"/>
                </a:solidFill>
                <a:latin typeface="Calibri"/>
                <a:ea typeface="Calibri"/>
                <a:cs typeface="Calibri"/>
              </a:rPr>
              <a:t>Проверяется каждое уникальное </a:t>
            </a:r>
            <a:r>
              <a:rPr lang="ru-RU" sz="2800" b="0" i="1" u="none" strike="noStrike" cap="none" spc="0" dirty="0">
                <a:solidFill>
                  <a:srgbClr val="003C82"/>
                </a:solidFill>
                <a:latin typeface="Calibri"/>
                <a:ea typeface="Calibri"/>
                <a:cs typeface="Calibri"/>
              </a:rPr>
              <a:t>использование </a:t>
            </a:r>
            <a:r>
              <a:rPr lang="ru-RU" sz="2800" b="0" i="0" u="none" strike="noStrike" cap="none" spc="0" dirty="0">
                <a:solidFill>
                  <a:srgbClr val="003C82"/>
                </a:solidFill>
                <a:latin typeface="Calibri"/>
                <a:ea typeface="Calibri"/>
                <a:cs typeface="Calibri"/>
              </a:rPr>
              <a:t>компилятора (а также драйвера компиляции, компоновщика, ...)</a:t>
            </a:r>
          </a:p>
          <a:p>
            <a:pPr lvl="1">
              <a:defRPr/>
            </a:pPr>
            <a:r>
              <a:rPr lang="ru-RU" sz="2400" b="0" i="0" u="none" strike="noStrike" cap="none" spc="0" dirty="0">
                <a:solidFill>
                  <a:srgbClr val="003C82"/>
                </a:solidFill>
                <a:latin typeface="Calibri"/>
                <a:ea typeface="Calibri"/>
                <a:cs typeface="Calibri"/>
              </a:rPr>
              <a:t>Сами утилиты</a:t>
            </a:r>
          </a:p>
          <a:p>
            <a:pPr lvl="1">
              <a:defRPr/>
            </a:pPr>
            <a:r>
              <a:rPr lang="ru-RU" sz="2400" b="0" i="0" u="none" strike="noStrike" cap="none" spc="0" dirty="0">
                <a:solidFill>
                  <a:srgbClr val="003C82"/>
                </a:solidFill>
                <a:latin typeface="Calibri"/>
                <a:ea typeface="Calibri"/>
                <a:cs typeface="Calibri"/>
              </a:rPr>
              <a:t>Аргументы командной строки (опции компиляции) и другие настройки</a:t>
            </a:r>
          </a:p>
          <a:p>
            <a:pPr lvl="0">
              <a:defRPr/>
            </a:pPr>
            <a:r>
              <a:rPr lang="ru-RU" sz="2800" b="0" i="0" u="none" strike="noStrike" cap="none" spc="0" dirty="0">
                <a:solidFill>
                  <a:srgbClr val="003C82"/>
                </a:solidFill>
                <a:latin typeface="Calibri"/>
                <a:ea typeface="Calibri"/>
                <a:cs typeface="Calibri"/>
              </a:rPr>
              <a:t>Использования фиксируются </a:t>
            </a:r>
            <a:r>
              <a:rPr lang="ru-RU" sz="2800" b="0" i="1" u="none" strike="noStrike" cap="none" spc="0" dirty="0">
                <a:solidFill>
                  <a:srgbClr val="003C82"/>
                </a:solidFill>
                <a:latin typeface="Calibri"/>
                <a:ea typeface="Calibri"/>
                <a:cs typeface="Calibri"/>
              </a:rPr>
              <a:t>инструментом контроля сборки</a:t>
            </a:r>
            <a:endParaRPr sz="2400" b="0" i="1" u="none" strike="noStrike" cap="none" spc="0" dirty="0">
              <a:solidFill>
                <a:srgbClr val="003C82"/>
              </a:solidFill>
              <a:latin typeface="Calibri"/>
              <a:ea typeface="Calibri"/>
              <a:cs typeface="Calibri"/>
            </a:endParaRPr>
          </a:p>
          <a:p>
            <a:pPr>
              <a:defRPr/>
            </a:pPr>
            <a:r>
              <a:rPr lang="ru-RU" sz="2800" b="0" i="0" u="none" strike="noStrike" cap="none" spc="0" dirty="0">
                <a:solidFill>
                  <a:srgbClr val="003C82"/>
                </a:solidFill>
                <a:latin typeface="Calibri"/>
                <a:ea typeface="Calibri"/>
                <a:cs typeface="Calibri"/>
              </a:rPr>
              <a:t>Далее они передаются на проверку с помощью </a:t>
            </a:r>
            <a:r>
              <a:rPr lang="ru-RU" sz="2800" b="0" i="1" u="none" strike="noStrike" cap="none" spc="0" dirty="0">
                <a:solidFill>
                  <a:srgbClr val="003C82"/>
                </a:solidFill>
                <a:latin typeface="Calibri"/>
                <a:ea typeface="Calibri"/>
                <a:cs typeface="Calibri"/>
              </a:rPr>
              <a:t>квалификационных тестов безопасного компилятора</a:t>
            </a:r>
            <a:endParaRPr lang="ru-RU" dirty="0"/>
          </a:p>
          <a:p>
            <a:pPr lvl="1">
              <a:defRPr/>
            </a:pPr>
            <a:r>
              <a:rPr lang="ru-RU" dirty="0"/>
              <a:t>Проверку необходимо проводить в сборочном окружении, либо идентичном ему с точки зрения проверяемых утилит</a:t>
            </a:r>
          </a:p>
          <a:p>
            <a:pPr lvl="1">
              <a:defRPr/>
            </a:pPr>
            <a:r>
              <a:rPr lang="ru-RU" dirty="0"/>
              <a:t>Результатом является вывод о безопасности компиляций всей сборки</a:t>
            </a:r>
            <a:r>
              <a:rPr lang="en-US" dirty="0"/>
              <a:t>:</a:t>
            </a:r>
            <a:r>
              <a:rPr lang="ru-RU" dirty="0"/>
              <a:t> выдаётся </a:t>
            </a:r>
            <a:r>
              <a:rPr lang="ru-RU" i="1" dirty="0"/>
              <a:t>класс </a:t>
            </a:r>
            <a:r>
              <a:rPr lang="ru-RU" dirty="0"/>
              <a:t>безопасного компилятора, которому соответствуют все </a:t>
            </a:r>
            <a:r>
              <a:rPr lang="ru-RU" dirty="0" smtClean="0"/>
              <a:t>использования </a:t>
            </a:r>
            <a:r>
              <a:rPr lang="ru-RU" i="1" dirty="0" smtClean="0"/>
              <a:t>класс </a:t>
            </a:r>
            <a:r>
              <a:rPr lang="ru-RU" dirty="0"/>
              <a:t>безопасного компилятора, которому соответствуют все использования</a:t>
            </a:r>
          </a:p>
          <a:p>
            <a:pPr>
              <a:defRPr/>
            </a:pPr>
            <a:r>
              <a:rPr lang="ru-RU" dirty="0" smtClean="0"/>
              <a:t>Интегрированное </a:t>
            </a:r>
            <a:r>
              <a:rPr lang="ru-RU" dirty="0"/>
              <a:t>решение по проверке </a:t>
            </a:r>
            <a:r>
              <a:rPr lang="ru-RU" dirty="0" smtClean="0"/>
              <a:t>требований ГОСТ Р 71206-2024 войдёт </a:t>
            </a:r>
            <a:r>
              <a:rPr lang="ru-RU" dirty="0"/>
              <a:t>в состав расширенной сборки </a:t>
            </a:r>
            <a:r>
              <a:rPr lang="en-US" dirty="0" err="1"/>
              <a:t>Buildography</a:t>
            </a:r>
            <a:r>
              <a:rPr lang="ru-RU" dirty="0"/>
              <a:t>. Первый релиз </a:t>
            </a:r>
            <a:r>
              <a:rPr lang="ru-RU" dirty="0" smtClean="0"/>
              <a:t>планируется на начало </a:t>
            </a:r>
            <a:r>
              <a:rPr lang="ru-RU" dirty="0"/>
              <a:t>марта </a:t>
            </a:r>
            <a:r>
              <a:rPr lang="ru-RU" dirty="0" smtClean="0"/>
              <a:t>2026 г. </a:t>
            </a:r>
            <a:endParaRPr lang="ru-RU" dirty="0"/>
          </a:p>
        </p:txBody>
      </p:sp>
      <p:sp>
        <p:nvSpPr>
          <p:cNvPr id="11878015" name="Номер слайда 1"/>
          <p:cNvSpPr>
            <a:spLocks noGrp="1"/>
          </p:cNvSpPr>
          <p:nvPr>
            <p:ph type="sldNum" sz="quarter" idx="12"/>
          </p:nvPr>
        </p:nvSpPr>
        <p:spPr bwMode="auto"/>
        <p:txBody>
          <a:bodyPr/>
          <a:lstStyle/>
          <a:p>
            <a:pPr>
              <a:defRPr/>
            </a:pPr>
            <a:fld id="{639E532D-A7FA-461F-9D0D-6767669635A6}" type="slidenum">
              <a:rPr lang="ru-RU"/>
              <a:t>11</a:t>
            </a:fld>
            <a:endParaRPr lang="ru-RU"/>
          </a:p>
        </p:txBody>
      </p:sp>
    </p:spTree>
    <p:extLst>
      <p:ext uri="{BB962C8B-B14F-4D97-AF65-F5344CB8AC3E}">
        <p14:creationId xmlns:p14="http://schemas.microsoft.com/office/powerpoint/2010/main" val="2403372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Унифицированная среда разработки безопасного ПО </a:t>
            </a:r>
            <a:r>
              <a:rPr lang="en-US" dirty="0" smtClean="0"/>
              <a:t/>
            </a:r>
            <a:br>
              <a:rPr lang="en-US" dirty="0" smtClean="0"/>
            </a:br>
            <a:r>
              <a:rPr lang="en-US" dirty="0" smtClean="0">
                <a:latin typeface="Consolas" panose="020B0609020204030204" pitchFamily="49" charset="0"/>
              </a:rPr>
              <a:t>v</a:t>
            </a:r>
            <a:r>
              <a:rPr lang="ru-RU" dirty="0" smtClean="0">
                <a:latin typeface="Consolas" panose="020B0609020204030204" pitchFamily="49" charset="0"/>
              </a:rPr>
              <a:t>1.0</a:t>
            </a:r>
            <a:endParaRPr lang="ru-RU" dirty="0">
              <a:latin typeface="Consolas" panose="020B0609020204030204" pitchFamily="49" charset="0"/>
            </a:endParaRPr>
          </a:p>
        </p:txBody>
      </p:sp>
      <p:sp>
        <p:nvSpPr>
          <p:cNvPr id="4" name="Номер слайда 3"/>
          <p:cNvSpPr>
            <a:spLocks noGrp="1"/>
          </p:cNvSpPr>
          <p:nvPr>
            <p:ph type="sldNum" sz="quarter" idx="12"/>
          </p:nvPr>
        </p:nvSpPr>
        <p:spPr/>
        <p:txBody>
          <a:bodyPr/>
          <a:lstStyle/>
          <a:p>
            <a:pPr>
              <a:defRPr/>
            </a:pPr>
            <a:fld id="{995B35C5-8B64-445F-B477-4A8C4C807B95}" type="slidenum">
              <a:rPr lang="ru-RU" sz="1400" b="1">
                <a:solidFill>
                  <a:schemeClr val="tx1"/>
                </a:solidFill>
              </a:rPr>
              <a:pPr>
                <a:defRPr/>
              </a:pPr>
              <a:t>12</a:t>
            </a:fld>
            <a:endParaRPr lang="ru-RU" sz="1400" b="1" dirty="0">
              <a:solidFill>
                <a:schemeClr val="tx1"/>
              </a:solidFill>
            </a:endParaRPr>
          </a:p>
        </p:txBody>
      </p:sp>
      <p:sp>
        <p:nvSpPr>
          <p:cNvPr id="6" name="Прямоугольник 5"/>
          <p:cNvSpPr/>
          <p:nvPr/>
        </p:nvSpPr>
        <p:spPr>
          <a:xfrm>
            <a:off x="1981200" y="5445224"/>
            <a:ext cx="8229600"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Инфраструктура, аттестованная АС: серверы и СЗИ </a:t>
            </a:r>
            <a:endParaRPr lang="ru-RU" dirty="0"/>
          </a:p>
        </p:txBody>
      </p:sp>
      <p:sp>
        <p:nvSpPr>
          <p:cNvPr id="7" name="Прямоугольник 6"/>
          <p:cNvSpPr/>
          <p:nvPr/>
        </p:nvSpPr>
        <p:spPr>
          <a:xfrm>
            <a:off x="1991544" y="4509120"/>
            <a:ext cx="8229600"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a:t>
            </a:r>
            <a:r>
              <a:rPr lang="ru-RU" dirty="0" smtClean="0"/>
              <a:t>сервисы, </a:t>
            </a:r>
            <a:r>
              <a:rPr lang="en-US" dirty="0" smtClean="0"/>
              <a:t>CI/CD</a:t>
            </a:r>
            <a:r>
              <a:rPr lang="ru-RU" dirty="0" smtClean="0"/>
              <a:t>: </a:t>
            </a:r>
            <a:r>
              <a:rPr lang="en-US" dirty="0" smtClean="0"/>
              <a:t>Jenkins</a:t>
            </a:r>
            <a:r>
              <a:rPr lang="ru-RU" dirty="0" smtClean="0"/>
              <a:t>, </a:t>
            </a:r>
            <a:r>
              <a:rPr lang="en-US" dirty="0" err="1" smtClean="0"/>
              <a:t>Gitea</a:t>
            </a:r>
            <a:r>
              <a:rPr lang="en-US" dirty="0" smtClean="0"/>
              <a:t>, IDE Eclipse Theia </a:t>
            </a:r>
            <a:endParaRPr lang="ru-RU" dirty="0"/>
          </a:p>
        </p:txBody>
      </p:sp>
      <p:sp>
        <p:nvSpPr>
          <p:cNvPr id="8" name="Прямоугольник 7"/>
          <p:cNvSpPr/>
          <p:nvPr/>
        </p:nvSpPr>
        <p:spPr>
          <a:xfrm>
            <a:off x="1991544" y="3573016"/>
            <a:ext cx="8229600"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Технологии / инструменты анализа кода ПО </a:t>
            </a:r>
            <a:endParaRPr lang="ru-RU" dirty="0"/>
          </a:p>
        </p:txBody>
      </p:sp>
      <p:sp>
        <p:nvSpPr>
          <p:cNvPr id="10" name="Прямоугольник 9"/>
          <p:cNvSpPr/>
          <p:nvPr/>
        </p:nvSpPr>
        <p:spPr>
          <a:xfrm>
            <a:off x="1991544" y="2636912"/>
            <a:ext cx="3600000"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dirty="0"/>
              <a:t>Квалификационные тесты для оценки ключевых характеристик инструментов </a:t>
            </a:r>
          </a:p>
        </p:txBody>
      </p:sp>
      <p:sp>
        <p:nvSpPr>
          <p:cNvPr id="13" name="Прямоугольник 12"/>
          <p:cNvSpPr/>
          <p:nvPr/>
        </p:nvSpPr>
        <p:spPr>
          <a:xfrm>
            <a:off x="6609683" y="2630794"/>
            <a:ext cx="3600000"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dirty="0"/>
              <a:t>Инструменты и методические рекомендации по внедрению / ГОСТы</a:t>
            </a:r>
          </a:p>
        </p:txBody>
      </p:sp>
      <p:grpSp>
        <p:nvGrpSpPr>
          <p:cNvPr id="15" name="Группа 14"/>
          <p:cNvGrpSpPr/>
          <p:nvPr/>
        </p:nvGrpSpPr>
        <p:grpSpPr>
          <a:xfrm>
            <a:off x="7540052" y="1787367"/>
            <a:ext cx="1739262" cy="806390"/>
            <a:chOff x="5292080" y="1866130"/>
            <a:chExt cx="1739262" cy="806390"/>
          </a:xfrm>
        </p:grpSpPr>
        <p:pic>
          <p:nvPicPr>
            <p:cNvPr id="9" name="Graphic 12" descr="Programmer">
              <a:extLst>
                <a:ext uri="{FF2B5EF4-FFF2-40B4-BE49-F238E27FC236}">
                  <a16:creationId xmlns:a16="http://schemas.microsoft.com/office/drawing/2014/main" id="{79058538-1F79-9E4F-BA30-D5529E081FC1}"/>
                </a:ext>
              </a:extLst>
            </p:cNvPr>
            <p:cNvPicPr>
              <a:picLocks noChangeAspect="1"/>
            </p:cNvPicPr>
            <p:nvPr/>
          </p:nvPicPr>
          <p:blipFill>
            <a:blip r:embed="rId2">
              <a:extLst>
                <a:ext uri="{96DAC541-7B7A-43D3-8B79-37D633B846F1}">
                  <asvg:svgBlip xmlns="" xmlns:asvg="http://schemas.microsoft.com/office/drawing/2016/SVG/main" r:embed="rId7"/>
                </a:ext>
              </a:extLst>
            </a:blip>
            <a:stretch>
              <a:fillRect/>
            </a:stretch>
          </p:blipFill>
          <p:spPr bwMode="auto">
            <a:xfrm>
              <a:off x="5292080" y="1872248"/>
              <a:ext cx="548640" cy="548640"/>
            </a:xfrm>
            <a:prstGeom prst="rect">
              <a:avLst/>
            </a:prstGeom>
          </p:spPr>
        </p:pic>
        <p:pic>
          <p:nvPicPr>
            <p:cNvPr id="11" name="Graphic 12" descr="Programmer">
              <a:extLst>
                <a:ext uri="{FF2B5EF4-FFF2-40B4-BE49-F238E27FC236}">
                  <a16:creationId xmlns:a16="http://schemas.microsoft.com/office/drawing/2014/main" id="{79058538-1F79-9E4F-BA30-D5529E081FC1}"/>
                </a:ext>
              </a:extLst>
            </p:cNvPr>
            <p:cNvPicPr>
              <a:picLocks noChangeAspect="1"/>
            </p:cNvPicPr>
            <p:nvPr/>
          </p:nvPicPr>
          <p:blipFill>
            <a:blip r:embed="rId2">
              <a:extLst>
                <a:ext uri="{96DAC541-7B7A-43D3-8B79-37D633B846F1}">
                  <asvg:svgBlip xmlns="" xmlns:asvg="http://schemas.microsoft.com/office/drawing/2016/SVG/main" r:embed="rId7"/>
                </a:ext>
              </a:extLst>
            </a:blip>
            <a:stretch>
              <a:fillRect/>
            </a:stretch>
          </p:blipFill>
          <p:spPr bwMode="auto">
            <a:xfrm>
              <a:off x="5887391" y="1872248"/>
              <a:ext cx="548640" cy="548640"/>
            </a:xfrm>
            <a:prstGeom prst="rect">
              <a:avLst/>
            </a:prstGeom>
          </p:spPr>
        </p:pic>
        <p:pic>
          <p:nvPicPr>
            <p:cNvPr id="12" name="Graphic 12" descr="Programmer">
              <a:extLst>
                <a:ext uri="{FF2B5EF4-FFF2-40B4-BE49-F238E27FC236}">
                  <a16:creationId xmlns:a16="http://schemas.microsoft.com/office/drawing/2014/main" id="{79058538-1F79-9E4F-BA30-D5529E081FC1}"/>
                </a:ext>
              </a:extLst>
            </p:cNvPr>
            <p:cNvPicPr>
              <a:picLocks noChangeAspect="1"/>
            </p:cNvPicPr>
            <p:nvPr/>
          </p:nvPicPr>
          <p:blipFill>
            <a:blip r:embed="rId2">
              <a:extLst>
                <a:ext uri="{96DAC541-7B7A-43D3-8B79-37D633B846F1}">
                  <asvg:svgBlip xmlns="" xmlns:asvg="http://schemas.microsoft.com/office/drawing/2016/SVG/main" r:embed="rId7"/>
                </a:ext>
              </a:extLst>
            </a:blip>
            <a:stretch>
              <a:fillRect/>
            </a:stretch>
          </p:blipFill>
          <p:spPr bwMode="auto">
            <a:xfrm>
              <a:off x="6482702" y="1866130"/>
              <a:ext cx="548640" cy="548640"/>
            </a:xfrm>
            <a:prstGeom prst="rect">
              <a:avLst/>
            </a:prstGeom>
          </p:spPr>
        </p:pic>
        <p:sp>
          <p:nvSpPr>
            <p:cNvPr id="14" name="TextBox 13"/>
            <p:cNvSpPr txBox="1"/>
            <p:nvPr/>
          </p:nvSpPr>
          <p:spPr>
            <a:xfrm>
              <a:off x="5371944" y="2364743"/>
              <a:ext cx="1579535" cy="307777"/>
            </a:xfrm>
            <a:prstGeom prst="rect">
              <a:avLst/>
            </a:prstGeom>
            <a:noFill/>
          </p:spPr>
          <p:txBody>
            <a:bodyPr wrap="none" rtlCol="0">
              <a:spAutoFit/>
            </a:bodyPr>
            <a:lstStyle/>
            <a:p>
              <a:r>
                <a:rPr lang="ru-RU" sz="1400" dirty="0">
                  <a:latin typeface="+mn-lt"/>
                </a:rPr>
                <a:t>Разработчики СЗИ</a:t>
              </a:r>
            </a:p>
          </p:txBody>
        </p:sp>
      </p:grpSp>
      <p:grpSp>
        <p:nvGrpSpPr>
          <p:cNvPr id="21" name="Группа 20"/>
          <p:cNvGrpSpPr/>
          <p:nvPr/>
        </p:nvGrpSpPr>
        <p:grpSpPr>
          <a:xfrm>
            <a:off x="3079577" y="1856348"/>
            <a:ext cx="1423935" cy="774446"/>
            <a:chOff x="827584" y="1910682"/>
            <a:chExt cx="1423935" cy="774446"/>
          </a:xfrm>
        </p:grpSpPr>
        <p:pic>
          <p:nvPicPr>
            <p:cNvPr id="17" name="Рисунок 16"/>
            <p:cNvPicPr>
              <a:picLocks noChangeAspect="1"/>
            </p:cNvPicPr>
            <p:nvPr/>
          </p:nvPicPr>
          <p:blipFill>
            <a:blip r:embed="rId8"/>
            <a:stretch>
              <a:fillRect/>
            </a:stretch>
          </p:blipFill>
          <p:spPr>
            <a:xfrm>
              <a:off x="827584" y="1910682"/>
              <a:ext cx="418844" cy="547200"/>
            </a:xfrm>
            <a:prstGeom prst="rect">
              <a:avLst/>
            </a:prstGeom>
          </p:spPr>
        </p:pic>
        <p:pic>
          <p:nvPicPr>
            <p:cNvPr id="18" name="Рисунок 17"/>
            <p:cNvPicPr>
              <a:picLocks noChangeAspect="1"/>
            </p:cNvPicPr>
            <p:nvPr/>
          </p:nvPicPr>
          <p:blipFill>
            <a:blip r:embed="rId8"/>
            <a:stretch>
              <a:fillRect/>
            </a:stretch>
          </p:blipFill>
          <p:spPr>
            <a:xfrm>
              <a:off x="1338142" y="1910682"/>
              <a:ext cx="418844" cy="547200"/>
            </a:xfrm>
            <a:prstGeom prst="rect">
              <a:avLst/>
            </a:prstGeom>
          </p:spPr>
        </p:pic>
        <p:pic>
          <p:nvPicPr>
            <p:cNvPr id="19" name="Рисунок 18"/>
            <p:cNvPicPr>
              <a:picLocks noChangeAspect="1"/>
            </p:cNvPicPr>
            <p:nvPr/>
          </p:nvPicPr>
          <p:blipFill>
            <a:blip r:embed="rId8"/>
            <a:stretch>
              <a:fillRect/>
            </a:stretch>
          </p:blipFill>
          <p:spPr>
            <a:xfrm>
              <a:off x="1832675" y="1915786"/>
              <a:ext cx="418844" cy="547200"/>
            </a:xfrm>
            <a:prstGeom prst="rect">
              <a:avLst/>
            </a:prstGeom>
          </p:spPr>
        </p:pic>
        <p:sp>
          <p:nvSpPr>
            <p:cNvPr id="20" name="TextBox 19"/>
            <p:cNvSpPr txBox="1"/>
            <p:nvPr/>
          </p:nvSpPr>
          <p:spPr>
            <a:xfrm>
              <a:off x="1059641" y="2377351"/>
              <a:ext cx="975845" cy="307777"/>
            </a:xfrm>
            <a:prstGeom prst="rect">
              <a:avLst/>
            </a:prstGeom>
            <a:noFill/>
          </p:spPr>
          <p:txBody>
            <a:bodyPr wrap="none" rtlCol="0">
              <a:spAutoFit/>
            </a:bodyPr>
            <a:lstStyle/>
            <a:p>
              <a:r>
                <a:rPr lang="ru-RU" sz="1400" dirty="0">
                  <a:latin typeface="+mn-lt"/>
                </a:rPr>
                <a:t>Регулятор </a:t>
              </a:r>
            </a:p>
          </p:txBody>
        </p:sp>
      </p:grpSp>
    </p:spTree>
    <p:extLst>
      <p:ext uri="{BB962C8B-B14F-4D97-AF65-F5344CB8AC3E}">
        <p14:creationId xmlns:p14="http://schemas.microsoft.com/office/powerpoint/2010/main" val="4114400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Унифицированная среда разработки безопасного ПО </a:t>
            </a:r>
            <a:r>
              <a:rPr lang="en-US" dirty="0"/>
              <a:t/>
            </a:r>
            <a:br>
              <a:rPr lang="en-US" dirty="0"/>
            </a:br>
            <a:r>
              <a:rPr lang="en-US" dirty="0" smtClean="0">
                <a:latin typeface="Consolas" panose="020B0609020204030204" pitchFamily="49" charset="0"/>
              </a:rPr>
              <a:t>v</a:t>
            </a:r>
            <a:r>
              <a:rPr lang="ru-RU" dirty="0" smtClean="0">
                <a:latin typeface="Consolas" panose="020B0609020204030204" pitchFamily="49" charset="0"/>
              </a:rPr>
              <a:t>2.0</a:t>
            </a:r>
            <a:endParaRPr lang="ru-RU" dirty="0"/>
          </a:p>
        </p:txBody>
      </p:sp>
      <p:sp>
        <p:nvSpPr>
          <p:cNvPr id="4" name="Объект 3"/>
          <p:cNvSpPr>
            <a:spLocks noGrp="1"/>
          </p:cNvSpPr>
          <p:nvPr>
            <p:ph idx="1"/>
          </p:nvPr>
        </p:nvSpPr>
        <p:spPr/>
        <p:txBody>
          <a:bodyPr/>
          <a:lstStyle/>
          <a:p>
            <a:r>
              <a:rPr lang="ru-RU" dirty="0" smtClean="0"/>
              <a:t>Цели работы </a:t>
            </a:r>
          </a:p>
          <a:p>
            <a:pPr lvl="1"/>
            <a:r>
              <a:rPr lang="ru-RU" dirty="0" smtClean="0"/>
              <a:t>Снизить затраты на внедрение жизненного цикла безопасного ПО </a:t>
            </a:r>
          </a:p>
          <a:p>
            <a:pPr lvl="1"/>
            <a:r>
              <a:rPr lang="ru-RU" dirty="0" smtClean="0"/>
              <a:t>Снизить издержки разработчика в части поддержки процессов РБПО </a:t>
            </a:r>
          </a:p>
          <a:p>
            <a:r>
              <a:rPr lang="ru-RU" dirty="0" smtClean="0"/>
              <a:t>Задачи работы </a:t>
            </a:r>
          </a:p>
          <a:p>
            <a:pPr lvl="1"/>
            <a:r>
              <a:rPr lang="ru-RU" dirty="0" smtClean="0"/>
              <a:t>Создать облачную версию Унифицированной Среды </a:t>
            </a:r>
          </a:p>
          <a:p>
            <a:pPr lvl="1"/>
            <a:r>
              <a:rPr lang="ru-RU" dirty="0" smtClean="0"/>
              <a:t>Разработать комплекс типовых регламентов РБПО и иной ОРД </a:t>
            </a:r>
          </a:p>
          <a:p>
            <a:pPr lvl="1"/>
            <a:r>
              <a:rPr lang="ru-RU" dirty="0" smtClean="0"/>
              <a:t>Обеспечить применение ИИ в инструментах Унифицированной среды в целях повышения точности и полноты анализа ПО </a:t>
            </a:r>
            <a:endParaRPr lang="ru-RU" dirty="0"/>
          </a:p>
        </p:txBody>
      </p:sp>
      <p:sp>
        <p:nvSpPr>
          <p:cNvPr id="3" name="Номер слайда 2"/>
          <p:cNvSpPr>
            <a:spLocks noGrp="1"/>
          </p:cNvSpPr>
          <p:nvPr>
            <p:ph type="sldNum" sz="quarter" idx="12"/>
          </p:nvPr>
        </p:nvSpPr>
        <p:spPr/>
        <p:txBody>
          <a:bodyPr/>
          <a:lstStyle/>
          <a:p>
            <a:pPr>
              <a:defRPr/>
            </a:pPr>
            <a:fld id="{D4CD0ECD-6C38-4C14-85C4-62DEE6559E0C}" type="slidenum">
              <a:rPr lang="ru-RU" smtClean="0"/>
              <a:pPr>
                <a:defRPr/>
              </a:pPr>
              <a:t>13</a:t>
            </a:fld>
            <a:endParaRPr lang="ru-RU"/>
          </a:p>
        </p:txBody>
      </p:sp>
    </p:spTree>
    <p:extLst>
      <p:ext uri="{BB962C8B-B14F-4D97-AF65-F5344CB8AC3E}">
        <p14:creationId xmlns:p14="http://schemas.microsoft.com/office/powerpoint/2010/main" val="1899666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DA4462-8D4D-CBF9-1A93-CEA76FD0ED7F}"/>
              </a:ext>
            </a:extLst>
          </p:cNvPr>
          <p:cNvSpPr>
            <a:spLocks noGrp="1"/>
          </p:cNvSpPr>
          <p:nvPr>
            <p:ph type="title"/>
          </p:nvPr>
        </p:nvSpPr>
        <p:spPr/>
        <p:txBody>
          <a:bodyPr/>
          <a:lstStyle/>
          <a:p>
            <a:r>
              <a:rPr lang="ru-RU" altLang="zh-CN" dirty="0" smtClean="0"/>
              <a:t>Унифицированная среда, </a:t>
            </a:r>
            <a:r>
              <a:rPr lang="ru-RU" altLang="zh-CN" dirty="0" smtClean="0"/>
              <a:t>текуще</a:t>
            </a:r>
            <a:r>
              <a:rPr lang="ru-RU" altLang="zh-CN" dirty="0" smtClean="0"/>
              <a:t>е состояние </a:t>
            </a:r>
            <a:r>
              <a:rPr lang="ru-RU" altLang="zh-CN" dirty="0" smtClean="0"/>
              <a:t> </a:t>
            </a:r>
            <a:endParaRPr lang="zh-CN" altLang="en-US" dirty="0"/>
          </a:p>
        </p:txBody>
      </p:sp>
      <p:sp>
        <p:nvSpPr>
          <p:cNvPr id="4" name="Номер слайда 3">
            <a:extLst>
              <a:ext uri="{FF2B5EF4-FFF2-40B4-BE49-F238E27FC236}">
                <a16:creationId xmlns:a16="http://schemas.microsoft.com/office/drawing/2014/main" id="{805D1E43-F26F-7560-4538-35B6553CF546}"/>
              </a:ext>
            </a:extLst>
          </p:cNvPr>
          <p:cNvSpPr>
            <a:spLocks noGrp="1"/>
          </p:cNvSpPr>
          <p:nvPr>
            <p:ph type="sldNum" sz="quarter" idx="12"/>
          </p:nvPr>
        </p:nvSpPr>
        <p:spPr/>
        <p:txBody>
          <a:bodyPr/>
          <a:lstStyle/>
          <a:p>
            <a:pPr>
              <a:defRPr/>
            </a:pPr>
            <a:fld id="{995B35C5-8B64-445F-B477-4A8C4C807B95}" type="slidenum">
              <a:rPr lang="ru-RU" smtClean="0"/>
              <a:pPr>
                <a:defRPr/>
              </a:pPr>
              <a:t>14</a:t>
            </a:fld>
            <a:endParaRPr lang="ru-RU" dirty="0"/>
          </a:p>
        </p:txBody>
      </p:sp>
      <p:grpSp>
        <p:nvGrpSpPr>
          <p:cNvPr id="84" name="Группа 83">
            <a:extLst>
              <a:ext uri="{FF2B5EF4-FFF2-40B4-BE49-F238E27FC236}">
                <a16:creationId xmlns:a16="http://schemas.microsoft.com/office/drawing/2014/main" id="{F6A1AD01-CA44-753E-BAE5-40EE12AF5CBB}"/>
              </a:ext>
            </a:extLst>
          </p:cNvPr>
          <p:cNvGrpSpPr/>
          <p:nvPr/>
        </p:nvGrpSpPr>
        <p:grpSpPr>
          <a:xfrm>
            <a:off x="1703512" y="1521551"/>
            <a:ext cx="9022494" cy="5308692"/>
            <a:chOff x="601899" y="1844824"/>
            <a:chExt cx="7940202" cy="4289576"/>
          </a:xfrm>
        </p:grpSpPr>
        <p:grpSp>
          <p:nvGrpSpPr>
            <p:cNvPr id="5" name="Группа 4">
              <a:extLst>
                <a:ext uri="{FF2B5EF4-FFF2-40B4-BE49-F238E27FC236}">
                  <a16:creationId xmlns:a16="http://schemas.microsoft.com/office/drawing/2014/main" id="{0D7EDD08-1030-0C5D-8B07-A417E2F9E4C6}"/>
                </a:ext>
              </a:extLst>
            </p:cNvPr>
            <p:cNvGrpSpPr/>
            <p:nvPr/>
          </p:nvGrpSpPr>
          <p:grpSpPr>
            <a:xfrm>
              <a:off x="601899" y="1844824"/>
              <a:ext cx="7940202" cy="4289576"/>
              <a:chOff x="781661" y="1988840"/>
              <a:chExt cx="7940202" cy="4289576"/>
            </a:xfrm>
          </p:grpSpPr>
          <p:sp>
            <p:nvSpPr>
              <p:cNvPr id="6" name="Скругленный прямоугольник 64">
                <a:extLst>
                  <a:ext uri="{FF2B5EF4-FFF2-40B4-BE49-F238E27FC236}">
                    <a16:creationId xmlns:a16="http://schemas.microsoft.com/office/drawing/2014/main" id="{C311E473-84C7-A718-C5F7-BF37DC2EE01C}"/>
                  </a:ext>
                </a:extLst>
              </p:cNvPr>
              <p:cNvSpPr/>
              <p:nvPr/>
            </p:nvSpPr>
            <p:spPr bwMode="auto">
              <a:xfrm>
                <a:off x="781661" y="2005309"/>
                <a:ext cx="6938403" cy="4224336"/>
              </a:xfrm>
              <a:prstGeom prst="roundRect">
                <a:avLst>
                  <a:gd name="adj" fmla="val 16667"/>
                </a:avLst>
              </a:prstGeom>
              <a:solidFill>
                <a:schemeClr val="bg1">
                  <a:lumMod val="65000"/>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050"/>
              </a:p>
            </p:txBody>
          </p:sp>
          <p:sp>
            <p:nvSpPr>
              <p:cNvPr id="7" name="Прямоугольник 65">
                <a:extLst>
                  <a:ext uri="{FF2B5EF4-FFF2-40B4-BE49-F238E27FC236}">
                    <a16:creationId xmlns:a16="http://schemas.microsoft.com/office/drawing/2014/main" id="{B3AC66BD-1CD2-E278-44B7-97DFD2AD8633}"/>
                  </a:ext>
                </a:extLst>
              </p:cNvPr>
              <p:cNvSpPr/>
              <p:nvPr/>
            </p:nvSpPr>
            <p:spPr bwMode="auto">
              <a:xfrm>
                <a:off x="1304364" y="2695309"/>
                <a:ext cx="5940816" cy="2245053"/>
              </a:xfrm>
              <a:prstGeom prst="rect">
                <a:avLst/>
              </a:prstGeom>
              <a:solidFill>
                <a:srgbClr val="8FAADC"/>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0"/>
                  </a:spcAft>
                  <a:defRPr/>
                </a:pPr>
                <a:r>
                  <a:rPr lang="ru-RU" sz="1050">
                    <a:solidFill>
                      <a:prstClr val="black"/>
                    </a:solidFill>
                    <a:latin typeface="Calibri"/>
                  </a:rPr>
                  <a:t>Системы </a:t>
                </a:r>
                <a:br>
                  <a:rPr lang="ru-RU" sz="1050">
                    <a:solidFill>
                      <a:prstClr val="black"/>
                    </a:solidFill>
                    <a:latin typeface="Calibri"/>
                  </a:rPr>
                </a:br>
                <a:r>
                  <a:rPr lang="ru-RU" sz="1050">
                    <a:solidFill>
                      <a:prstClr val="black"/>
                    </a:solidFill>
                    <a:latin typeface="Calibri"/>
                  </a:rPr>
                  <a:t>управления </a:t>
                </a:r>
                <a:br>
                  <a:rPr lang="ru-RU" sz="1050">
                    <a:solidFill>
                      <a:prstClr val="black"/>
                    </a:solidFill>
                    <a:latin typeface="Calibri"/>
                  </a:rPr>
                </a:br>
                <a:r>
                  <a:rPr lang="ru-RU" sz="1050">
                    <a:solidFill>
                      <a:prstClr val="black"/>
                    </a:solidFill>
                    <a:latin typeface="Calibri"/>
                  </a:rPr>
                  <a:t>процессом </a:t>
                </a:r>
                <a:br>
                  <a:rPr lang="ru-RU" sz="1050">
                    <a:solidFill>
                      <a:prstClr val="black"/>
                    </a:solidFill>
                    <a:latin typeface="Calibri"/>
                  </a:rPr>
                </a:br>
                <a:r>
                  <a:rPr lang="ru-RU" sz="1050">
                    <a:solidFill>
                      <a:prstClr val="black"/>
                    </a:solidFill>
                    <a:latin typeface="Calibri"/>
                  </a:rPr>
                  <a:t>разработки</a:t>
                </a:r>
              </a:p>
            </p:txBody>
          </p:sp>
          <p:sp>
            <p:nvSpPr>
              <p:cNvPr id="8" name="Multidocument 1">
                <a:extLst>
                  <a:ext uri="{FF2B5EF4-FFF2-40B4-BE49-F238E27FC236}">
                    <a16:creationId xmlns:a16="http://schemas.microsoft.com/office/drawing/2014/main" id="{1DF36841-09C4-EB4E-F67E-9E59363B961E}"/>
                  </a:ext>
                </a:extLst>
              </p:cNvPr>
              <p:cNvSpPr/>
              <p:nvPr/>
            </p:nvSpPr>
            <p:spPr bwMode="auto">
              <a:xfrm>
                <a:off x="5628325" y="2855664"/>
                <a:ext cx="432326" cy="411545"/>
              </a:xfrm>
              <a:prstGeom prst="flowChartMultidocument">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ru-RU" sz="900" dirty="0">
                    <a:solidFill>
                      <a:prstClr val="black"/>
                    </a:solidFill>
                    <a:latin typeface="Calibri"/>
                  </a:rPr>
                  <a:t>Код</a:t>
                </a:r>
                <a:endParaRPr sz="900" dirty="0"/>
              </a:p>
            </p:txBody>
          </p:sp>
          <p:sp>
            <p:nvSpPr>
              <p:cNvPr id="9" name="Rounded Rectangle 114">
                <a:extLst>
                  <a:ext uri="{FF2B5EF4-FFF2-40B4-BE49-F238E27FC236}">
                    <a16:creationId xmlns:a16="http://schemas.microsoft.com/office/drawing/2014/main" id="{FEBFC867-39D5-2A4B-067C-7CD3BEDE2F2F}"/>
                  </a:ext>
                </a:extLst>
              </p:cNvPr>
              <p:cNvSpPr/>
              <p:nvPr/>
            </p:nvSpPr>
            <p:spPr bwMode="auto">
              <a:xfrm>
                <a:off x="1354798" y="5282158"/>
                <a:ext cx="5852157" cy="723553"/>
              </a:xfrm>
              <a:prstGeom prst="roundRect">
                <a:avLst>
                  <a:gd name="adj" fmla="val 16667"/>
                </a:avLst>
              </a:prstGeom>
              <a:solidFill>
                <a:srgbClr val="8FAADC">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sz="1050">
                  <a:solidFill>
                    <a:prstClr val="black"/>
                  </a:solidFill>
                  <a:latin typeface="Calibri"/>
                </a:endParaRPr>
              </a:p>
            </p:txBody>
          </p:sp>
          <p:pic>
            <p:nvPicPr>
              <p:cNvPr id="10" name="Graphic 8" descr="Server">
                <a:extLst>
                  <a:ext uri="{FF2B5EF4-FFF2-40B4-BE49-F238E27FC236}">
                    <a16:creationId xmlns:a16="http://schemas.microsoft.com/office/drawing/2014/main" id="{80D391CD-6617-E272-DA49-20E68D960920}"/>
                  </a:ext>
                </a:extLst>
              </p:cNvPr>
              <p:cNvPicPr>
                <a:picLocks noChangeAspect="1"/>
              </p:cNvPicPr>
              <p:nvPr/>
            </p:nvPicPr>
            <p:blipFill>
              <a:blip r:embed="rId2"/>
              <a:stretch/>
            </p:blipFill>
            <p:spPr bwMode="auto">
              <a:xfrm>
                <a:off x="4735313" y="3582789"/>
                <a:ext cx="576000" cy="576000"/>
              </a:xfrm>
              <a:prstGeom prst="rect">
                <a:avLst/>
              </a:prstGeom>
            </p:spPr>
          </p:pic>
          <p:cxnSp>
            <p:nvCxnSpPr>
              <p:cNvPr id="11" name="Elbow Connector 20">
                <a:extLst>
                  <a:ext uri="{FF2B5EF4-FFF2-40B4-BE49-F238E27FC236}">
                    <a16:creationId xmlns:a16="http://schemas.microsoft.com/office/drawing/2014/main" id="{B836D040-2929-AE2E-C3FA-11172675AA02}"/>
                  </a:ext>
                </a:extLst>
              </p:cNvPr>
              <p:cNvCxnSpPr>
                <a:cxnSpLocks/>
                <a:stCxn id="10" idx="0"/>
                <a:endCxn id="12" idx="2"/>
              </p:cNvCxnSpPr>
              <p:nvPr/>
            </p:nvCxnSpPr>
            <p:spPr bwMode="auto">
              <a:xfrm rot="16199969" flipV="1">
                <a:off x="4881042" y="3440520"/>
                <a:ext cx="198166" cy="86374"/>
              </a:xfrm>
              <a:prstGeom prst="bentConnector3">
                <a:avLst>
                  <a:gd name="adj1" fmla="val 3097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27">
                <a:extLst>
                  <a:ext uri="{FF2B5EF4-FFF2-40B4-BE49-F238E27FC236}">
                    <a16:creationId xmlns:a16="http://schemas.microsoft.com/office/drawing/2014/main" id="{73EFCC82-0274-49EA-5AF1-31531DC9C465}"/>
                  </a:ext>
                </a:extLst>
              </p:cNvPr>
              <p:cNvSpPr/>
              <p:nvPr/>
            </p:nvSpPr>
            <p:spPr bwMode="auto">
              <a:xfrm>
                <a:off x="4461738" y="2837425"/>
                <a:ext cx="950400" cy="547200"/>
              </a:xfrm>
              <a:prstGeom prst="roundRect">
                <a:avLst>
                  <a:gd name="adj" fmla="val 16667"/>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defRPr/>
                </a:pPr>
                <a:r>
                  <a:rPr lang="ru-RU" sz="900" dirty="0">
                    <a:solidFill>
                      <a:prstClr val="black"/>
                    </a:solidFill>
                    <a:latin typeface="Calibri"/>
                  </a:rPr>
                  <a:t>Доверенная среда сборки (компилятор)</a:t>
                </a:r>
                <a:endParaRPr sz="1050" dirty="0"/>
              </a:p>
            </p:txBody>
          </p:sp>
          <p:sp>
            <p:nvSpPr>
              <p:cNvPr id="13" name="Rounded Rectangle 33">
                <a:extLst>
                  <a:ext uri="{FF2B5EF4-FFF2-40B4-BE49-F238E27FC236}">
                    <a16:creationId xmlns:a16="http://schemas.microsoft.com/office/drawing/2014/main" id="{2065E758-DA3F-4C6E-3DC4-66315897E866}"/>
                  </a:ext>
                </a:extLst>
              </p:cNvPr>
              <p:cNvSpPr/>
              <p:nvPr/>
            </p:nvSpPr>
            <p:spPr bwMode="auto">
              <a:xfrm>
                <a:off x="1490966" y="5368071"/>
                <a:ext cx="3155670" cy="536155"/>
              </a:xfrm>
              <a:prstGeom prst="roundRect">
                <a:avLst>
                  <a:gd name="adj" fmla="val 16667"/>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defRPr/>
                </a:pPr>
                <a:r>
                  <a:rPr lang="ru-RU" sz="1050">
                    <a:solidFill>
                      <a:prstClr val="black"/>
                    </a:solidFill>
                    <a:latin typeface="Calibri"/>
                  </a:rPr>
                  <a:t>Отчёт: данные, приводящие к нарушению предъявляемых требований или сбоям в работе ПО  </a:t>
                </a:r>
                <a:endParaRPr sz="1050"/>
              </a:p>
            </p:txBody>
          </p:sp>
          <p:sp>
            <p:nvSpPr>
              <p:cNvPr id="14" name="Rounded Rectangle 35">
                <a:extLst>
                  <a:ext uri="{FF2B5EF4-FFF2-40B4-BE49-F238E27FC236}">
                    <a16:creationId xmlns:a16="http://schemas.microsoft.com/office/drawing/2014/main" id="{F4DB3BFD-EC80-2EBD-C703-DC1137B1FA0A}"/>
                  </a:ext>
                </a:extLst>
              </p:cNvPr>
              <p:cNvSpPr/>
              <p:nvPr/>
            </p:nvSpPr>
            <p:spPr bwMode="auto">
              <a:xfrm>
                <a:off x="4731854" y="5368071"/>
                <a:ext cx="1231644" cy="536155"/>
              </a:xfrm>
              <a:prstGeom prst="roundRect">
                <a:avLst>
                  <a:gd name="adj" fmla="val 16667"/>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defRPr/>
                </a:pPr>
                <a:r>
                  <a:rPr lang="ru-RU" sz="1050">
                    <a:solidFill>
                      <a:prstClr val="black"/>
                    </a:solidFill>
                    <a:latin typeface="Calibri"/>
                  </a:rPr>
                  <a:t>Отчёт: </a:t>
                </a:r>
                <a:br>
                  <a:rPr lang="ru-RU" sz="1050">
                    <a:solidFill>
                      <a:prstClr val="black"/>
                    </a:solidFill>
                    <a:latin typeface="Calibri"/>
                  </a:rPr>
                </a:br>
                <a:r>
                  <a:rPr lang="ru-RU" sz="1050">
                    <a:solidFill>
                      <a:prstClr val="black"/>
                    </a:solidFill>
                    <a:latin typeface="Calibri"/>
                  </a:rPr>
                  <a:t>потенциальные ошибки в коде </a:t>
                </a:r>
                <a:endParaRPr sz="1050"/>
              </a:p>
            </p:txBody>
          </p:sp>
          <p:cxnSp>
            <p:nvCxnSpPr>
              <p:cNvPr id="15" name="Elbow Connector 36">
                <a:extLst>
                  <a:ext uri="{FF2B5EF4-FFF2-40B4-BE49-F238E27FC236}">
                    <a16:creationId xmlns:a16="http://schemas.microsoft.com/office/drawing/2014/main" id="{0D9D14EE-8776-2674-D68D-B4E8F2F30403}"/>
                  </a:ext>
                </a:extLst>
              </p:cNvPr>
              <p:cNvCxnSpPr>
                <a:cxnSpLocks/>
                <a:stCxn id="10" idx="2"/>
                <a:endCxn id="51" idx="0"/>
              </p:cNvCxnSpPr>
              <p:nvPr/>
            </p:nvCxnSpPr>
            <p:spPr bwMode="auto">
              <a:xfrm rot="16199969" flipH="1">
                <a:off x="5133629" y="4048475"/>
                <a:ext cx="191408" cy="412038"/>
              </a:xfrm>
              <a:prstGeom prst="bentConnector3">
                <a:avLst>
                  <a:gd name="adj1" fmla="val 3276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39">
                <a:extLst>
                  <a:ext uri="{FF2B5EF4-FFF2-40B4-BE49-F238E27FC236}">
                    <a16:creationId xmlns:a16="http://schemas.microsoft.com/office/drawing/2014/main" id="{02D464D8-90F5-EBF8-5622-D364D7A5F3D3}"/>
                  </a:ext>
                </a:extLst>
              </p:cNvPr>
              <p:cNvCxnSpPr>
                <a:cxnSpLocks/>
                <a:stCxn id="18" idx="2"/>
                <a:endCxn id="47" idx="0"/>
              </p:cNvCxnSpPr>
              <p:nvPr/>
            </p:nvCxnSpPr>
            <p:spPr bwMode="auto">
              <a:xfrm rot="5399977">
                <a:off x="2393294" y="3637222"/>
                <a:ext cx="460882" cy="151105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Right Arrow 73">
                <a:extLst>
                  <a:ext uri="{FF2B5EF4-FFF2-40B4-BE49-F238E27FC236}">
                    <a16:creationId xmlns:a16="http://schemas.microsoft.com/office/drawing/2014/main" id="{F3E7F2F9-1AE6-4A4E-4FA9-01D0A8614083}"/>
                  </a:ext>
                </a:extLst>
              </p:cNvPr>
              <p:cNvSpPr/>
              <p:nvPr/>
            </p:nvSpPr>
            <p:spPr bwMode="auto">
              <a:xfrm rot="5399977">
                <a:off x="5254089" y="4983682"/>
                <a:ext cx="362524" cy="169526"/>
              </a:xfrm>
              <a:prstGeom prst="rightArrow">
                <a:avLst>
                  <a:gd name="adj1" fmla="val 50000"/>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sz="1050">
                  <a:solidFill>
                    <a:prstClr val="white"/>
                  </a:solidFill>
                  <a:latin typeface="Calibri"/>
                </a:endParaRPr>
              </a:p>
            </p:txBody>
          </p:sp>
          <p:pic>
            <p:nvPicPr>
              <p:cNvPr id="18" name="Graphic 74" descr="Server">
                <a:extLst>
                  <a:ext uri="{FF2B5EF4-FFF2-40B4-BE49-F238E27FC236}">
                    <a16:creationId xmlns:a16="http://schemas.microsoft.com/office/drawing/2014/main" id="{D75888E9-0118-D8D2-7D12-49327C0034C8}"/>
                  </a:ext>
                </a:extLst>
              </p:cNvPr>
              <p:cNvPicPr>
                <a:picLocks noChangeAspect="1"/>
              </p:cNvPicPr>
              <p:nvPr/>
            </p:nvPicPr>
            <p:blipFill>
              <a:blip r:embed="rId2"/>
              <a:stretch/>
            </p:blipFill>
            <p:spPr bwMode="auto">
              <a:xfrm>
                <a:off x="3091264" y="3586307"/>
                <a:ext cx="576000" cy="576000"/>
              </a:xfrm>
              <a:prstGeom prst="rect">
                <a:avLst/>
              </a:prstGeom>
            </p:spPr>
          </p:pic>
          <p:cxnSp>
            <p:nvCxnSpPr>
              <p:cNvPr id="19" name="Elbow Connector 77">
                <a:extLst>
                  <a:ext uri="{FF2B5EF4-FFF2-40B4-BE49-F238E27FC236}">
                    <a16:creationId xmlns:a16="http://schemas.microsoft.com/office/drawing/2014/main" id="{F0F18C26-31D6-605E-B4A2-DCBB03FBC2CD}"/>
                  </a:ext>
                </a:extLst>
              </p:cNvPr>
              <p:cNvCxnSpPr>
                <a:cxnSpLocks/>
                <a:stCxn id="18" idx="2"/>
                <a:endCxn id="48" idx="0"/>
              </p:cNvCxnSpPr>
              <p:nvPr/>
            </p:nvCxnSpPr>
            <p:spPr bwMode="auto">
              <a:xfrm rot="16199969" flipH="1">
                <a:off x="3559318" y="3982253"/>
                <a:ext cx="460882" cy="82099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Right Arrow 96">
                <a:extLst>
                  <a:ext uri="{FF2B5EF4-FFF2-40B4-BE49-F238E27FC236}">
                    <a16:creationId xmlns:a16="http://schemas.microsoft.com/office/drawing/2014/main" id="{9FB21DA3-67C1-211D-2A20-641FF5FE6E46}"/>
                  </a:ext>
                </a:extLst>
              </p:cNvPr>
              <p:cNvSpPr/>
              <p:nvPr/>
            </p:nvSpPr>
            <p:spPr bwMode="auto">
              <a:xfrm rot="5399977">
                <a:off x="1686943" y="4989218"/>
                <a:ext cx="362524" cy="169526"/>
              </a:xfrm>
              <a:prstGeom prst="rightArrow">
                <a:avLst>
                  <a:gd name="adj1" fmla="val 50000"/>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sz="1050">
                  <a:solidFill>
                    <a:prstClr val="white"/>
                  </a:solidFill>
                  <a:latin typeface="Calibri"/>
                </a:endParaRPr>
              </a:p>
            </p:txBody>
          </p:sp>
          <p:pic>
            <p:nvPicPr>
              <p:cNvPr id="21" name="Graphic 119" descr="Database">
                <a:extLst>
                  <a:ext uri="{FF2B5EF4-FFF2-40B4-BE49-F238E27FC236}">
                    <a16:creationId xmlns:a16="http://schemas.microsoft.com/office/drawing/2014/main" id="{AC0C04F7-9886-3C23-72D6-7C7B21A8AB9B}"/>
                  </a:ext>
                </a:extLst>
              </p:cNvPr>
              <p:cNvPicPr>
                <a:picLocks noChangeAspect="1"/>
              </p:cNvPicPr>
              <p:nvPr/>
            </p:nvPicPr>
            <p:blipFill>
              <a:blip r:embed="rId3"/>
              <a:stretch/>
            </p:blipFill>
            <p:spPr bwMode="auto">
              <a:xfrm>
                <a:off x="3069699" y="2790410"/>
                <a:ext cx="593166" cy="593166"/>
              </a:xfrm>
              <a:prstGeom prst="rect">
                <a:avLst/>
              </a:prstGeom>
            </p:spPr>
          </p:pic>
          <p:sp>
            <p:nvSpPr>
              <p:cNvPr id="22" name="Right Arrow 148">
                <a:extLst>
                  <a:ext uri="{FF2B5EF4-FFF2-40B4-BE49-F238E27FC236}">
                    <a16:creationId xmlns:a16="http://schemas.microsoft.com/office/drawing/2014/main" id="{6A1CEA93-E922-62EB-3C7F-134474C8AAFA}"/>
                  </a:ext>
                </a:extLst>
              </p:cNvPr>
              <p:cNvSpPr/>
              <p:nvPr/>
            </p:nvSpPr>
            <p:spPr bwMode="auto">
              <a:xfrm rot="10799989">
                <a:off x="5317197" y="3598343"/>
                <a:ext cx="186104" cy="167425"/>
              </a:xfrm>
              <a:prstGeom prst="rightArrow">
                <a:avLst>
                  <a:gd name="adj1" fmla="val 50000"/>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sz="1050">
                  <a:solidFill>
                    <a:prstClr val="white"/>
                  </a:solidFill>
                  <a:latin typeface="Calibri"/>
                </a:endParaRPr>
              </a:p>
            </p:txBody>
          </p:sp>
          <p:sp>
            <p:nvSpPr>
              <p:cNvPr id="23" name="Right Arrow 149">
                <a:extLst>
                  <a:ext uri="{FF2B5EF4-FFF2-40B4-BE49-F238E27FC236}">
                    <a16:creationId xmlns:a16="http://schemas.microsoft.com/office/drawing/2014/main" id="{375BFFCC-D77E-8382-210E-A71797E6DA18}"/>
                  </a:ext>
                </a:extLst>
              </p:cNvPr>
              <p:cNvSpPr/>
              <p:nvPr/>
            </p:nvSpPr>
            <p:spPr bwMode="auto">
              <a:xfrm rot="5399977">
                <a:off x="5820751" y="2670050"/>
                <a:ext cx="190789" cy="163315"/>
              </a:xfrm>
              <a:prstGeom prst="rightArrow">
                <a:avLst>
                  <a:gd name="adj1" fmla="val 50000"/>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sz="1050">
                  <a:solidFill>
                    <a:prstClr val="white"/>
                  </a:solidFill>
                  <a:latin typeface="Calibri"/>
                </a:endParaRPr>
              </a:p>
            </p:txBody>
          </p:sp>
          <p:sp>
            <p:nvSpPr>
              <p:cNvPr id="24" name="Right Arrow 150">
                <a:extLst>
                  <a:ext uri="{FF2B5EF4-FFF2-40B4-BE49-F238E27FC236}">
                    <a16:creationId xmlns:a16="http://schemas.microsoft.com/office/drawing/2014/main" id="{52B98B68-401C-53FA-470D-4940D72F930D}"/>
                  </a:ext>
                </a:extLst>
              </p:cNvPr>
              <p:cNvSpPr/>
              <p:nvPr/>
            </p:nvSpPr>
            <p:spPr bwMode="auto">
              <a:xfrm rot="10799989">
                <a:off x="4228598" y="3033155"/>
                <a:ext cx="186104" cy="167425"/>
              </a:xfrm>
              <a:prstGeom prst="rightArrow">
                <a:avLst>
                  <a:gd name="adj1" fmla="val 50000"/>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sz="1050">
                  <a:solidFill>
                    <a:prstClr val="white"/>
                  </a:solidFill>
                  <a:latin typeface="Calibri"/>
                </a:endParaRPr>
              </a:p>
            </p:txBody>
          </p:sp>
          <p:sp>
            <p:nvSpPr>
              <p:cNvPr id="25" name="Right Arrow 152">
                <a:extLst>
                  <a:ext uri="{FF2B5EF4-FFF2-40B4-BE49-F238E27FC236}">
                    <a16:creationId xmlns:a16="http://schemas.microsoft.com/office/drawing/2014/main" id="{4F16B2D3-E020-5BB8-1A49-5B302E5E34CB}"/>
                  </a:ext>
                </a:extLst>
              </p:cNvPr>
              <p:cNvSpPr/>
              <p:nvPr/>
            </p:nvSpPr>
            <p:spPr bwMode="auto">
              <a:xfrm rot="5399977">
                <a:off x="5749094" y="3291827"/>
                <a:ext cx="190789" cy="163315"/>
              </a:xfrm>
              <a:prstGeom prst="rightArrow">
                <a:avLst>
                  <a:gd name="adj1" fmla="val 50000"/>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sz="1050">
                  <a:solidFill>
                    <a:prstClr val="white"/>
                  </a:solidFill>
                  <a:latin typeface="Calibri"/>
                </a:endParaRPr>
              </a:p>
            </p:txBody>
          </p:sp>
          <p:sp>
            <p:nvSpPr>
              <p:cNvPr id="26" name="Right Arrow 194">
                <a:extLst>
                  <a:ext uri="{FF2B5EF4-FFF2-40B4-BE49-F238E27FC236}">
                    <a16:creationId xmlns:a16="http://schemas.microsoft.com/office/drawing/2014/main" id="{D15CF4F7-D1F4-1B22-CB74-1ECAFFA8357A}"/>
                  </a:ext>
                </a:extLst>
              </p:cNvPr>
              <p:cNvSpPr/>
              <p:nvPr/>
            </p:nvSpPr>
            <p:spPr bwMode="auto">
              <a:xfrm rot="5399977">
                <a:off x="3280921" y="3387281"/>
                <a:ext cx="170722" cy="163315"/>
              </a:xfrm>
              <a:prstGeom prst="rightArrow">
                <a:avLst>
                  <a:gd name="adj1" fmla="val 50000"/>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sz="1050">
                  <a:solidFill>
                    <a:prstClr val="white"/>
                  </a:solidFill>
                  <a:latin typeface="Calibri"/>
                </a:endParaRPr>
              </a:p>
            </p:txBody>
          </p:sp>
          <p:grpSp>
            <p:nvGrpSpPr>
              <p:cNvPr id="27" name="Группа 87">
                <a:extLst>
                  <a:ext uri="{FF2B5EF4-FFF2-40B4-BE49-F238E27FC236}">
                    <a16:creationId xmlns:a16="http://schemas.microsoft.com/office/drawing/2014/main" id="{540D285B-E992-F1F8-72E8-964386C4DDCB}"/>
                  </a:ext>
                </a:extLst>
              </p:cNvPr>
              <p:cNvGrpSpPr/>
              <p:nvPr/>
            </p:nvGrpSpPr>
            <p:grpSpPr bwMode="auto">
              <a:xfrm>
                <a:off x="7845773" y="3998829"/>
                <a:ext cx="736099" cy="836270"/>
                <a:chOff x="7203509" y="3387793"/>
                <a:chExt cx="920124" cy="1045338"/>
              </a:xfrm>
            </p:grpSpPr>
            <p:sp>
              <p:nvSpPr>
                <p:cNvPr id="80" name="Multidocument 1">
                  <a:extLst>
                    <a:ext uri="{FF2B5EF4-FFF2-40B4-BE49-F238E27FC236}">
                      <a16:creationId xmlns:a16="http://schemas.microsoft.com/office/drawing/2014/main" id="{A1C057AA-130C-5FD3-8EA4-03F68C8E45D6}"/>
                    </a:ext>
                  </a:extLst>
                </p:cNvPr>
                <p:cNvSpPr/>
                <p:nvPr/>
              </p:nvSpPr>
              <p:spPr bwMode="auto">
                <a:xfrm>
                  <a:off x="7369265" y="3387793"/>
                  <a:ext cx="540408" cy="626819"/>
                </a:xfrm>
                <a:prstGeom prst="flowChartMultidocument">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ru-RU" sz="900" dirty="0">
                      <a:solidFill>
                        <a:prstClr val="black"/>
                      </a:solidFill>
                      <a:latin typeface="Calibri"/>
                    </a:rPr>
                    <a:t>Код</a:t>
                  </a:r>
                  <a:endParaRPr sz="900" dirty="0"/>
                </a:p>
              </p:txBody>
            </p:sp>
            <p:sp>
              <p:nvSpPr>
                <p:cNvPr id="81" name="TextBox 89">
                  <a:extLst>
                    <a:ext uri="{FF2B5EF4-FFF2-40B4-BE49-F238E27FC236}">
                      <a16:creationId xmlns:a16="http://schemas.microsoft.com/office/drawing/2014/main" id="{FF89F26F-11A0-B179-D295-9D893E700376}"/>
                    </a:ext>
                  </a:extLst>
                </p:cNvPr>
                <p:cNvSpPr>
                  <a:spLocks/>
                </p:cNvSpPr>
                <p:nvPr/>
              </p:nvSpPr>
              <p:spPr bwMode="auto">
                <a:xfrm>
                  <a:off x="7203509" y="3971466"/>
                  <a:ext cx="920124" cy="461665"/>
                </a:xfrm>
                <a:prstGeom prst="rect">
                  <a:avLst/>
                </a:prstGeom>
                <a:noFill/>
              </p:spPr>
              <p:txBody>
                <a:bodyPr wrap="none" rtlCol="0">
                  <a:spAutoFit/>
                </a:bodyPr>
                <a:lstStyle/>
                <a:p>
                  <a:pPr algn="ctr">
                    <a:spcBef>
                      <a:spcPts val="0"/>
                    </a:spcBef>
                    <a:spcAft>
                      <a:spcPts val="0"/>
                    </a:spcAft>
                    <a:defRPr/>
                  </a:pPr>
                  <a:r>
                    <a:rPr lang="ru-RU" sz="900" dirty="0">
                      <a:solidFill>
                        <a:prstClr val="black"/>
                      </a:solidFill>
                      <a:latin typeface="Calibri"/>
                    </a:rPr>
                    <a:t>Стороннее </a:t>
                  </a:r>
                  <a:br>
                    <a:rPr lang="ru-RU" sz="900" dirty="0">
                      <a:solidFill>
                        <a:prstClr val="black"/>
                      </a:solidFill>
                      <a:latin typeface="Calibri"/>
                    </a:rPr>
                  </a:br>
                  <a:r>
                    <a:rPr lang="ru-RU" sz="900" dirty="0">
                      <a:solidFill>
                        <a:prstClr val="black"/>
                      </a:solidFill>
                      <a:latin typeface="Calibri"/>
                    </a:rPr>
                    <a:t>ПО</a:t>
                  </a:r>
                  <a:endParaRPr sz="900" dirty="0"/>
                </a:p>
              </p:txBody>
            </p:sp>
          </p:grpSp>
          <p:cxnSp>
            <p:nvCxnSpPr>
              <p:cNvPr id="28" name="Elbow Connector 36">
                <a:extLst>
                  <a:ext uri="{FF2B5EF4-FFF2-40B4-BE49-F238E27FC236}">
                    <a16:creationId xmlns:a16="http://schemas.microsoft.com/office/drawing/2014/main" id="{EEB46738-CF5F-5F09-C9F2-1A8AA1517213}"/>
                  </a:ext>
                </a:extLst>
              </p:cNvPr>
              <p:cNvCxnSpPr>
                <a:cxnSpLocks/>
                <a:stCxn id="9" idx="3"/>
              </p:cNvCxnSpPr>
              <p:nvPr/>
            </p:nvCxnSpPr>
            <p:spPr bwMode="auto">
              <a:xfrm flipH="1" flipV="1">
                <a:off x="6190465" y="2373435"/>
                <a:ext cx="1016489" cy="3270500"/>
              </a:xfrm>
              <a:prstGeom prst="bentConnector3">
                <a:avLst>
                  <a:gd name="adj1" fmla="val -23734"/>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91">
                <a:extLst>
                  <a:ext uri="{FF2B5EF4-FFF2-40B4-BE49-F238E27FC236}">
                    <a16:creationId xmlns:a16="http://schemas.microsoft.com/office/drawing/2014/main" id="{93153796-68D0-4782-725B-4C962C521A79}"/>
                  </a:ext>
                </a:extLst>
              </p:cNvPr>
              <p:cNvSpPr>
                <a:spLocks/>
              </p:cNvSpPr>
              <p:nvPr/>
            </p:nvSpPr>
            <p:spPr bwMode="auto">
              <a:xfrm>
                <a:off x="4865877" y="2434106"/>
                <a:ext cx="936474" cy="261610"/>
              </a:xfrm>
              <a:prstGeom prst="rect">
                <a:avLst/>
              </a:prstGeom>
              <a:noFill/>
            </p:spPr>
            <p:txBody>
              <a:bodyPr wrap="none" rtlCol="0">
                <a:spAutoFit/>
              </a:bodyPr>
              <a:lstStyle/>
              <a:p>
                <a:pPr algn="ctr">
                  <a:spcBef>
                    <a:spcPts val="0"/>
                  </a:spcBef>
                  <a:spcAft>
                    <a:spcPts val="0"/>
                  </a:spcAft>
                  <a:defRPr/>
                </a:pPr>
                <a:r>
                  <a:rPr lang="ru-RU" sz="1050" dirty="0">
                    <a:solidFill>
                      <a:prstClr val="black"/>
                    </a:solidFill>
                    <a:latin typeface="Calibri"/>
                  </a:rPr>
                  <a:t>Разработчик</a:t>
                </a:r>
                <a:endParaRPr sz="1050" dirty="0"/>
              </a:p>
            </p:txBody>
          </p:sp>
          <p:sp>
            <p:nvSpPr>
              <p:cNvPr id="30" name="Right Arrow 150">
                <a:extLst>
                  <a:ext uri="{FF2B5EF4-FFF2-40B4-BE49-F238E27FC236}">
                    <a16:creationId xmlns:a16="http://schemas.microsoft.com/office/drawing/2014/main" id="{F079CE3A-DD8C-2F14-8C3D-4E14B14B0909}"/>
                  </a:ext>
                </a:extLst>
              </p:cNvPr>
              <p:cNvSpPr/>
              <p:nvPr/>
            </p:nvSpPr>
            <p:spPr bwMode="auto">
              <a:xfrm rot="10799989">
                <a:off x="3588157" y="3033155"/>
                <a:ext cx="186104" cy="167425"/>
              </a:xfrm>
              <a:prstGeom prst="rightArrow">
                <a:avLst>
                  <a:gd name="adj1" fmla="val 50000"/>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sz="1050">
                  <a:solidFill>
                    <a:prstClr val="white"/>
                  </a:solidFill>
                  <a:latin typeface="Calibri"/>
                </a:endParaRPr>
              </a:p>
            </p:txBody>
          </p:sp>
          <p:sp>
            <p:nvSpPr>
              <p:cNvPr id="31" name="Облако 95">
                <a:extLst>
                  <a:ext uri="{FF2B5EF4-FFF2-40B4-BE49-F238E27FC236}">
                    <a16:creationId xmlns:a16="http://schemas.microsoft.com/office/drawing/2014/main" id="{A547D656-8C2F-1CA2-E64A-1BAE3002EAC3}"/>
                  </a:ext>
                </a:extLst>
              </p:cNvPr>
              <p:cNvSpPr/>
              <p:nvPr/>
            </p:nvSpPr>
            <p:spPr bwMode="auto">
              <a:xfrm>
                <a:off x="2143437" y="2957351"/>
                <a:ext cx="979200" cy="403200"/>
              </a:xfrm>
              <a:prstGeom prst="cloud">
                <a:avLst/>
              </a:prstGeom>
              <a:solidFill>
                <a:srgbClr val="BFBF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Bef>
                    <a:spcPts val="0"/>
                  </a:spcBef>
                  <a:spcAft>
                    <a:spcPts val="0"/>
                  </a:spcAft>
                </a:pPr>
                <a:r>
                  <a:rPr lang="ru-RU" sz="700">
                    <a:solidFill>
                      <a:prstClr val="black"/>
                    </a:solidFill>
                    <a:latin typeface="Calibri"/>
                  </a:rPr>
                  <a:t>Управление требованиями </a:t>
                </a:r>
                <a:endParaRPr sz="700">
                  <a:solidFill>
                    <a:prstClr val="black"/>
                  </a:solidFill>
                  <a:latin typeface="Calibri"/>
                </a:endParaRPr>
              </a:p>
            </p:txBody>
          </p:sp>
          <p:sp>
            <p:nvSpPr>
              <p:cNvPr id="32" name="Rounded Rectangle 35">
                <a:extLst>
                  <a:ext uri="{FF2B5EF4-FFF2-40B4-BE49-F238E27FC236}">
                    <a16:creationId xmlns:a16="http://schemas.microsoft.com/office/drawing/2014/main" id="{C97447F8-9AD4-9A25-4E9D-6D0E466AA829}"/>
                  </a:ext>
                </a:extLst>
              </p:cNvPr>
              <p:cNvSpPr/>
              <p:nvPr/>
            </p:nvSpPr>
            <p:spPr bwMode="auto">
              <a:xfrm>
                <a:off x="6048717" y="5368071"/>
                <a:ext cx="1036318" cy="536155"/>
              </a:xfrm>
              <a:prstGeom prst="roundRect">
                <a:avLst>
                  <a:gd name="adj" fmla="val 1666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defRPr/>
                </a:pPr>
                <a:r>
                  <a:rPr lang="ru-RU" sz="1050" dirty="0">
                    <a:solidFill>
                      <a:prstClr val="black"/>
                    </a:solidFill>
                    <a:latin typeface="Calibri"/>
                  </a:rPr>
                  <a:t>Отчёт: </a:t>
                </a:r>
                <a:br>
                  <a:rPr lang="ru-RU" sz="1050" dirty="0">
                    <a:solidFill>
                      <a:prstClr val="black"/>
                    </a:solidFill>
                    <a:latin typeface="Calibri"/>
                  </a:rPr>
                </a:br>
                <a:r>
                  <a:rPr lang="ru-RU" sz="1050" dirty="0">
                    <a:solidFill>
                      <a:prstClr val="black"/>
                    </a:solidFill>
                    <a:latin typeface="Calibri"/>
                  </a:rPr>
                  <a:t>уязвимости в стороннем ПО</a:t>
                </a:r>
                <a:endParaRPr sz="1050" dirty="0"/>
              </a:p>
            </p:txBody>
          </p:sp>
          <p:sp>
            <p:nvSpPr>
              <p:cNvPr id="33" name="Rounded Rectangle 31">
                <a:extLst>
                  <a:ext uri="{FF2B5EF4-FFF2-40B4-BE49-F238E27FC236}">
                    <a16:creationId xmlns:a16="http://schemas.microsoft.com/office/drawing/2014/main" id="{1606E0F9-73BD-10DE-353A-14AA41DCDDCC}"/>
                  </a:ext>
                </a:extLst>
              </p:cNvPr>
              <p:cNvSpPr/>
              <p:nvPr/>
            </p:nvSpPr>
            <p:spPr bwMode="auto">
              <a:xfrm>
                <a:off x="6333734" y="3647241"/>
                <a:ext cx="812262" cy="1203858"/>
              </a:xfrm>
              <a:prstGeom prst="roundRect">
                <a:avLst>
                  <a:gd name="adj" fmla="val 16667"/>
                </a:avLst>
              </a:prstGeom>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spcBef>
                    <a:spcPts val="0"/>
                  </a:spcBef>
                  <a:spcAft>
                    <a:spcPts val="0"/>
                  </a:spcAft>
                  <a:defRPr/>
                </a:pPr>
                <a:r>
                  <a:rPr lang="ru-RU" sz="900" dirty="0" err="1">
                    <a:solidFill>
                      <a:prstClr val="black"/>
                    </a:solidFill>
                    <a:latin typeface="Calibri"/>
                  </a:rPr>
                  <a:t>Компози-ционный</a:t>
                </a:r>
                <a:r>
                  <a:rPr lang="ru-RU" sz="900" dirty="0">
                    <a:solidFill>
                      <a:prstClr val="black"/>
                    </a:solidFill>
                    <a:latin typeface="Calibri"/>
                  </a:rPr>
                  <a:t> анализ </a:t>
                </a:r>
                <a:endParaRPr sz="1050" dirty="0"/>
              </a:p>
            </p:txBody>
          </p:sp>
          <p:sp>
            <p:nvSpPr>
              <p:cNvPr id="34" name="Right Arrow 73">
                <a:extLst>
                  <a:ext uri="{FF2B5EF4-FFF2-40B4-BE49-F238E27FC236}">
                    <a16:creationId xmlns:a16="http://schemas.microsoft.com/office/drawing/2014/main" id="{74A371AF-CEB9-8CA7-6459-DBE730A69174}"/>
                  </a:ext>
                </a:extLst>
              </p:cNvPr>
              <p:cNvSpPr/>
              <p:nvPr/>
            </p:nvSpPr>
            <p:spPr bwMode="auto">
              <a:xfrm rot="5399977">
                <a:off x="6563735" y="4996213"/>
                <a:ext cx="362524" cy="169526"/>
              </a:xfrm>
              <a:prstGeom prst="rightArrow">
                <a:avLst>
                  <a:gd name="adj1" fmla="val 50000"/>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sz="1050">
                  <a:solidFill>
                    <a:prstClr val="white"/>
                  </a:solidFill>
                  <a:latin typeface="Calibri"/>
                </a:endParaRPr>
              </a:p>
            </p:txBody>
          </p:sp>
          <p:sp>
            <p:nvSpPr>
              <p:cNvPr id="35" name="Right Arrow 150">
                <a:extLst>
                  <a:ext uri="{FF2B5EF4-FFF2-40B4-BE49-F238E27FC236}">
                    <a16:creationId xmlns:a16="http://schemas.microsoft.com/office/drawing/2014/main" id="{398C2F9D-A083-6EB5-98FF-726B5899D717}"/>
                  </a:ext>
                </a:extLst>
              </p:cNvPr>
              <p:cNvSpPr/>
              <p:nvPr/>
            </p:nvSpPr>
            <p:spPr bwMode="auto">
              <a:xfrm rot="10799989">
                <a:off x="6048716" y="3582889"/>
                <a:ext cx="186104" cy="167425"/>
              </a:xfrm>
              <a:prstGeom prst="rightArrow">
                <a:avLst>
                  <a:gd name="adj1" fmla="val 50000"/>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sz="1050">
                  <a:solidFill>
                    <a:prstClr val="white"/>
                  </a:solidFill>
                  <a:latin typeface="Calibri"/>
                </a:endParaRPr>
              </a:p>
            </p:txBody>
          </p:sp>
          <p:grpSp>
            <p:nvGrpSpPr>
              <p:cNvPr id="36" name="Группа 35">
                <a:extLst>
                  <a:ext uri="{FF2B5EF4-FFF2-40B4-BE49-F238E27FC236}">
                    <a16:creationId xmlns:a16="http://schemas.microsoft.com/office/drawing/2014/main" id="{806D9A75-104E-13BE-ADDD-F1653FFEBB6A}"/>
                  </a:ext>
                </a:extLst>
              </p:cNvPr>
              <p:cNvGrpSpPr/>
              <p:nvPr/>
            </p:nvGrpSpPr>
            <p:grpSpPr>
              <a:xfrm>
                <a:off x="7806425" y="2846184"/>
                <a:ext cx="814794" cy="1045223"/>
                <a:chOff x="7944506" y="2846184"/>
                <a:chExt cx="814794" cy="1045223"/>
              </a:xfrm>
            </p:grpSpPr>
            <p:pic>
              <p:nvPicPr>
                <p:cNvPr id="78" name="Graphic 119" descr="Database">
                  <a:extLst>
                    <a:ext uri="{FF2B5EF4-FFF2-40B4-BE49-F238E27FC236}">
                      <a16:creationId xmlns:a16="http://schemas.microsoft.com/office/drawing/2014/main" id="{2B8618C8-B378-2989-D36E-E93DD74B1F97}"/>
                    </a:ext>
                  </a:extLst>
                </p:cNvPr>
                <p:cNvPicPr>
                  <a:picLocks noChangeAspect="1"/>
                </p:cNvPicPr>
                <p:nvPr/>
              </p:nvPicPr>
              <p:blipFill>
                <a:blip r:embed="rId3"/>
                <a:stretch/>
              </p:blipFill>
              <p:spPr bwMode="auto">
                <a:xfrm>
                  <a:off x="8055320" y="2846184"/>
                  <a:ext cx="593166" cy="593166"/>
                </a:xfrm>
                <a:prstGeom prst="rect">
                  <a:avLst/>
                </a:prstGeom>
              </p:spPr>
            </p:pic>
            <p:sp>
              <p:nvSpPr>
                <p:cNvPr id="79" name="TextBox 101">
                  <a:extLst>
                    <a:ext uri="{FF2B5EF4-FFF2-40B4-BE49-F238E27FC236}">
                      <a16:creationId xmlns:a16="http://schemas.microsoft.com/office/drawing/2014/main" id="{2C8B8392-F639-5F16-4240-405A3F8191FB}"/>
                    </a:ext>
                  </a:extLst>
                </p:cNvPr>
                <p:cNvSpPr>
                  <a:spLocks/>
                </p:cNvSpPr>
                <p:nvPr/>
              </p:nvSpPr>
              <p:spPr bwMode="auto">
                <a:xfrm>
                  <a:off x="7944506" y="3383576"/>
                  <a:ext cx="814794" cy="507831"/>
                </a:xfrm>
                <a:prstGeom prst="rect">
                  <a:avLst/>
                </a:prstGeom>
                <a:noFill/>
              </p:spPr>
              <p:txBody>
                <a:bodyPr wrap="square" rtlCol="0">
                  <a:spAutoFit/>
                </a:bodyPr>
                <a:lstStyle/>
                <a:p>
                  <a:pPr algn="ctr">
                    <a:spcBef>
                      <a:spcPts val="0"/>
                    </a:spcBef>
                    <a:spcAft>
                      <a:spcPts val="0"/>
                    </a:spcAft>
                    <a:defRPr/>
                  </a:pPr>
                  <a:r>
                    <a:rPr lang="ru-RU" sz="900" dirty="0">
                      <a:solidFill>
                        <a:prstClr val="black"/>
                      </a:solidFill>
                      <a:latin typeface="Calibri"/>
                    </a:rPr>
                    <a:t>Базы известных уязвимостей</a:t>
                  </a:r>
                  <a:endParaRPr sz="900" dirty="0"/>
                </a:p>
              </p:txBody>
            </p:sp>
          </p:grpSp>
          <p:cxnSp>
            <p:nvCxnSpPr>
              <p:cNvPr id="37" name="Elbow Connector 36">
                <a:extLst>
                  <a:ext uri="{FF2B5EF4-FFF2-40B4-BE49-F238E27FC236}">
                    <a16:creationId xmlns:a16="http://schemas.microsoft.com/office/drawing/2014/main" id="{27BA779B-F46C-2CC2-4141-AAB549CB57CF}"/>
                  </a:ext>
                </a:extLst>
              </p:cNvPr>
              <p:cNvCxnSpPr>
                <a:cxnSpLocks/>
                <a:stCxn id="78" idx="1"/>
                <a:endCxn id="33" idx="0"/>
              </p:cNvCxnSpPr>
              <p:nvPr/>
            </p:nvCxnSpPr>
            <p:spPr bwMode="auto">
              <a:xfrm rot="10800000" flipV="1">
                <a:off x="6739865" y="3142767"/>
                <a:ext cx="1177374" cy="504474"/>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38" name="Группа 103">
                <a:extLst>
                  <a:ext uri="{FF2B5EF4-FFF2-40B4-BE49-F238E27FC236}">
                    <a16:creationId xmlns:a16="http://schemas.microsoft.com/office/drawing/2014/main" id="{DE06FAED-F807-7A5D-8047-C8625C0B8FB0}"/>
                  </a:ext>
                </a:extLst>
              </p:cNvPr>
              <p:cNvGrpSpPr/>
              <p:nvPr/>
            </p:nvGrpSpPr>
            <p:grpSpPr bwMode="auto">
              <a:xfrm>
                <a:off x="5369039" y="3424675"/>
                <a:ext cx="950901" cy="877468"/>
                <a:chOff x="5432698" y="3047999"/>
                <a:chExt cx="1188626" cy="1096835"/>
              </a:xfrm>
            </p:grpSpPr>
            <p:pic>
              <p:nvPicPr>
                <p:cNvPr id="76" name="Graphic 120" descr="Database">
                  <a:extLst>
                    <a:ext uri="{FF2B5EF4-FFF2-40B4-BE49-F238E27FC236}">
                      <a16:creationId xmlns:a16="http://schemas.microsoft.com/office/drawing/2014/main" id="{1F8628DF-3167-3F3B-B24E-052393657DDD}"/>
                    </a:ext>
                  </a:extLst>
                </p:cNvPr>
                <p:cNvPicPr>
                  <a:picLocks noChangeAspect="1"/>
                </p:cNvPicPr>
                <p:nvPr/>
              </p:nvPicPr>
              <p:blipFill>
                <a:blip r:embed="rId3"/>
                <a:stretch/>
              </p:blipFill>
              <p:spPr bwMode="auto">
                <a:xfrm>
                  <a:off x="5656282" y="3047999"/>
                  <a:ext cx="741458" cy="741458"/>
                </a:xfrm>
                <a:prstGeom prst="rect">
                  <a:avLst/>
                </a:prstGeom>
              </p:spPr>
            </p:pic>
            <p:sp>
              <p:nvSpPr>
                <p:cNvPr id="77" name="TextBox 105">
                  <a:extLst>
                    <a:ext uri="{FF2B5EF4-FFF2-40B4-BE49-F238E27FC236}">
                      <a16:creationId xmlns:a16="http://schemas.microsoft.com/office/drawing/2014/main" id="{A2C54698-2ACE-EF03-6BD6-020698ED09F4}"/>
                    </a:ext>
                  </a:extLst>
                </p:cNvPr>
                <p:cNvSpPr>
                  <a:spLocks/>
                </p:cNvSpPr>
                <p:nvPr/>
              </p:nvSpPr>
              <p:spPr bwMode="auto">
                <a:xfrm>
                  <a:off x="5432698" y="3683169"/>
                  <a:ext cx="1188626" cy="461665"/>
                </a:xfrm>
                <a:prstGeom prst="rect">
                  <a:avLst/>
                </a:prstGeom>
                <a:noFill/>
              </p:spPr>
              <p:txBody>
                <a:bodyPr wrap="none" rtlCol="0">
                  <a:spAutoFit/>
                </a:bodyPr>
                <a:lstStyle/>
                <a:p>
                  <a:pPr algn="ctr">
                    <a:spcBef>
                      <a:spcPts val="0"/>
                    </a:spcBef>
                    <a:spcAft>
                      <a:spcPts val="0"/>
                    </a:spcAft>
                    <a:defRPr/>
                  </a:pPr>
                  <a:r>
                    <a:rPr lang="ru-RU" sz="900">
                      <a:solidFill>
                        <a:prstClr val="black"/>
                      </a:solidFill>
                      <a:latin typeface="Calibri"/>
                      <a:cs typeface="Arial"/>
                    </a:rPr>
                    <a:t>Репозиторий</a:t>
                  </a:r>
                </a:p>
                <a:p>
                  <a:pPr algn="ctr">
                    <a:spcBef>
                      <a:spcPts val="0"/>
                    </a:spcBef>
                    <a:spcAft>
                      <a:spcPts val="0"/>
                    </a:spcAft>
                    <a:defRPr/>
                  </a:pPr>
                  <a:r>
                    <a:rPr lang="ru-RU" sz="900">
                      <a:solidFill>
                        <a:prstClr val="black"/>
                      </a:solidFill>
                      <a:latin typeface="Calibri"/>
                      <a:cs typeface="Arial"/>
                    </a:rPr>
                    <a:t>исходного кода</a:t>
                  </a:r>
                  <a:endParaRPr sz="1050"/>
                </a:p>
              </p:txBody>
            </p:sp>
          </p:grpSp>
          <p:sp>
            <p:nvSpPr>
              <p:cNvPr id="39" name="TextBox 106">
                <a:extLst>
                  <a:ext uri="{FF2B5EF4-FFF2-40B4-BE49-F238E27FC236}">
                    <a16:creationId xmlns:a16="http://schemas.microsoft.com/office/drawing/2014/main" id="{16908D8B-0F36-5380-675E-62549B6146BA}"/>
                  </a:ext>
                </a:extLst>
              </p:cNvPr>
              <p:cNvSpPr>
                <a:spLocks/>
              </p:cNvSpPr>
              <p:nvPr/>
            </p:nvSpPr>
            <p:spPr bwMode="auto">
              <a:xfrm>
                <a:off x="3040374" y="2038789"/>
                <a:ext cx="1825501" cy="244703"/>
              </a:xfrm>
              <a:prstGeom prst="rect">
                <a:avLst/>
              </a:prstGeom>
              <a:noFill/>
            </p:spPr>
            <p:txBody>
              <a:bodyPr wrap="square" rtlCol="0">
                <a:spAutoFit/>
              </a:bodyPr>
              <a:lstStyle/>
              <a:p>
                <a:pPr>
                  <a:lnSpc>
                    <a:spcPct val="113999"/>
                  </a:lnSpc>
                  <a:spcBef>
                    <a:spcPts val="0"/>
                  </a:spcBef>
                  <a:spcAft>
                    <a:spcPts val="0"/>
                  </a:spcAft>
                  <a:defRPr/>
                </a:pPr>
                <a:r>
                  <a:rPr lang="ru-RU" sz="1200" dirty="0">
                    <a:solidFill>
                      <a:srgbClr val="316293"/>
                    </a:solidFill>
                    <a:latin typeface="Calibri"/>
                    <a:cs typeface="Arial"/>
                  </a:rPr>
                  <a:t>Внедрение ГОСТ </a:t>
                </a:r>
                <a:r>
                  <a:rPr lang="ru-RU" sz="1200" dirty="0" smtClean="0">
                    <a:solidFill>
                      <a:srgbClr val="316293"/>
                    </a:solidFill>
                    <a:latin typeface="Calibri"/>
                    <a:cs typeface="Arial"/>
                  </a:rPr>
                  <a:t>56939-2024</a:t>
                </a:r>
                <a:endParaRPr lang="en-US" sz="1100" dirty="0">
                  <a:solidFill>
                    <a:srgbClr val="316293"/>
                  </a:solidFill>
                  <a:latin typeface="Calibri"/>
                  <a:cs typeface="Arial"/>
                </a:endParaRPr>
              </a:p>
            </p:txBody>
          </p:sp>
          <p:cxnSp>
            <p:nvCxnSpPr>
              <p:cNvPr id="40" name="Прямая со стрелкой 107">
                <a:extLst>
                  <a:ext uri="{FF2B5EF4-FFF2-40B4-BE49-F238E27FC236}">
                    <a16:creationId xmlns:a16="http://schemas.microsoft.com/office/drawing/2014/main" id="{5004F1C7-9CF3-789D-E931-3597E4C43903}"/>
                  </a:ext>
                </a:extLst>
              </p:cNvPr>
              <p:cNvCxnSpPr>
                <a:cxnSpLocks/>
                <a:stCxn id="47" idx="3"/>
                <a:endCxn id="46" idx="1"/>
              </p:cNvCxnSpPr>
              <p:nvPr/>
            </p:nvCxnSpPr>
            <p:spPr bwMode="auto">
              <a:xfrm>
                <a:off x="2343408" y="4767190"/>
                <a:ext cx="215624"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108">
                <a:extLst>
                  <a:ext uri="{FF2B5EF4-FFF2-40B4-BE49-F238E27FC236}">
                    <a16:creationId xmlns:a16="http://schemas.microsoft.com/office/drawing/2014/main" id="{5F8E9B13-3B07-0A0E-E406-2A92746B7F20}"/>
                  </a:ext>
                </a:extLst>
              </p:cNvPr>
              <p:cNvCxnSpPr>
                <a:cxnSpLocks/>
                <a:stCxn id="46" idx="3"/>
                <a:endCxn id="48" idx="1"/>
              </p:cNvCxnSpPr>
              <p:nvPr/>
            </p:nvCxnSpPr>
            <p:spPr bwMode="auto">
              <a:xfrm>
                <a:off x="3509431" y="4767190"/>
                <a:ext cx="215623"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77">
                <a:extLst>
                  <a:ext uri="{FF2B5EF4-FFF2-40B4-BE49-F238E27FC236}">
                    <a16:creationId xmlns:a16="http://schemas.microsoft.com/office/drawing/2014/main" id="{DC9D678F-9BBF-D76F-E90F-7EAE27C83D69}"/>
                  </a:ext>
                </a:extLst>
              </p:cNvPr>
              <p:cNvCxnSpPr>
                <a:cxnSpLocks/>
                <a:stCxn id="18" idx="2"/>
                <a:endCxn id="46" idx="0"/>
              </p:cNvCxnSpPr>
              <p:nvPr/>
            </p:nvCxnSpPr>
            <p:spPr bwMode="auto">
              <a:xfrm rot="5399977">
                <a:off x="2976307" y="4220233"/>
                <a:ext cx="460882" cy="34503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3" name="Rounded Rectangle 76">
                <a:extLst>
                  <a:ext uri="{FF2B5EF4-FFF2-40B4-BE49-F238E27FC236}">
                    <a16:creationId xmlns:a16="http://schemas.microsoft.com/office/drawing/2014/main" id="{4D26F6BB-7D1A-16E5-1E48-8D39DCFE550A}"/>
                  </a:ext>
                </a:extLst>
              </p:cNvPr>
              <p:cNvSpPr/>
              <p:nvPr/>
            </p:nvSpPr>
            <p:spPr bwMode="auto">
              <a:xfrm>
                <a:off x="1393007" y="4261637"/>
                <a:ext cx="3282447" cy="230400"/>
              </a:xfrm>
              <a:prstGeom prst="roundRect">
                <a:avLst>
                  <a:gd name="adj" fmla="val 16667"/>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0"/>
                  </a:spcBef>
                  <a:spcAft>
                    <a:spcPts val="0"/>
                  </a:spcAft>
                  <a:defRPr/>
                </a:pPr>
                <a:r>
                  <a:rPr lang="ru-RU" sz="900" dirty="0">
                    <a:solidFill>
                      <a:prstClr val="black"/>
                    </a:solidFill>
                    <a:latin typeface="Calibri"/>
                  </a:rPr>
                  <a:t>Динамический анализ</a:t>
                </a:r>
                <a:endParaRPr sz="1200" dirty="0"/>
              </a:p>
            </p:txBody>
          </p:sp>
          <p:sp>
            <p:nvSpPr>
              <p:cNvPr id="44" name="Right Arrow 95">
                <a:extLst>
                  <a:ext uri="{FF2B5EF4-FFF2-40B4-BE49-F238E27FC236}">
                    <a16:creationId xmlns:a16="http://schemas.microsoft.com/office/drawing/2014/main" id="{E9B9066A-0B46-CE32-9205-F96C46EF2F48}"/>
                  </a:ext>
                </a:extLst>
              </p:cNvPr>
              <p:cNvSpPr/>
              <p:nvPr/>
            </p:nvSpPr>
            <p:spPr bwMode="auto">
              <a:xfrm rot="5399977">
                <a:off x="4018992" y="4990867"/>
                <a:ext cx="362524" cy="169526"/>
              </a:xfrm>
              <a:prstGeom prst="rightArrow">
                <a:avLst>
                  <a:gd name="adj1" fmla="val 50000"/>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sz="1050">
                  <a:solidFill>
                    <a:prstClr val="white"/>
                  </a:solidFill>
                  <a:latin typeface="Calibri"/>
                </a:endParaRPr>
              </a:p>
            </p:txBody>
          </p:sp>
          <p:sp>
            <p:nvSpPr>
              <p:cNvPr id="45" name="Right Arrow 95">
                <a:extLst>
                  <a:ext uri="{FF2B5EF4-FFF2-40B4-BE49-F238E27FC236}">
                    <a16:creationId xmlns:a16="http://schemas.microsoft.com/office/drawing/2014/main" id="{D6621736-88E4-E6C2-9D65-65A249218943}"/>
                  </a:ext>
                </a:extLst>
              </p:cNvPr>
              <p:cNvSpPr/>
              <p:nvPr/>
            </p:nvSpPr>
            <p:spPr bwMode="auto">
              <a:xfrm rot="5399977">
                <a:off x="2843728" y="4991660"/>
                <a:ext cx="362524" cy="169526"/>
              </a:xfrm>
              <a:prstGeom prst="rightArrow">
                <a:avLst>
                  <a:gd name="adj1" fmla="val 50000"/>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sz="1050">
                  <a:solidFill>
                    <a:prstClr val="white"/>
                  </a:solidFill>
                  <a:latin typeface="Calibri"/>
                </a:endParaRPr>
              </a:p>
            </p:txBody>
          </p:sp>
          <p:sp>
            <p:nvSpPr>
              <p:cNvPr id="46" name="Rounded Rectangle 76">
                <a:extLst>
                  <a:ext uri="{FF2B5EF4-FFF2-40B4-BE49-F238E27FC236}">
                    <a16:creationId xmlns:a16="http://schemas.microsoft.com/office/drawing/2014/main" id="{2D94906D-C737-2B61-55C1-7821121FEA44}"/>
                  </a:ext>
                </a:extLst>
              </p:cNvPr>
              <p:cNvSpPr/>
              <p:nvPr/>
            </p:nvSpPr>
            <p:spPr bwMode="auto">
              <a:xfrm>
                <a:off x="2559032" y="4623190"/>
                <a:ext cx="950400" cy="288000"/>
              </a:xfrm>
              <a:prstGeom prst="roundRect">
                <a:avLst>
                  <a:gd name="adj" fmla="val 16667"/>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0"/>
                  </a:spcBef>
                  <a:spcAft>
                    <a:spcPts val="0"/>
                  </a:spcAft>
                  <a:defRPr/>
                </a:pPr>
                <a:r>
                  <a:rPr lang="ru-RU" sz="700">
                    <a:solidFill>
                      <a:prstClr val="black"/>
                    </a:solidFill>
                    <a:latin typeface="Calibri"/>
                  </a:rPr>
                  <a:t>Функциональное тестирование </a:t>
                </a:r>
                <a:endParaRPr sz="1050"/>
              </a:p>
            </p:txBody>
          </p:sp>
          <p:sp>
            <p:nvSpPr>
              <p:cNvPr id="47" name="Rounded Rectangle 81">
                <a:extLst>
                  <a:ext uri="{FF2B5EF4-FFF2-40B4-BE49-F238E27FC236}">
                    <a16:creationId xmlns:a16="http://schemas.microsoft.com/office/drawing/2014/main" id="{C17FBBFE-468A-9554-1B8A-B529A59B76EB}"/>
                  </a:ext>
                </a:extLst>
              </p:cNvPr>
              <p:cNvSpPr/>
              <p:nvPr/>
            </p:nvSpPr>
            <p:spPr bwMode="auto">
              <a:xfrm>
                <a:off x="1393007" y="4623190"/>
                <a:ext cx="950400" cy="288000"/>
              </a:xfrm>
              <a:prstGeom prst="roundRect">
                <a:avLst>
                  <a:gd name="adj" fmla="val 16667"/>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0"/>
                  </a:spcBef>
                  <a:spcAft>
                    <a:spcPts val="0"/>
                  </a:spcAft>
                  <a:defRPr/>
                </a:pPr>
                <a:r>
                  <a:rPr lang="ru-RU" sz="700">
                    <a:solidFill>
                      <a:prstClr val="black"/>
                    </a:solidFill>
                    <a:latin typeface="Calibri"/>
                  </a:rPr>
                  <a:t>Фаззинг + </a:t>
                </a:r>
                <a:r>
                  <a:rPr lang="en-US" sz="700">
                    <a:solidFill>
                      <a:prstClr val="black"/>
                    </a:solidFill>
                    <a:latin typeface="Calibri"/>
                  </a:rPr>
                  <a:t>DSE</a:t>
                </a:r>
                <a:endParaRPr lang="ru-RU" sz="700">
                  <a:solidFill>
                    <a:prstClr val="black"/>
                  </a:solidFill>
                  <a:latin typeface="Calibri"/>
                </a:endParaRPr>
              </a:p>
            </p:txBody>
          </p:sp>
          <p:sp>
            <p:nvSpPr>
              <p:cNvPr id="48" name="Rounded Rectangle 76">
                <a:extLst>
                  <a:ext uri="{FF2B5EF4-FFF2-40B4-BE49-F238E27FC236}">
                    <a16:creationId xmlns:a16="http://schemas.microsoft.com/office/drawing/2014/main" id="{759A9E09-DB8F-D48F-94AA-BB1DA58B6124}"/>
                  </a:ext>
                </a:extLst>
              </p:cNvPr>
              <p:cNvSpPr/>
              <p:nvPr/>
            </p:nvSpPr>
            <p:spPr bwMode="auto">
              <a:xfrm>
                <a:off x="3725056" y="4623190"/>
                <a:ext cx="950400" cy="288000"/>
              </a:xfrm>
              <a:prstGeom prst="roundRect">
                <a:avLst>
                  <a:gd name="adj" fmla="val 16667"/>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0"/>
                  </a:spcBef>
                  <a:spcAft>
                    <a:spcPts val="0"/>
                  </a:spcAft>
                  <a:defRPr/>
                </a:pPr>
                <a:r>
                  <a:rPr lang="ru-RU" sz="700">
                    <a:solidFill>
                      <a:prstClr val="black"/>
                    </a:solidFill>
                    <a:latin typeface="Calibri"/>
                  </a:rPr>
                  <a:t>Анализ помеченных данных </a:t>
                </a:r>
                <a:endParaRPr sz="1050"/>
              </a:p>
            </p:txBody>
          </p:sp>
          <p:sp>
            <p:nvSpPr>
              <p:cNvPr id="49" name="TextBox 116">
                <a:extLst>
                  <a:ext uri="{FF2B5EF4-FFF2-40B4-BE49-F238E27FC236}">
                    <a16:creationId xmlns:a16="http://schemas.microsoft.com/office/drawing/2014/main" id="{A6612096-32DE-07E4-15E0-786F5B08CB43}"/>
                  </a:ext>
                </a:extLst>
              </p:cNvPr>
              <p:cNvSpPr>
                <a:spLocks/>
              </p:cNvSpPr>
              <p:nvPr/>
            </p:nvSpPr>
            <p:spPr bwMode="auto">
              <a:xfrm>
                <a:off x="2824616" y="2671202"/>
                <a:ext cx="1119217" cy="230832"/>
              </a:xfrm>
              <a:prstGeom prst="rect">
                <a:avLst/>
              </a:prstGeom>
              <a:noFill/>
            </p:spPr>
            <p:txBody>
              <a:bodyPr wrap="none" rtlCol="0">
                <a:spAutoFit/>
              </a:bodyPr>
              <a:lstStyle/>
              <a:p>
                <a:pPr algn="ctr">
                  <a:spcBef>
                    <a:spcPts val="0"/>
                  </a:spcBef>
                  <a:spcAft>
                    <a:spcPts val="0"/>
                  </a:spcAft>
                  <a:defRPr/>
                </a:pPr>
                <a:r>
                  <a:rPr lang="ru-RU" sz="900" dirty="0">
                    <a:solidFill>
                      <a:prstClr val="black"/>
                    </a:solidFill>
                    <a:latin typeface="Calibri"/>
                    <a:cs typeface="Arial"/>
                  </a:rPr>
                  <a:t>Хранилище сборок</a:t>
                </a:r>
                <a:endParaRPr sz="1050" dirty="0"/>
              </a:p>
            </p:txBody>
          </p:sp>
          <p:sp>
            <p:nvSpPr>
              <p:cNvPr id="50" name="TextBox 117">
                <a:extLst>
                  <a:ext uri="{FF2B5EF4-FFF2-40B4-BE49-F238E27FC236}">
                    <a16:creationId xmlns:a16="http://schemas.microsoft.com/office/drawing/2014/main" id="{76FD20BA-3D73-13E2-E61D-6CE8A4A470AC}"/>
                  </a:ext>
                </a:extLst>
              </p:cNvPr>
              <p:cNvSpPr>
                <a:spLocks/>
              </p:cNvSpPr>
              <p:nvPr/>
            </p:nvSpPr>
            <p:spPr bwMode="auto">
              <a:xfrm>
                <a:off x="3790743" y="3651065"/>
                <a:ext cx="877163" cy="507831"/>
              </a:xfrm>
              <a:prstGeom prst="rect">
                <a:avLst/>
              </a:prstGeom>
              <a:noFill/>
            </p:spPr>
            <p:txBody>
              <a:bodyPr wrap="none" rtlCol="0">
                <a:spAutoFit/>
              </a:bodyPr>
              <a:lstStyle/>
              <a:p>
                <a:pPr algn="ctr">
                  <a:spcBef>
                    <a:spcPts val="0"/>
                  </a:spcBef>
                  <a:spcAft>
                    <a:spcPts val="0"/>
                  </a:spcAft>
                  <a:defRPr/>
                </a:pPr>
                <a:r>
                  <a:rPr lang="ru-RU" sz="900">
                    <a:solidFill>
                      <a:prstClr val="black"/>
                    </a:solidFill>
                    <a:latin typeface="Calibri"/>
                    <a:cs typeface="Arial"/>
                  </a:rPr>
                  <a:t>Серверы </a:t>
                </a:r>
                <a:br>
                  <a:rPr lang="ru-RU" sz="900">
                    <a:solidFill>
                      <a:prstClr val="black"/>
                    </a:solidFill>
                    <a:latin typeface="Calibri"/>
                    <a:cs typeface="Arial"/>
                  </a:rPr>
                </a:br>
                <a:r>
                  <a:rPr lang="ru-RU" sz="900">
                    <a:solidFill>
                      <a:prstClr val="black"/>
                    </a:solidFill>
                    <a:latin typeface="Calibri"/>
                    <a:cs typeface="Arial"/>
                  </a:rPr>
                  <a:t>сборки и </a:t>
                </a:r>
                <a:br>
                  <a:rPr lang="ru-RU" sz="900">
                    <a:solidFill>
                      <a:prstClr val="black"/>
                    </a:solidFill>
                    <a:latin typeface="Calibri"/>
                    <a:cs typeface="Arial"/>
                  </a:rPr>
                </a:br>
                <a:r>
                  <a:rPr lang="ru-RU" sz="900">
                    <a:solidFill>
                      <a:prstClr val="black"/>
                    </a:solidFill>
                    <a:latin typeface="Calibri"/>
                    <a:cs typeface="Arial"/>
                  </a:rPr>
                  <a:t>тестирования </a:t>
                </a:r>
                <a:endParaRPr sz="1050"/>
              </a:p>
            </p:txBody>
          </p:sp>
          <p:sp>
            <p:nvSpPr>
              <p:cNvPr id="51" name="Rounded Rectangle 31">
                <a:extLst>
                  <a:ext uri="{FF2B5EF4-FFF2-40B4-BE49-F238E27FC236}">
                    <a16:creationId xmlns:a16="http://schemas.microsoft.com/office/drawing/2014/main" id="{2652FC28-FABB-0F3F-7642-1975ADB7BCFF}"/>
                  </a:ext>
                </a:extLst>
              </p:cNvPr>
              <p:cNvSpPr/>
              <p:nvPr/>
            </p:nvSpPr>
            <p:spPr bwMode="auto">
              <a:xfrm>
                <a:off x="4960152" y="4350199"/>
                <a:ext cx="950400" cy="547200"/>
              </a:xfrm>
              <a:prstGeom prst="roundRect">
                <a:avLst>
                  <a:gd name="adj" fmla="val 16667"/>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defRPr/>
                </a:pPr>
                <a:r>
                  <a:rPr lang="ru-RU" sz="900" dirty="0">
                    <a:solidFill>
                      <a:prstClr val="black"/>
                    </a:solidFill>
                    <a:latin typeface="Calibri"/>
                  </a:rPr>
                  <a:t>Статический анализ исходных текстов </a:t>
                </a:r>
                <a:endParaRPr sz="1050" dirty="0"/>
              </a:p>
            </p:txBody>
          </p:sp>
          <p:sp>
            <p:nvSpPr>
              <p:cNvPr id="52" name="TextBox 60">
                <a:extLst>
                  <a:ext uri="{FF2B5EF4-FFF2-40B4-BE49-F238E27FC236}">
                    <a16:creationId xmlns:a16="http://schemas.microsoft.com/office/drawing/2014/main" id="{9561FB42-F21C-3A96-E4C2-AD84912F06BE}"/>
                  </a:ext>
                </a:extLst>
              </p:cNvPr>
              <p:cNvSpPr>
                <a:spLocks/>
              </p:cNvSpPr>
              <p:nvPr/>
            </p:nvSpPr>
            <p:spPr bwMode="auto">
              <a:xfrm>
                <a:off x="4932691" y="2731635"/>
                <a:ext cx="471961" cy="184666"/>
              </a:xfrm>
              <a:prstGeom prst="rect">
                <a:avLst/>
              </a:prstGeom>
              <a:solidFill>
                <a:srgbClr val="003C82"/>
              </a:solidFill>
              <a:ln w="15875">
                <a:solidFill>
                  <a:srgbClr val="3A587B"/>
                </a:solidFill>
              </a:ln>
            </p:spPr>
            <p:txBody>
              <a:bodyPr wrap="square" rtlCol="0">
                <a:spAutoFit/>
              </a:bodyPr>
              <a:lstStyle/>
              <a:p>
                <a:pPr algn="ctr">
                  <a:defRPr/>
                </a:pPr>
                <a:r>
                  <a:rPr lang="en-US" sz="600" b="1">
                    <a:solidFill>
                      <a:schemeClr val="bg1"/>
                    </a:solidFill>
                    <a:latin typeface="Fira Sans"/>
                  </a:rPr>
                  <a:t>Safec</a:t>
                </a:r>
                <a:endParaRPr lang="ru-RU" sz="1100" b="1">
                  <a:solidFill>
                    <a:schemeClr val="bg1"/>
                  </a:solidFill>
                  <a:latin typeface="Fira Sans"/>
                </a:endParaRPr>
              </a:p>
            </p:txBody>
          </p:sp>
          <p:sp>
            <p:nvSpPr>
              <p:cNvPr id="53" name="TextBox 3">
                <a:extLst>
                  <a:ext uri="{FF2B5EF4-FFF2-40B4-BE49-F238E27FC236}">
                    <a16:creationId xmlns:a16="http://schemas.microsoft.com/office/drawing/2014/main" id="{B7BA57A9-6CBB-4DCD-DCAA-258D357D57D5}"/>
                  </a:ext>
                </a:extLst>
              </p:cNvPr>
              <p:cNvSpPr>
                <a:spLocks/>
              </p:cNvSpPr>
              <p:nvPr/>
            </p:nvSpPr>
            <p:spPr bwMode="auto">
              <a:xfrm>
                <a:off x="5759874" y="4262063"/>
                <a:ext cx="544452" cy="184666"/>
              </a:xfrm>
              <a:prstGeom prst="rect">
                <a:avLst/>
              </a:prstGeom>
              <a:solidFill>
                <a:srgbClr val="003C82"/>
              </a:solidFill>
              <a:ln w="15875">
                <a:solidFill>
                  <a:srgbClr val="3A587B"/>
                </a:solidFill>
              </a:ln>
            </p:spPr>
            <p:txBody>
              <a:bodyPr wrap="square" lIns="0" rIns="0" rtlCol="0">
                <a:spAutoFit/>
              </a:bodyPr>
              <a:lstStyle/>
              <a:p>
                <a:pPr algn="ctr">
                  <a:defRPr/>
                </a:pPr>
                <a:r>
                  <a:rPr lang="en-US" sz="600" b="1" dirty="0" err="1">
                    <a:solidFill>
                      <a:schemeClr val="bg1"/>
                    </a:solidFill>
                    <a:latin typeface="Fira Sans"/>
                  </a:rPr>
                  <a:t>Svace</a:t>
                </a:r>
                <a:endParaRPr lang="ru-RU" sz="1100" b="1" dirty="0">
                  <a:solidFill>
                    <a:schemeClr val="bg1"/>
                  </a:solidFill>
                  <a:latin typeface="Fira Sans"/>
                </a:endParaRPr>
              </a:p>
            </p:txBody>
          </p:sp>
          <p:sp>
            <p:nvSpPr>
              <p:cNvPr id="54" name="TextBox 57">
                <a:extLst>
                  <a:ext uri="{FF2B5EF4-FFF2-40B4-BE49-F238E27FC236}">
                    <a16:creationId xmlns:a16="http://schemas.microsoft.com/office/drawing/2014/main" id="{E0535310-F764-B812-815F-12CD90B8004C}"/>
                  </a:ext>
                </a:extLst>
              </p:cNvPr>
              <p:cNvSpPr>
                <a:spLocks/>
              </p:cNvSpPr>
              <p:nvPr/>
            </p:nvSpPr>
            <p:spPr bwMode="auto">
              <a:xfrm>
                <a:off x="4335122" y="4473178"/>
                <a:ext cx="576315" cy="180000"/>
              </a:xfrm>
              <a:prstGeom prst="rect">
                <a:avLst/>
              </a:prstGeom>
              <a:solidFill>
                <a:srgbClr val="003C82"/>
              </a:solidFill>
              <a:ln w="15875">
                <a:solidFill>
                  <a:srgbClr val="3A587B"/>
                </a:solidFill>
              </a:ln>
            </p:spPr>
            <p:txBody>
              <a:bodyPr wrap="square" rtlCol="0">
                <a:noAutofit/>
              </a:bodyPr>
              <a:lstStyle/>
              <a:p>
                <a:pPr algn="ctr">
                  <a:defRPr/>
                </a:pPr>
                <a:r>
                  <a:rPr lang="ru-RU" sz="600" b="1" dirty="0">
                    <a:solidFill>
                      <a:schemeClr val="bg1"/>
                    </a:solidFill>
                    <a:latin typeface="Fira Sans"/>
                  </a:rPr>
                  <a:t>Блесна</a:t>
                </a:r>
                <a:endParaRPr lang="ru-RU" sz="1100" b="1" dirty="0">
                  <a:solidFill>
                    <a:schemeClr val="bg1"/>
                  </a:solidFill>
                  <a:latin typeface="Fira Sans"/>
                </a:endParaRPr>
              </a:p>
            </p:txBody>
          </p:sp>
          <p:sp>
            <p:nvSpPr>
              <p:cNvPr id="55" name="TextBox 58">
                <a:extLst>
                  <a:ext uri="{FF2B5EF4-FFF2-40B4-BE49-F238E27FC236}">
                    <a16:creationId xmlns:a16="http://schemas.microsoft.com/office/drawing/2014/main" id="{82644907-4C37-8290-A17B-F4BF7CC93A0A}"/>
                  </a:ext>
                </a:extLst>
              </p:cNvPr>
              <p:cNvSpPr>
                <a:spLocks/>
              </p:cNvSpPr>
              <p:nvPr/>
            </p:nvSpPr>
            <p:spPr bwMode="auto">
              <a:xfrm>
                <a:off x="1807248" y="4473178"/>
                <a:ext cx="827178" cy="180000"/>
              </a:xfrm>
              <a:prstGeom prst="rect">
                <a:avLst/>
              </a:prstGeom>
              <a:solidFill>
                <a:srgbClr val="003C82"/>
              </a:solidFill>
              <a:ln w="15875">
                <a:solidFill>
                  <a:srgbClr val="3A587B"/>
                </a:solidFill>
              </a:ln>
            </p:spPr>
            <p:txBody>
              <a:bodyPr wrap="square" rtlCol="0">
                <a:noAutofit/>
              </a:bodyPr>
              <a:lstStyle/>
              <a:p>
                <a:pPr algn="ctr">
                  <a:defRPr/>
                </a:pPr>
                <a:r>
                  <a:rPr lang="ru-RU" sz="600" b="1">
                    <a:solidFill>
                      <a:schemeClr val="bg1"/>
                    </a:solidFill>
                    <a:latin typeface="Fira Sans"/>
                  </a:rPr>
                  <a:t>ИСП </a:t>
                </a:r>
                <a:r>
                  <a:rPr lang="en-US" sz="600" b="1">
                    <a:solidFill>
                      <a:schemeClr val="bg1"/>
                    </a:solidFill>
                    <a:latin typeface="Fira Sans"/>
                  </a:rPr>
                  <a:t>Crusher</a:t>
                </a:r>
                <a:endParaRPr lang="ru-RU" sz="1100" b="1">
                  <a:solidFill>
                    <a:schemeClr val="bg1"/>
                  </a:solidFill>
                  <a:latin typeface="Fira Sans"/>
                </a:endParaRPr>
              </a:p>
            </p:txBody>
          </p:sp>
          <p:sp>
            <p:nvSpPr>
              <p:cNvPr id="56" name="TextBox 59">
                <a:extLst>
                  <a:ext uri="{FF2B5EF4-FFF2-40B4-BE49-F238E27FC236}">
                    <a16:creationId xmlns:a16="http://schemas.microsoft.com/office/drawing/2014/main" id="{2373448B-0347-C868-1EC9-4FD5446E3732}"/>
                  </a:ext>
                </a:extLst>
              </p:cNvPr>
              <p:cNvSpPr>
                <a:spLocks/>
              </p:cNvSpPr>
              <p:nvPr/>
            </p:nvSpPr>
            <p:spPr bwMode="auto">
              <a:xfrm>
                <a:off x="1321404" y="4473178"/>
                <a:ext cx="410811" cy="180000"/>
              </a:xfrm>
              <a:prstGeom prst="rect">
                <a:avLst/>
              </a:prstGeom>
              <a:solidFill>
                <a:srgbClr val="003C82"/>
              </a:solidFill>
              <a:ln w="15875">
                <a:solidFill>
                  <a:srgbClr val="3A587B"/>
                </a:solidFill>
              </a:ln>
            </p:spPr>
            <p:txBody>
              <a:bodyPr wrap="square" rtlCol="0">
                <a:noAutofit/>
              </a:bodyPr>
              <a:lstStyle/>
              <a:p>
                <a:pPr algn="ctr">
                  <a:defRPr/>
                </a:pPr>
                <a:r>
                  <a:rPr lang="en-US" sz="600" b="1" dirty="0" err="1">
                    <a:solidFill>
                      <a:schemeClr val="bg1"/>
                    </a:solidFill>
                    <a:latin typeface="Fira Sans"/>
                  </a:rPr>
                  <a:t>Sydr</a:t>
                </a:r>
                <a:endParaRPr lang="ru-RU" sz="1100" b="1" dirty="0">
                  <a:solidFill>
                    <a:schemeClr val="bg1"/>
                  </a:solidFill>
                  <a:latin typeface="Fira Sans"/>
                </a:endParaRPr>
              </a:p>
            </p:txBody>
          </p:sp>
          <p:sp>
            <p:nvSpPr>
              <p:cNvPr id="57" name="TextBox 120">
                <a:extLst>
                  <a:ext uri="{FF2B5EF4-FFF2-40B4-BE49-F238E27FC236}">
                    <a16:creationId xmlns:a16="http://schemas.microsoft.com/office/drawing/2014/main" id="{E91CB43B-C7D7-6639-2743-7A1680AF8FD8}"/>
                  </a:ext>
                </a:extLst>
              </p:cNvPr>
              <p:cNvSpPr>
                <a:spLocks/>
              </p:cNvSpPr>
              <p:nvPr/>
            </p:nvSpPr>
            <p:spPr bwMode="auto">
              <a:xfrm>
                <a:off x="2132532" y="2827857"/>
                <a:ext cx="681412" cy="200055"/>
              </a:xfrm>
              <a:prstGeom prst="rect">
                <a:avLst/>
              </a:prstGeom>
              <a:solidFill>
                <a:srgbClr val="BFBF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Bef>
                    <a:spcPts val="0"/>
                  </a:spcBef>
                  <a:spcAft>
                    <a:spcPts val="0"/>
                  </a:spcAft>
                </a:pPr>
                <a:r>
                  <a:rPr lang="en-US" sz="700">
                    <a:solidFill>
                      <a:prstClr val="black"/>
                    </a:solidFill>
                    <a:latin typeface="Calibri"/>
                    <a:cs typeface="+mn-cs"/>
                  </a:rPr>
                  <a:t>Requality</a:t>
                </a:r>
                <a:endParaRPr lang="ru-RU" sz="700">
                  <a:solidFill>
                    <a:prstClr val="black"/>
                  </a:solidFill>
                  <a:latin typeface="Calibri"/>
                  <a:cs typeface="+mn-cs"/>
                </a:endParaRPr>
              </a:p>
            </p:txBody>
          </p:sp>
          <p:sp>
            <p:nvSpPr>
              <p:cNvPr id="58" name="Облако 93">
                <a:extLst>
                  <a:ext uri="{FF2B5EF4-FFF2-40B4-BE49-F238E27FC236}">
                    <a16:creationId xmlns:a16="http://schemas.microsoft.com/office/drawing/2014/main" id="{A5342AC8-6F24-8731-1D51-E73458A9D4D5}"/>
                  </a:ext>
                </a:extLst>
              </p:cNvPr>
              <p:cNvSpPr/>
              <p:nvPr/>
            </p:nvSpPr>
            <p:spPr bwMode="auto">
              <a:xfrm>
                <a:off x="1834746" y="3615044"/>
                <a:ext cx="1369390" cy="403200"/>
              </a:xfrm>
              <a:prstGeom prst="cloud">
                <a:avLst/>
              </a:prstGeom>
              <a:solidFill>
                <a:srgbClr val="BFBF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Bef>
                    <a:spcPts val="0"/>
                  </a:spcBef>
                  <a:spcAft>
                    <a:spcPts val="0"/>
                  </a:spcAft>
                  <a:defRPr/>
                </a:pPr>
                <a:r>
                  <a:rPr lang="ru-RU" sz="700">
                    <a:solidFill>
                      <a:prstClr val="black"/>
                    </a:solidFill>
                    <a:latin typeface="Calibri"/>
                  </a:rPr>
                  <a:t>  Конфигурационное управление</a:t>
                </a:r>
                <a:endParaRPr sz="1050"/>
              </a:p>
            </p:txBody>
          </p:sp>
          <p:sp>
            <p:nvSpPr>
              <p:cNvPr id="59" name="TextBox 121">
                <a:extLst>
                  <a:ext uri="{FF2B5EF4-FFF2-40B4-BE49-F238E27FC236}">
                    <a16:creationId xmlns:a16="http://schemas.microsoft.com/office/drawing/2014/main" id="{15A922B2-D245-84E8-A719-DC0FCB139A17}"/>
                  </a:ext>
                </a:extLst>
              </p:cNvPr>
              <p:cNvSpPr>
                <a:spLocks/>
              </p:cNvSpPr>
              <p:nvPr/>
            </p:nvSpPr>
            <p:spPr bwMode="auto">
              <a:xfrm>
                <a:off x="2956028" y="4473178"/>
                <a:ext cx="681412" cy="180000"/>
              </a:xfrm>
              <a:prstGeom prst="rect">
                <a:avLst/>
              </a:prstGeom>
              <a:solidFill>
                <a:srgbClr val="003C82"/>
              </a:solidFill>
              <a:ln w="15875">
                <a:solidFill>
                  <a:srgbClr val="3A587B"/>
                </a:solidFill>
              </a:ln>
            </p:spPr>
            <p:txBody>
              <a:bodyPr wrap="square" rtlCol="0">
                <a:spAutoFit/>
              </a:bodyPr>
              <a:lstStyle/>
              <a:p>
                <a:pPr algn="ctr">
                  <a:defRPr/>
                </a:pPr>
                <a:r>
                  <a:rPr lang="en-US" sz="600" b="1">
                    <a:solidFill>
                      <a:schemeClr val="bg1"/>
                    </a:solidFill>
                    <a:latin typeface="Fira Sans"/>
                  </a:rPr>
                  <a:t>TestOS</a:t>
                </a:r>
                <a:endParaRPr lang="ru-RU" sz="1100" b="1">
                  <a:solidFill>
                    <a:schemeClr val="bg1"/>
                  </a:solidFill>
                  <a:latin typeface="Fira Sans"/>
                </a:endParaRPr>
              </a:p>
            </p:txBody>
          </p:sp>
          <p:sp>
            <p:nvSpPr>
              <p:cNvPr id="60" name="Облако 93">
                <a:extLst>
                  <a:ext uri="{FF2B5EF4-FFF2-40B4-BE49-F238E27FC236}">
                    <a16:creationId xmlns:a16="http://schemas.microsoft.com/office/drawing/2014/main" id="{7D98B04F-BF5D-F65C-1E43-1CFF4D88AD60}"/>
                  </a:ext>
                </a:extLst>
              </p:cNvPr>
              <p:cNvSpPr/>
              <p:nvPr/>
            </p:nvSpPr>
            <p:spPr bwMode="auto">
              <a:xfrm>
                <a:off x="1344216" y="3425414"/>
                <a:ext cx="826383" cy="403200"/>
              </a:xfrm>
              <a:prstGeom prst="cloud">
                <a:avLst/>
              </a:prstGeom>
              <a:solidFill>
                <a:srgbClr val="BFBF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Bef>
                    <a:spcPts val="0"/>
                  </a:spcBef>
                  <a:spcAft>
                    <a:spcPts val="0"/>
                  </a:spcAft>
                  <a:defRPr/>
                </a:pPr>
                <a:r>
                  <a:rPr lang="ru-RU" sz="700">
                    <a:solidFill>
                      <a:prstClr val="black"/>
                    </a:solidFill>
                    <a:latin typeface="Calibri"/>
                  </a:rPr>
                  <a:t>Управление задачами  </a:t>
                </a:r>
                <a:endParaRPr sz="1050"/>
              </a:p>
            </p:txBody>
          </p:sp>
          <p:sp>
            <p:nvSpPr>
              <p:cNvPr id="61" name="Облако 94">
                <a:extLst>
                  <a:ext uri="{FF2B5EF4-FFF2-40B4-BE49-F238E27FC236}">
                    <a16:creationId xmlns:a16="http://schemas.microsoft.com/office/drawing/2014/main" id="{5071F45F-6064-2798-B07E-80F23F79A443}"/>
                  </a:ext>
                </a:extLst>
              </p:cNvPr>
              <p:cNvSpPr/>
              <p:nvPr/>
            </p:nvSpPr>
            <p:spPr bwMode="auto">
              <a:xfrm>
                <a:off x="1989547" y="3286075"/>
                <a:ext cx="1123200" cy="341365"/>
              </a:xfrm>
              <a:prstGeom prst="cloud">
                <a:avLst/>
              </a:prstGeom>
              <a:solidFill>
                <a:srgbClr val="BFBF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spcBef>
                    <a:spcPts val="0"/>
                  </a:spcBef>
                  <a:spcAft>
                    <a:spcPts val="0"/>
                  </a:spcAft>
                  <a:defRPr/>
                </a:pPr>
                <a:r>
                  <a:rPr lang="ru-RU" sz="700">
                    <a:solidFill>
                      <a:prstClr val="black"/>
                    </a:solidFill>
                    <a:latin typeface="Calibri"/>
                  </a:rPr>
                  <a:t>Проектирование архитектуры  </a:t>
                </a:r>
                <a:endParaRPr sz="1050"/>
              </a:p>
            </p:txBody>
          </p:sp>
          <p:sp>
            <p:nvSpPr>
              <p:cNvPr id="62" name="TextBox 119">
                <a:extLst>
                  <a:ext uri="{FF2B5EF4-FFF2-40B4-BE49-F238E27FC236}">
                    <a16:creationId xmlns:a16="http://schemas.microsoft.com/office/drawing/2014/main" id="{510BEBD2-8584-C1E7-0EC5-90191396E4E2}"/>
                  </a:ext>
                </a:extLst>
              </p:cNvPr>
              <p:cNvSpPr>
                <a:spLocks/>
              </p:cNvSpPr>
              <p:nvPr/>
            </p:nvSpPr>
            <p:spPr bwMode="auto">
              <a:xfrm>
                <a:off x="1285340" y="1988840"/>
                <a:ext cx="1267340" cy="369332"/>
              </a:xfrm>
              <a:prstGeom prst="rect">
                <a:avLst/>
              </a:prstGeom>
              <a:noFill/>
            </p:spPr>
            <p:txBody>
              <a:bodyPr wrap="square" rtlCol="0">
                <a:spAutoFit/>
              </a:bodyPr>
              <a:lstStyle/>
              <a:p>
                <a:pPr>
                  <a:defRPr/>
                </a:pPr>
                <a:r>
                  <a:rPr lang="ru-RU" sz="900" b="1" dirty="0">
                    <a:solidFill>
                      <a:srgbClr val="003C82"/>
                    </a:solidFill>
                  </a:rPr>
                  <a:t>Защищённый контур</a:t>
                </a:r>
              </a:p>
            </p:txBody>
          </p:sp>
          <p:pic>
            <p:nvPicPr>
              <p:cNvPr id="63" name="Graphic 12" descr="Programmer">
                <a:extLst>
                  <a:ext uri="{FF2B5EF4-FFF2-40B4-BE49-F238E27FC236}">
                    <a16:creationId xmlns:a16="http://schemas.microsoft.com/office/drawing/2014/main" id="{59E15D36-0839-2657-8B6B-8C9DAB616A09}"/>
                  </a:ext>
                </a:extLst>
              </p:cNvPr>
              <p:cNvPicPr>
                <a:picLocks noChangeAspect="1"/>
              </p:cNvPicPr>
              <p:nvPr/>
            </p:nvPicPr>
            <p:blipFill>
              <a:blip r:embed="rId4"/>
              <a:stretch>
                <a:fillRect/>
              </a:stretch>
            </p:blipFill>
            <p:spPr bwMode="auto">
              <a:xfrm>
                <a:off x="5646152" y="2045626"/>
                <a:ext cx="548640" cy="548640"/>
              </a:xfrm>
              <a:prstGeom prst="rect">
                <a:avLst/>
              </a:prstGeom>
            </p:spPr>
          </p:pic>
          <p:sp>
            <p:nvSpPr>
              <p:cNvPr id="64" name="TextBox 57">
                <a:extLst>
                  <a:ext uri="{FF2B5EF4-FFF2-40B4-BE49-F238E27FC236}">
                    <a16:creationId xmlns:a16="http://schemas.microsoft.com/office/drawing/2014/main" id="{0C7E979B-03DC-83FA-D87D-1B230651D736}"/>
                  </a:ext>
                </a:extLst>
              </p:cNvPr>
              <p:cNvSpPr>
                <a:spLocks/>
              </p:cNvSpPr>
              <p:nvPr/>
            </p:nvSpPr>
            <p:spPr bwMode="auto">
              <a:xfrm>
                <a:off x="3684468" y="4473178"/>
                <a:ext cx="413708" cy="180000"/>
              </a:xfrm>
              <a:prstGeom prst="rect">
                <a:avLst/>
              </a:prstGeom>
              <a:solidFill>
                <a:srgbClr val="003C82"/>
              </a:solidFill>
              <a:ln w="15875">
                <a:solidFill>
                  <a:srgbClr val="3A587B"/>
                </a:solidFill>
              </a:ln>
            </p:spPr>
            <p:txBody>
              <a:bodyPr wrap="square" rtlCol="0">
                <a:noAutofit/>
              </a:bodyPr>
              <a:lstStyle/>
              <a:p>
                <a:pPr algn="ctr">
                  <a:defRPr/>
                </a:pPr>
                <a:r>
                  <a:rPr lang="en-US" sz="600" b="1" dirty="0" err="1">
                    <a:solidFill>
                      <a:schemeClr val="bg1"/>
                    </a:solidFill>
                    <a:latin typeface="Fira Sans"/>
                  </a:rPr>
                  <a:t>Natch</a:t>
                </a:r>
                <a:endParaRPr lang="ru-RU" sz="600" b="1" dirty="0">
                  <a:solidFill>
                    <a:schemeClr val="bg1"/>
                  </a:solidFill>
                  <a:latin typeface="Fira Sans"/>
                </a:endParaRPr>
              </a:p>
            </p:txBody>
          </p:sp>
          <p:sp>
            <p:nvSpPr>
              <p:cNvPr id="65" name="TextBox 3">
                <a:extLst>
                  <a:ext uri="{FF2B5EF4-FFF2-40B4-BE49-F238E27FC236}">
                    <a16:creationId xmlns:a16="http://schemas.microsoft.com/office/drawing/2014/main" id="{DE19C658-79F9-6C2D-C7BF-360D94FEE5F2}"/>
                  </a:ext>
                </a:extLst>
              </p:cNvPr>
              <p:cNvSpPr>
                <a:spLocks/>
              </p:cNvSpPr>
              <p:nvPr/>
            </p:nvSpPr>
            <p:spPr bwMode="auto">
              <a:xfrm>
                <a:off x="5759874" y="4509120"/>
                <a:ext cx="544452" cy="276999"/>
              </a:xfrm>
              <a:prstGeom prst="rect">
                <a:avLst/>
              </a:prstGeom>
              <a:solidFill>
                <a:srgbClr val="003C82"/>
              </a:solidFill>
              <a:ln w="15875">
                <a:solidFill>
                  <a:srgbClr val="3A587B"/>
                </a:solidFill>
              </a:ln>
            </p:spPr>
            <p:txBody>
              <a:bodyPr wrap="square" lIns="0" rIns="0" rtlCol="0">
                <a:spAutoFit/>
              </a:bodyPr>
              <a:lstStyle/>
              <a:p>
                <a:pPr algn="ctr">
                  <a:defRPr/>
                </a:pPr>
                <a:r>
                  <a:rPr lang="en-US" sz="600" b="1" dirty="0">
                    <a:solidFill>
                      <a:schemeClr val="bg1"/>
                    </a:solidFill>
                    <a:latin typeface="Fira Sans"/>
                  </a:rPr>
                  <a:t>Solar</a:t>
                </a:r>
                <a:br>
                  <a:rPr lang="en-US" sz="600" b="1" dirty="0">
                    <a:solidFill>
                      <a:schemeClr val="bg1"/>
                    </a:solidFill>
                    <a:latin typeface="Fira Sans"/>
                  </a:rPr>
                </a:br>
                <a:r>
                  <a:rPr lang="en-US" sz="600" b="1" dirty="0" err="1">
                    <a:solidFill>
                      <a:schemeClr val="bg1"/>
                    </a:solidFill>
                    <a:latin typeface="Fira Sans"/>
                  </a:rPr>
                  <a:t>appScreener</a:t>
                </a:r>
                <a:endParaRPr lang="ru-RU" sz="1000" b="1" dirty="0">
                  <a:solidFill>
                    <a:schemeClr val="bg1"/>
                  </a:solidFill>
                  <a:latin typeface="Fira Sans"/>
                </a:endParaRPr>
              </a:p>
            </p:txBody>
          </p:sp>
          <p:sp>
            <p:nvSpPr>
              <p:cNvPr id="66" name="TextBox 120">
                <a:extLst>
                  <a:ext uri="{FF2B5EF4-FFF2-40B4-BE49-F238E27FC236}">
                    <a16:creationId xmlns:a16="http://schemas.microsoft.com/office/drawing/2014/main" id="{054106E1-B431-9AE3-A868-A2A595B42395}"/>
                  </a:ext>
                </a:extLst>
              </p:cNvPr>
              <p:cNvSpPr>
                <a:spLocks/>
              </p:cNvSpPr>
              <p:nvPr/>
            </p:nvSpPr>
            <p:spPr bwMode="auto">
              <a:xfrm>
                <a:off x="1304364" y="2488720"/>
                <a:ext cx="1513651" cy="184666"/>
              </a:xfrm>
              <a:prstGeom prst="rect">
                <a:avLst/>
              </a:prstGeom>
              <a:solidFill>
                <a:srgbClr val="003C82"/>
              </a:solidFill>
              <a:ln w="15875">
                <a:solidFill>
                  <a:srgbClr val="3A587B"/>
                </a:solidFill>
              </a:ln>
            </p:spPr>
            <p:txBody>
              <a:bodyPr wrap="square" rtlCol="0">
                <a:spAutoFit/>
              </a:bodyPr>
              <a:lstStyle/>
              <a:p>
                <a:pPr algn="ctr">
                  <a:defRPr/>
                </a:pPr>
                <a:r>
                  <a:rPr lang="en-US" sz="600" b="1" dirty="0" err="1">
                    <a:solidFill>
                      <a:schemeClr val="bg1"/>
                    </a:solidFill>
                    <a:latin typeface="Fira Sans"/>
                  </a:rPr>
                  <a:t>Gitster</a:t>
                </a:r>
                <a:r>
                  <a:rPr lang="en-US" sz="600" b="1" dirty="0">
                    <a:solidFill>
                      <a:schemeClr val="bg1"/>
                    </a:solidFill>
                    <a:latin typeface="Fira Sans"/>
                  </a:rPr>
                  <a:t>(</a:t>
                </a:r>
                <a:r>
                  <a:rPr lang="en-US" sz="600" b="1" dirty="0" err="1">
                    <a:solidFill>
                      <a:schemeClr val="bg1"/>
                    </a:solidFill>
                    <a:latin typeface="Fira Sans"/>
                  </a:rPr>
                  <a:t>Gitea</a:t>
                </a:r>
                <a:r>
                  <a:rPr lang="en-US" sz="600" b="1" dirty="0">
                    <a:solidFill>
                      <a:schemeClr val="bg1"/>
                    </a:solidFill>
                    <a:latin typeface="Fira Sans"/>
                  </a:rPr>
                  <a:t>) + </a:t>
                </a:r>
                <a:r>
                  <a:rPr lang="en-US" sz="600" b="1" dirty="0" err="1">
                    <a:solidFill>
                      <a:schemeClr val="bg1"/>
                    </a:solidFill>
                    <a:latin typeface="Fira Sans"/>
                  </a:rPr>
                  <a:t>Jenkins+SDLC</a:t>
                </a:r>
                <a:endParaRPr lang="en-US" sz="600" b="1" dirty="0">
                  <a:solidFill>
                    <a:schemeClr val="bg1"/>
                  </a:solidFill>
                  <a:latin typeface="Fira Sans"/>
                </a:endParaRPr>
              </a:p>
            </p:txBody>
          </p:sp>
          <p:sp>
            <p:nvSpPr>
              <p:cNvPr id="67" name="TextBox 60">
                <a:extLst>
                  <a:ext uri="{FF2B5EF4-FFF2-40B4-BE49-F238E27FC236}">
                    <a16:creationId xmlns:a16="http://schemas.microsoft.com/office/drawing/2014/main" id="{098CB14E-3FB7-425C-6658-0E9DE155E214}"/>
                  </a:ext>
                </a:extLst>
              </p:cNvPr>
              <p:cNvSpPr>
                <a:spLocks/>
              </p:cNvSpPr>
              <p:nvPr/>
            </p:nvSpPr>
            <p:spPr bwMode="auto">
              <a:xfrm>
                <a:off x="5118493" y="2274158"/>
                <a:ext cx="530958" cy="184666"/>
              </a:xfrm>
              <a:prstGeom prst="rect">
                <a:avLst/>
              </a:prstGeom>
              <a:solidFill>
                <a:srgbClr val="003C82"/>
              </a:solidFill>
              <a:ln w="15875">
                <a:solidFill>
                  <a:srgbClr val="3A587B"/>
                </a:solidFill>
              </a:ln>
            </p:spPr>
            <p:txBody>
              <a:bodyPr wrap="square" rtlCol="0">
                <a:spAutoFit/>
              </a:bodyPr>
              <a:lstStyle/>
              <a:p>
                <a:pPr algn="ctr">
                  <a:defRPr/>
                </a:pPr>
                <a:r>
                  <a:rPr lang="en-US" sz="600" b="1" dirty="0">
                    <a:solidFill>
                      <a:schemeClr val="bg1"/>
                    </a:solidFill>
                    <a:latin typeface="Fira Sans"/>
                  </a:rPr>
                  <a:t>IDE Gaia</a:t>
                </a:r>
              </a:p>
            </p:txBody>
          </p:sp>
          <p:sp>
            <p:nvSpPr>
              <p:cNvPr id="68" name="Rounded Rectangle 32">
                <a:extLst>
                  <a:ext uri="{FF2B5EF4-FFF2-40B4-BE49-F238E27FC236}">
                    <a16:creationId xmlns:a16="http://schemas.microsoft.com/office/drawing/2014/main" id="{05A84CE8-D571-BEAA-C0E3-F38CEFC0025B}"/>
                  </a:ext>
                </a:extLst>
              </p:cNvPr>
              <p:cNvSpPr/>
              <p:nvPr/>
            </p:nvSpPr>
            <p:spPr bwMode="auto">
              <a:xfrm>
                <a:off x="3828630" y="3002062"/>
                <a:ext cx="345600" cy="229612"/>
              </a:xfrm>
              <a:prstGeom prst="roundRect">
                <a:avLst>
                  <a:gd name="adj" fmla="val 16667"/>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ru-RU" sz="800">
                    <a:solidFill>
                      <a:prstClr val="black"/>
                    </a:solidFill>
                    <a:latin typeface="Calibri"/>
                  </a:rPr>
                  <a:t>ПО</a:t>
                </a:r>
                <a:endParaRPr sz="800"/>
              </a:p>
            </p:txBody>
          </p:sp>
          <p:pic>
            <p:nvPicPr>
              <p:cNvPr id="69" name="Picture 8" descr="Certification seal, prize, certification icon - Download on Iconfinder">
                <a:extLst>
                  <a:ext uri="{FF2B5EF4-FFF2-40B4-BE49-F238E27FC236}">
                    <a16:creationId xmlns:a16="http://schemas.microsoft.com/office/drawing/2014/main" id="{D6B846BB-0F5F-C9DC-04D0-2235CA6E1B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7101" y="3153261"/>
                <a:ext cx="243840" cy="243840"/>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101">
                <a:extLst>
                  <a:ext uri="{FF2B5EF4-FFF2-40B4-BE49-F238E27FC236}">
                    <a16:creationId xmlns:a16="http://schemas.microsoft.com/office/drawing/2014/main" id="{CB5951C7-523C-A900-44FE-20D8B73EECCE}"/>
                  </a:ext>
                </a:extLst>
              </p:cNvPr>
              <p:cNvSpPr>
                <a:spLocks/>
              </p:cNvSpPr>
              <p:nvPr/>
            </p:nvSpPr>
            <p:spPr bwMode="auto">
              <a:xfrm>
                <a:off x="3714229" y="3323934"/>
                <a:ext cx="837089" cy="230832"/>
              </a:xfrm>
              <a:prstGeom prst="rect">
                <a:avLst/>
              </a:prstGeom>
              <a:noFill/>
            </p:spPr>
            <p:txBody>
              <a:bodyPr wrap="none" rtlCol="0">
                <a:spAutoFit/>
              </a:bodyPr>
              <a:lstStyle/>
              <a:p>
                <a:pPr algn="ctr">
                  <a:spcBef>
                    <a:spcPts val="0"/>
                  </a:spcBef>
                  <a:spcAft>
                    <a:spcPts val="0"/>
                  </a:spcAft>
                  <a:defRPr/>
                </a:pPr>
                <a:r>
                  <a:rPr lang="ru-RU" sz="900" dirty="0" err="1">
                    <a:solidFill>
                      <a:prstClr val="black"/>
                    </a:solidFill>
                    <a:latin typeface="Calibri"/>
                  </a:rPr>
                  <a:t>Хеши</a:t>
                </a:r>
                <a:r>
                  <a:rPr lang="ru-RU" sz="900" dirty="0">
                    <a:solidFill>
                      <a:prstClr val="black"/>
                    </a:solidFill>
                    <a:latin typeface="Calibri"/>
                  </a:rPr>
                  <a:t> файлов</a:t>
                </a:r>
                <a:endParaRPr sz="900" dirty="0"/>
              </a:p>
            </p:txBody>
          </p:sp>
          <p:cxnSp>
            <p:nvCxnSpPr>
              <p:cNvPr id="71" name="Прямая со стрелкой 70">
                <a:extLst>
                  <a:ext uri="{FF2B5EF4-FFF2-40B4-BE49-F238E27FC236}">
                    <a16:creationId xmlns:a16="http://schemas.microsoft.com/office/drawing/2014/main" id="{BE050DD6-46EC-B142-F658-936D409FEF00}"/>
                  </a:ext>
                </a:extLst>
              </p:cNvPr>
              <p:cNvCxnSpPr>
                <a:stCxn id="9" idx="3"/>
                <a:endCxn id="74" idx="1"/>
              </p:cNvCxnSpPr>
              <p:nvPr/>
            </p:nvCxnSpPr>
            <p:spPr>
              <a:xfrm flipV="1">
                <a:off x="7206955" y="5641006"/>
                <a:ext cx="763058" cy="29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72" name="Группа 71">
                <a:extLst>
                  <a:ext uri="{FF2B5EF4-FFF2-40B4-BE49-F238E27FC236}">
                    <a16:creationId xmlns:a16="http://schemas.microsoft.com/office/drawing/2014/main" id="{A78FE096-D780-AE90-2F2D-BB889A6FF135}"/>
                  </a:ext>
                </a:extLst>
              </p:cNvPr>
              <p:cNvGrpSpPr/>
              <p:nvPr/>
            </p:nvGrpSpPr>
            <p:grpSpPr>
              <a:xfrm>
                <a:off x="7705781" y="5397196"/>
                <a:ext cx="1016082" cy="881220"/>
                <a:chOff x="7668344" y="5397196"/>
                <a:chExt cx="1016082" cy="881220"/>
              </a:xfrm>
            </p:grpSpPr>
            <p:pic>
              <p:nvPicPr>
                <p:cNvPr id="74" name="Picture 10" descr="Laboratory - Free computer icons">
                  <a:extLst>
                    <a:ext uri="{FF2B5EF4-FFF2-40B4-BE49-F238E27FC236}">
                      <a16:creationId xmlns:a16="http://schemas.microsoft.com/office/drawing/2014/main" id="{2D6011A3-BBA5-C7E9-329D-8E8158F9E1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2576" y="5397196"/>
                  <a:ext cx="487619" cy="487619"/>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101">
                  <a:extLst>
                    <a:ext uri="{FF2B5EF4-FFF2-40B4-BE49-F238E27FC236}">
                      <a16:creationId xmlns:a16="http://schemas.microsoft.com/office/drawing/2014/main" id="{1FB28FAA-A1E7-3EB9-FEC2-EDBA78687A8B}"/>
                    </a:ext>
                  </a:extLst>
                </p:cNvPr>
                <p:cNvSpPr>
                  <a:spLocks/>
                </p:cNvSpPr>
                <p:nvPr/>
              </p:nvSpPr>
              <p:spPr bwMode="auto">
                <a:xfrm>
                  <a:off x="7668344" y="5909084"/>
                  <a:ext cx="1016082" cy="369332"/>
                </a:xfrm>
                <a:prstGeom prst="rect">
                  <a:avLst/>
                </a:prstGeom>
                <a:noFill/>
              </p:spPr>
              <p:txBody>
                <a:bodyPr wrap="square" rtlCol="0">
                  <a:spAutoFit/>
                </a:bodyPr>
                <a:lstStyle/>
                <a:p>
                  <a:pPr algn="ctr">
                    <a:spcBef>
                      <a:spcPts val="0"/>
                    </a:spcBef>
                    <a:spcAft>
                      <a:spcPts val="0"/>
                    </a:spcAft>
                    <a:defRPr/>
                  </a:pPr>
                  <a:r>
                    <a:rPr lang="ru-RU" sz="900" dirty="0">
                      <a:solidFill>
                        <a:prstClr val="black"/>
                      </a:solidFill>
                      <a:latin typeface="Calibri"/>
                    </a:rPr>
                    <a:t>Испытательная лаборатория </a:t>
                  </a:r>
                  <a:endParaRPr sz="900" dirty="0"/>
                </a:p>
              </p:txBody>
            </p:sp>
          </p:grpSp>
          <p:cxnSp>
            <p:nvCxnSpPr>
              <p:cNvPr id="73" name="Прямая со стрелкой 72">
                <a:extLst>
                  <a:ext uri="{FF2B5EF4-FFF2-40B4-BE49-F238E27FC236}">
                    <a16:creationId xmlns:a16="http://schemas.microsoft.com/office/drawing/2014/main" id="{A4686A22-6242-86F4-EF90-E2E7331FDA17}"/>
                  </a:ext>
                </a:extLst>
              </p:cNvPr>
              <p:cNvCxnSpPr>
                <a:stCxn id="80" idx="1"/>
                <a:endCxn id="33" idx="3"/>
              </p:cNvCxnSpPr>
              <p:nvPr/>
            </p:nvCxnSpPr>
            <p:spPr>
              <a:xfrm flipH="1" flipV="1">
                <a:off x="7145996" y="4249170"/>
                <a:ext cx="832382" cy="3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82" name="TextBox 3">
              <a:extLst>
                <a:ext uri="{FF2B5EF4-FFF2-40B4-BE49-F238E27FC236}">
                  <a16:creationId xmlns:a16="http://schemas.microsoft.com/office/drawing/2014/main" id="{1EA0FEE6-22AD-7CA5-4966-07C1CB97A684}"/>
                </a:ext>
              </a:extLst>
            </p:cNvPr>
            <p:cNvSpPr>
              <a:spLocks/>
            </p:cNvSpPr>
            <p:nvPr/>
          </p:nvSpPr>
          <p:spPr bwMode="auto">
            <a:xfrm>
              <a:off x="6754117" y="3590743"/>
              <a:ext cx="544452" cy="184666"/>
            </a:xfrm>
            <a:prstGeom prst="rect">
              <a:avLst/>
            </a:prstGeom>
            <a:solidFill>
              <a:srgbClr val="003C82"/>
            </a:solidFill>
            <a:ln w="15875">
              <a:solidFill>
                <a:srgbClr val="3A587B"/>
              </a:solidFill>
            </a:ln>
          </p:spPr>
          <p:txBody>
            <a:bodyPr wrap="square" lIns="0" rIns="0" rtlCol="0">
              <a:spAutoFit/>
            </a:bodyPr>
            <a:lstStyle/>
            <a:p>
              <a:pPr algn="ctr">
                <a:defRPr/>
              </a:pPr>
              <a:r>
                <a:rPr lang="en-US" sz="600" b="1" dirty="0" err="1">
                  <a:solidFill>
                    <a:schemeClr val="bg1"/>
                  </a:solidFill>
                  <a:latin typeface="Fira Sans"/>
                </a:rPr>
                <a:t>CodeScoring</a:t>
              </a:r>
              <a:endParaRPr lang="ru-RU" sz="600" b="1" dirty="0">
                <a:solidFill>
                  <a:schemeClr val="bg1"/>
                </a:solidFill>
                <a:latin typeface="Fira Sans"/>
              </a:endParaRPr>
            </a:p>
          </p:txBody>
        </p:sp>
        <p:sp>
          <p:nvSpPr>
            <p:cNvPr id="83" name="TextBox 3">
              <a:extLst>
                <a:ext uri="{FF2B5EF4-FFF2-40B4-BE49-F238E27FC236}">
                  <a16:creationId xmlns:a16="http://schemas.microsoft.com/office/drawing/2014/main" id="{094AD45D-CFE0-FBAE-0A40-9EFB3D875DFC}"/>
                </a:ext>
              </a:extLst>
            </p:cNvPr>
            <p:cNvSpPr>
              <a:spLocks/>
            </p:cNvSpPr>
            <p:nvPr/>
          </p:nvSpPr>
          <p:spPr bwMode="auto">
            <a:xfrm>
              <a:off x="6762653" y="4171784"/>
              <a:ext cx="544452" cy="830997"/>
            </a:xfrm>
            <a:prstGeom prst="rect">
              <a:avLst/>
            </a:prstGeom>
            <a:solidFill>
              <a:srgbClr val="003C82"/>
            </a:solidFill>
            <a:ln w="15875">
              <a:solidFill>
                <a:srgbClr val="3A587B"/>
              </a:solidFill>
            </a:ln>
          </p:spPr>
          <p:txBody>
            <a:bodyPr wrap="square" lIns="0" rIns="0" rtlCol="0">
              <a:spAutoFit/>
            </a:bodyPr>
            <a:lstStyle/>
            <a:p>
              <a:pPr algn="ctr">
                <a:defRPr/>
              </a:pPr>
              <a:r>
                <a:rPr lang="en-US" sz="600" b="1" dirty="0">
                  <a:solidFill>
                    <a:schemeClr val="bg1"/>
                  </a:solidFill>
                  <a:latin typeface="Fira Sans"/>
                </a:rPr>
                <a:t/>
              </a:r>
              <a:br>
                <a:rPr lang="en-US" sz="600" b="1" dirty="0">
                  <a:solidFill>
                    <a:schemeClr val="bg1"/>
                  </a:solidFill>
                  <a:latin typeface="Fira Sans"/>
                </a:rPr>
              </a:br>
              <a:r>
                <a:rPr lang="en-US" sz="600" b="1" dirty="0" err="1">
                  <a:solidFill>
                    <a:schemeClr val="bg1"/>
                  </a:solidFill>
                  <a:latin typeface="Fira Sans"/>
                </a:rPr>
                <a:t>CDXgen</a:t>
              </a:r>
              <a:r>
                <a:rPr lang="ru-RU" sz="600" b="1" dirty="0">
                  <a:solidFill>
                    <a:schemeClr val="bg1"/>
                  </a:solidFill>
                  <a:latin typeface="Fira Sans"/>
                </a:rPr>
                <a:t/>
              </a:r>
              <a:br>
                <a:rPr lang="ru-RU" sz="600" b="1" dirty="0">
                  <a:solidFill>
                    <a:schemeClr val="bg1"/>
                  </a:solidFill>
                  <a:latin typeface="Fira Sans"/>
                </a:rPr>
              </a:br>
              <a:r>
                <a:rPr lang="ru-RU" sz="600" b="1" dirty="0">
                  <a:solidFill>
                    <a:schemeClr val="bg1"/>
                  </a:solidFill>
                  <a:latin typeface="Fira Sans"/>
                </a:rPr>
                <a:t>+</a:t>
              </a:r>
              <a:br>
                <a:rPr lang="ru-RU" sz="600" b="1" dirty="0">
                  <a:solidFill>
                    <a:schemeClr val="bg1"/>
                  </a:solidFill>
                  <a:latin typeface="Fira Sans"/>
                </a:rPr>
              </a:br>
              <a:r>
                <a:rPr lang="en-US" sz="600" b="1" dirty="0" err="1">
                  <a:solidFill>
                    <a:schemeClr val="bg1"/>
                  </a:solidFill>
                  <a:latin typeface="Fira Sans"/>
                </a:rPr>
                <a:t>Trivy</a:t>
              </a:r>
              <a:r>
                <a:rPr lang="en-US" sz="600" b="1" dirty="0">
                  <a:solidFill>
                    <a:schemeClr val="bg1"/>
                  </a:solidFill>
                  <a:latin typeface="Fira Sans"/>
                </a:rPr>
                <a:t> </a:t>
              </a:r>
              <a:br>
                <a:rPr lang="en-US" sz="600" b="1" dirty="0">
                  <a:solidFill>
                    <a:schemeClr val="bg1"/>
                  </a:solidFill>
                  <a:latin typeface="Fira Sans"/>
                </a:rPr>
              </a:br>
              <a:r>
                <a:rPr lang="en-US" sz="600" b="1" dirty="0">
                  <a:solidFill>
                    <a:schemeClr val="bg1"/>
                  </a:solidFill>
                  <a:latin typeface="Fira Sans"/>
                </a:rPr>
                <a:t>+</a:t>
              </a:r>
              <a:br>
                <a:rPr lang="en-US" sz="600" b="1" dirty="0">
                  <a:solidFill>
                    <a:schemeClr val="bg1"/>
                  </a:solidFill>
                  <a:latin typeface="Fira Sans"/>
                </a:rPr>
              </a:br>
              <a:r>
                <a:rPr lang="en-US" sz="600" b="1" dirty="0">
                  <a:solidFill>
                    <a:schemeClr val="bg1"/>
                  </a:solidFill>
                  <a:latin typeface="Fira Sans"/>
                </a:rPr>
                <a:t>OWASP Dependency Track</a:t>
              </a:r>
              <a:endParaRPr lang="ru-RU" sz="1000" b="1" dirty="0">
                <a:solidFill>
                  <a:schemeClr val="bg1"/>
                </a:solidFill>
                <a:latin typeface="Fira Sans"/>
              </a:endParaRPr>
            </a:p>
          </p:txBody>
        </p:sp>
      </p:grpSp>
    </p:spTree>
    <p:extLst>
      <p:ext uri="{BB962C8B-B14F-4D97-AF65-F5344CB8AC3E}">
        <p14:creationId xmlns:p14="http://schemas.microsoft.com/office/powerpoint/2010/main" val="1556796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Прямоугольник 65">
            <a:extLst>
              <a:ext uri="{FF2B5EF4-FFF2-40B4-BE49-F238E27FC236}">
                <a16:creationId xmlns:a16="http://schemas.microsoft.com/office/drawing/2014/main" id="{2408C28D-2FB0-DE05-EADB-1E67EDE41BBC}"/>
              </a:ext>
            </a:extLst>
          </p:cNvPr>
          <p:cNvSpPr/>
          <p:nvPr/>
        </p:nvSpPr>
        <p:spPr bwMode="auto">
          <a:xfrm>
            <a:off x="609600" y="1554115"/>
            <a:ext cx="3015087" cy="3099020"/>
          </a:xfrm>
          <a:prstGeom prst="rect">
            <a:avLst/>
          </a:prstGeom>
          <a:solidFill>
            <a:srgbClr val="8FAADC"/>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0"/>
              </a:spcAft>
              <a:defRPr/>
            </a:pPr>
            <a:endParaRPr lang="ru-RU" sz="1050" b="1" dirty="0">
              <a:solidFill>
                <a:prstClr val="black"/>
              </a:solidFill>
              <a:latin typeface="Calibri"/>
            </a:endParaRPr>
          </a:p>
        </p:txBody>
      </p:sp>
      <p:sp>
        <p:nvSpPr>
          <p:cNvPr id="2" name="Заголовок 1">
            <a:extLst>
              <a:ext uri="{FF2B5EF4-FFF2-40B4-BE49-F238E27FC236}">
                <a16:creationId xmlns:a16="http://schemas.microsoft.com/office/drawing/2014/main" id="{B6CC54CD-F66D-7250-97A2-C255499F02CB}"/>
              </a:ext>
            </a:extLst>
          </p:cNvPr>
          <p:cNvSpPr>
            <a:spLocks noGrp="1"/>
          </p:cNvSpPr>
          <p:nvPr>
            <p:ph type="title"/>
          </p:nvPr>
        </p:nvSpPr>
        <p:spPr/>
        <p:txBody>
          <a:bodyPr/>
          <a:lstStyle/>
          <a:p>
            <a:r>
              <a:rPr lang="ru-RU" altLang="zh-CN" dirty="0"/>
              <a:t>От проекта </a:t>
            </a:r>
            <a:r>
              <a:rPr lang="ru-RU" altLang="zh-CN" dirty="0" smtClean="0"/>
              <a:t>Унифицированная Среда </a:t>
            </a:r>
            <a:r>
              <a:rPr lang="ru-RU" altLang="zh-CN" dirty="0"/>
              <a:t>к </a:t>
            </a:r>
            <a:r>
              <a:rPr lang="ru-RU" altLang="zh-CN" dirty="0" smtClean="0"/>
              <a:t/>
            </a:r>
            <a:br>
              <a:rPr lang="ru-RU" altLang="zh-CN" dirty="0" smtClean="0"/>
            </a:br>
            <a:r>
              <a:rPr lang="ru-RU" altLang="zh-CN" dirty="0" smtClean="0"/>
              <a:t>Ресурсу </a:t>
            </a:r>
            <a:r>
              <a:rPr lang="ru-RU" altLang="zh-CN" dirty="0"/>
              <a:t>центра компетенций ФСТЭК России и ИСП РАН</a:t>
            </a:r>
            <a:endParaRPr lang="zh-CN" altLang="en-US" dirty="0"/>
          </a:p>
        </p:txBody>
      </p:sp>
      <p:sp>
        <p:nvSpPr>
          <p:cNvPr id="4" name="Номер слайда 3">
            <a:extLst>
              <a:ext uri="{FF2B5EF4-FFF2-40B4-BE49-F238E27FC236}">
                <a16:creationId xmlns:a16="http://schemas.microsoft.com/office/drawing/2014/main" id="{DBFCA10E-048A-194B-6780-9F274818E5DC}"/>
              </a:ext>
            </a:extLst>
          </p:cNvPr>
          <p:cNvSpPr>
            <a:spLocks noGrp="1"/>
          </p:cNvSpPr>
          <p:nvPr>
            <p:ph type="sldNum" sz="quarter" idx="12"/>
          </p:nvPr>
        </p:nvSpPr>
        <p:spPr/>
        <p:txBody>
          <a:bodyPr/>
          <a:lstStyle/>
          <a:p>
            <a:pPr>
              <a:defRPr/>
            </a:pPr>
            <a:fld id="{995B35C5-8B64-445F-B477-4A8C4C807B95}" type="slidenum">
              <a:rPr lang="ru-RU" smtClean="0"/>
              <a:pPr>
                <a:defRPr/>
              </a:pPr>
              <a:t>15</a:t>
            </a:fld>
            <a:endParaRPr lang="ru-RU" dirty="0"/>
          </a:p>
        </p:txBody>
      </p:sp>
      <p:sp>
        <p:nvSpPr>
          <p:cNvPr id="10" name="Прямоугольник 65">
            <a:extLst>
              <a:ext uri="{FF2B5EF4-FFF2-40B4-BE49-F238E27FC236}">
                <a16:creationId xmlns:a16="http://schemas.microsoft.com/office/drawing/2014/main" id="{8690503C-DA18-FA9F-1375-EF5DAD19B77B}"/>
              </a:ext>
            </a:extLst>
          </p:cNvPr>
          <p:cNvSpPr/>
          <p:nvPr/>
        </p:nvSpPr>
        <p:spPr bwMode="auto">
          <a:xfrm>
            <a:off x="3941858" y="1539133"/>
            <a:ext cx="7640542" cy="3075157"/>
          </a:xfrm>
          <a:prstGeom prst="rect">
            <a:avLst/>
          </a:prstGeom>
          <a:solidFill>
            <a:srgbClr val="8FAADC"/>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0"/>
              </a:spcAft>
              <a:defRPr/>
            </a:pPr>
            <a:endParaRPr lang="ru-RU" sz="1050" b="1" dirty="0">
              <a:solidFill>
                <a:prstClr val="black"/>
              </a:solidFill>
              <a:latin typeface="Calibri"/>
            </a:endParaRPr>
          </a:p>
        </p:txBody>
      </p:sp>
      <p:sp>
        <p:nvSpPr>
          <p:cNvPr id="16" name="Right Arrow 150">
            <a:extLst>
              <a:ext uri="{FF2B5EF4-FFF2-40B4-BE49-F238E27FC236}">
                <a16:creationId xmlns:a16="http://schemas.microsoft.com/office/drawing/2014/main" id="{9A767EF9-6915-EF65-0B98-461DB3CEB0A2}"/>
              </a:ext>
            </a:extLst>
          </p:cNvPr>
          <p:cNvSpPr/>
          <p:nvPr/>
        </p:nvSpPr>
        <p:spPr bwMode="auto">
          <a:xfrm>
            <a:off x="3687607" y="2789618"/>
            <a:ext cx="209645" cy="185255"/>
          </a:xfrm>
          <a:prstGeom prst="rightArrow">
            <a:avLst>
              <a:gd name="adj1" fmla="val 50000"/>
              <a:gd name="adj2"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endParaRPr lang="ru-RU" sz="1050" b="1">
              <a:solidFill>
                <a:prstClr val="white"/>
              </a:solidFill>
              <a:latin typeface="Calibri"/>
            </a:endParaRPr>
          </a:p>
        </p:txBody>
      </p:sp>
      <p:grpSp>
        <p:nvGrpSpPr>
          <p:cNvPr id="96" name="Группа 95">
            <a:extLst>
              <a:ext uri="{FF2B5EF4-FFF2-40B4-BE49-F238E27FC236}">
                <a16:creationId xmlns:a16="http://schemas.microsoft.com/office/drawing/2014/main" id="{2D8B12B4-6131-889A-1C16-4FB0B4705B23}"/>
              </a:ext>
            </a:extLst>
          </p:cNvPr>
          <p:cNvGrpSpPr/>
          <p:nvPr/>
        </p:nvGrpSpPr>
        <p:grpSpPr>
          <a:xfrm>
            <a:off x="2610157" y="3337268"/>
            <a:ext cx="794348" cy="1249588"/>
            <a:chOff x="2542853" y="3355236"/>
            <a:chExt cx="794348" cy="1249588"/>
          </a:xfrm>
        </p:grpSpPr>
        <p:pic>
          <p:nvPicPr>
            <p:cNvPr id="14" name="Graphic 119" descr="Database">
              <a:extLst>
                <a:ext uri="{FF2B5EF4-FFF2-40B4-BE49-F238E27FC236}">
                  <a16:creationId xmlns:a16="http://schemas.microsoft.com/office/drawing/2014/main" id="{73286E74-F8AA-FF23-DF1D-7ED8D9D4FA50}"/>
                </a:ext>
              </a:extLst>
            </p:cNvPr>
            <p:cNvPicPr>
              <a:picLocks noChangeAspect="1"/>
            </p:cNvPicPr>
            <p:nvPr/>
          </p:nvPicPr>
          <p:blipFill>
            <a:blip r:embed="rId3"/>
            <a:stretch/>
          </p:blipFill>
          <p:spPr bwMode="auto">
            <a:xfrm>
              <a:off x="2636969" y="3948488"/>
              <a:ext cx="668197" cy="656336"/>
            </a:xfrm>
            <a:prstGeom prst="rect">
              <a:avLst/>
            </a:prstGeom>
          </p:spPr>
        </p:pic>
        <p:sp>
          <p:nvSpPr>
            <p:cNvPr id="17" name="Rounded Rectangle 35">
              <a:extLst>
                <a:ext uri="{FF2B5EF4-FFF2-40B4-BE49-F238E27FC236}">
                  <a16:creationId xmlns:a16="http://schemas.microsoft.com/office/drawing/2014/main" id="{93FD2562-0099-1487-D416-173828206C72}"/>
                </a:ext>
              </a:extLst>
            </p:cNvPr>
            <p:cNvSpPr/>
            <p:nvPr/>
          </p:nvSpPr>
          <p:spPr bwMode="auto">
            <a:xfrm>
              <a:off x="2542853" y="3355236"/>
              <a:ext cx="794348" cy="593253"/>
            </a:xfrm>
            <a:prstGeom prst="roundRect">
              <a:avLst>
                <a:gd name="adj" fmla="val 1666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defRPr/>
              </a:pPr>
              <a:r>
                <a:rPr lang="ru-RU" sz="1050" b="1" dirty="0">
                  <a:solidFill>
                    <a:srgbClr val="FFFFFF"/>
                  </a:solidFill>
                  <a:latin typeface="Calibri"/>
                </a:rPr>
                <a:t>База знаний с </a:t>
              </a:r>
              <a:r>
                <a:rPr lang="ru-RU" sz="1050" b="1" dirty="0" smtClean="0">
                  <a:solidFill>
                    <a:srgbClr val="FFFFFF"/>
                  </a:solidFill>
                  <a:latin typeface="Calibri"/>
                </a:rPr>
                <a:t>НПА/ЛНА</a:t>
              </a:r>
              <a:endParaRPr sz="1050" b="1" dirty="0">
                <a:solidFill>
                  <a:srgbClr val="FFFFFF"/>
                </a:solidFill>
              </a:endParaRPr>
            </a:p>
          </p:txBody>
        </p:sp>
      </p:grpSp>
      <p:grpSp>
        <p:nvGrpSpPr>
          <p:cNvPr id="94" name="Группа 93">
            <a:extLst>
              <a:ext uri="{FF2B5EF4-FFF2-40B4-BE49-F238E27FC236}">
                <a16:creationId xmlns:a16="http://schemas.microsoft.com/office/drawing/2014/main" id="{EDAA81DC-10F9-9900-C91B-0521A8F1D15D}"/>
              </a:ext>
            </a:extLst>
          </p:cNvPr>
          <p:cNvGrpSpPr/>
          <p:nvPr/>
        </p:nvGrpSpPr>
        <p:grpSpPr>
          <a:xfrm>
            <a:off x="767408" y="1702161"/>
            <a:ext cx="901164" cy="925099"/>
            <a:chOff x="767408" y="1702161"/>
            <a:chExt cx="901164" cy="925099"/>
          </a:xfrm>
        </p:grpSpPr>
        <p:sp>
          <p:nvSpPr>
            <p:cNvPr id="7" name="Multidocument 1">
              <a:extLst>
                <a:ext uri="{FF2B5EF4-FFF2-40B4-BE49-F238E27FC236}">
                  <a16:creationId xmlns:a16="http://schemas.microsoft.com/office/drawing/2014/main" id="{A72FFA2C-75B0-8B29-FD9B-ADAFAB16C0CD}"/>
                </a:ext>
              </a:extLst>
            </p:cNvPr>
            <p:cNvSpPr/>
            <p:nvPr/>
          </p:nvSpPr>
          <p:spPr bwMode="auto">
            <a:xfrm>
              <a:off x="926771" y="2171887"/>
              <a:ext cx="582437" cy="455373"/>
            </a:xfrm>
            <a:prstGeom prst="flowChartMultidocument">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ru-RU" sz="900" b="1" dirty="0">
                  <a:solidFill>
                    <a:srgbClr val="FFFFFF"/>
                  </a:solidFill>
                  <a:latin typeface="Calibri"/>
                </a:rPr>
                <a:t>Чаты</a:t>
              </a:r>
              <a:endParaRPr sz="900" b="1" dirty="0">
                <a:solidFill>
                  <a:srgbClr val="FFFFFF"/>
                </a:solidFill>
              </a:endParaRPr>
            </a:p>
          </p:txBody>
        </p:sp>
        <p:sp>
          <p:nvSpPr>
            <p:cNvPr id="33" name="Rounded Rectangle 35">
              <a:extLst>
                <a:ext uri="{FF2B5EF4-FFF2-40B4-BE49-F238E27FC236}">
                  <a16:creationId xmlns:a16="http://schemas.microsoft.com/office/drawing/2014/main" id="{69AFA86E-EB6E-D67F-59D1-74FF52C45196}"/>
                </a:ext>
              </a:extLst>
            </p:cNvPr>
            <p:cNvSpPr/>
            <p:nvPr/>
          </p:nvSpPr>
          <p:spPr bwMode="auto">
            <a:xfrm>
              <a:off x="767408" y="1702161"/>
              <a:ext cx="901164" cy="403200"/>
            </a:xfrm>
            <a:prstGeom prst="roundRect">
              <a:avLst>
                <a:gd name="adj" fmla="val 1666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defRPr/>
              </a:pPr>
              <a:r>
                <a:rPr lang="ru-RU" sz="1050" b="1" dirty="0">
                  <a:solidFill>
                    <a:srgbClr val="FFFFFF"/>
                  </a:solidFill>
                  <a:latin typeface="Calibri"/>
                </a:rPr>
                <a:t>Сообщество</a:t>
              </a:r>
              <a:br>
                <a:rPr lang="ru-RU" sz="1050" b="1" dirty="0">
                  <a:solidFill>
                    <a:srgbClr val="FFFFFF"/>
                  </a:solidFill>
                  <a:latin typeface="Calibri"/>
                </a:rPr>
              </a:br>
              <a:r>
                <a:rPr lang="ru-RU" sz="1050" b="1" dirty="0">
                  <a:solidFill>
                    <a:srgbClr val="FFFFFF"/>
                  </a:solidFill>
                  <a:latin typeface="Calibri"/>
                </a:rPr>
                <a:t> РБПО</a:t>
              </a:r>
              <a:endParaRPr sz="1050" b="1" dirty="0">
                <a:solidFill>
                  <a:srgbClr val="FFFFFF"/>
                </a:solidFill>
              </a:endParaRPr>
            </a:p>
          </p:txBody>
        </p:sp>
      </p:grpSp>
      <p:grpSp>
        <p:nvGrpSpPr>
          <p:cNvPr id="95" name="Группа 94">
            <a:extLst>
              <a:ext uri="{FF2B5EF4-FFF2-40B4-BE49-F238E27FC236}">
                <a16:creationId xmlns:a16="http://schemas.microsoft.com/office/drawing/2014/main" id="{0F7F69E5-8AF5-A559-D04C-F79321770DEE}"/>
              </a:ext>
            </a:extLst>
          </p:cNvPr>
          <p:cNvGrpSpPr/>
          <p:nvPr/>
        </p:nvGrpSpPr>
        <p:grpSpPr>
          <a:xfrm>
            <a:off x="1596865" y="2601549"/>
            <a:ext cx="1107408" cy="1112504"/>
            <a:chOff x="1596865" y="2601549"/>
            <a:chExt cx="1107408" cy="1112504"/>
          </a:xfrm>
        </p:grpSpPr>
        <p:pic>
          <p:nvPicPr>
            <p:cNvPr id="13" name="Graphic 74" descr="Server">
              <a:extLst>
                <a:ext uri="{FF2B5EF4-FFF2-40B4-BE49-F238E27FC236}">
                  <a16:creationId xmlns:a16="http://schemas.microsoft.com/office/drawing/2014/main" id="{E8E7D8CD-7BEA-3624-9D4A-283996E145F9}"/>
                </a:ext>
              </a:extLst>
            </p:cNvPr>
            <p:cNvPicPr>
              <a:picLocks noChangeAspect="1"/>
            </p:cNvPicPr>
            <p:nvPr/>
          </p:nvPicPr>
          <p:blipFill>
            <a:blip r:embed="rId4"/>
            <a:stretch/>
          </p:blipFill>
          <p:spPr bwMode="auto">
            <a:xfrm>
              <a:off x="1803464" y="3076711"/>
              <a:ext cx="648860" cy="637342"/>
            </a:xfrm>
            <a:prstGeom prst="rect">
              <a:avLst/>
            </a:prstGeom>
          </p:spPr>
        </p:pic>
        <p:sp>
          <p:nvSpPr>
            <p:cNvPr id="34" name="Rounded Rectangle 35">
              <a:extLst>
                <a:ext uri="{FF2B5EF4-FFF2-40B4-BE49-F238E27FC236}">
                  <a16:creationId xmlns:a16="http://schemas.microsoft.com/office/drawing/2014/main" id="{3653C405-C487-FBDC-5A67-25473D800651}"/>
                </a:ext>
              </a:extLst>
            </p:cNvPr>
            <p:cNvSpPr/>
            <p:nvPr/>
          </p:nvSpPr>
          <p:spPr bwMode="auto">
            <a:xfrm>
              <a:off x="1596865" y="2601549"/>
              <a:ext cx="1107408" cy="455373"/>
            </a:xfrm>
            <a:prstGeom prst="roundRect">
              <a:avLst>
                <a:gd name="adj" fmla="val 1666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defRPr/>
              </a:pPr>
              <a:r>
                <a:rPr lang="ru-RU" sz="1050" b="1" dirty="0">
                  <a:solidFill>
                    <a:srgbClr val="FFFFFF"/>
                  </a:solidFill>
                  <a:latin typeface="Calibri"/>
                </a:rPr>
                <a:t>Инфраструктура</a:t>
              </a:r>
              <a:br>
                <a:rPr lang="ru-RU" sz="1050" b="1" dirty="0">
                  <a:solidFill>
                    <a:srgbClr val="FFFFFF"/>
                  </a:solidFill>
                  <a:latin typeface="Calibri"/>
                </a:rPr>
              </a:br>
              <a:r>
                <a:rPr lang="ru-RU" sz="1050" b="1" dirty="0">
                  <a:solidFill>
                    <a:srgbClr val="FFFFFF"/>
                  </a:solidFill>
                  <a:latin typeface="Calibri"/>
                </a:rPr>
                <a:t> </a:t>
              </a:r>
              <a:r>
                <a:rPr lang="ru-RU" sz="1050" b="1" dirty="0" err="1">
                  <a:solidFill>
                    <a:srgbClr val="FFFFFF"/>
                  </a:solidFill>
                  <a:latin typeface="Calibri"/>
                </a:rPr>
                <a:t>УнС</a:t>
              </a:r>
              <a:endParaRPr sz="1050" b="1" dirty="0">
                <a:solidFill>
                  <a:srgbClr val="FFFFFF"/>
                </a:solidFill>
              </a:endParaRPr>
            </a:p>
          </p:txBody>
        </p:sp>
      </p:grpSp>
      <p:grpSp>
        <p:nvGrpSpPr>
          <p:cNvPr id="102" name="Группа 101">
            <a:extLst>
              <a:ext uri="{FF2B5EF4-FFF2-40B4-BE49-F238E27FC236}">
                <a16:creationId xmlns:a16="http://schemas.microsoft.com/office/drawing/2014/main" id="{23EB0608-EE55-EE93-5F17-4DD437A37E34}"/>
              </a:ext>
            </a:extLst>
          </p:cNvPr>
          <p:cNvGrpSpPr/>
          <p:nvPr/>
        </p:nvGrpSpPr>
        <p:grpSpPr>
          <a:xfrm>
            <a:off x="4113968" y="4833272"/>
            <a:ext cx="1567310" cy="1061293"/>
            <a:chOff x="1307016" y="4900886"/>
            <a:chExt cx="1567310" cy="1061293"/>
          </a:xfrm>
        </p:grpSpPr>
        <p:pic>
          <p:nvPicPr>
            <p:cNvPr id="8" name="Graphic 12" descr="Programmer">
              <a:extLst>
                <a:ext uri="{FF2B5EF4-FFF2-40B4-BE49-F238E27FC236}">
                  <a16:creationId xmlns:a16="http://schemas.microsoft.com/office/drawing/2014/main" id="{DB9E275A-55EA-8571-0ECF-091ECF79C304}"/>
                </a:ext>
              </a:extLst>
            </p:cNvPr>
            <p:cNvPicPr>
              <a:picLocks noChangeAspect="1"/>
            </p:cNvPicPr>
            <p:nvPr/>
          </p:nvPicPr>
          <p:blipFill>
            <a:blip r:embed="rId5"/>
            <a:stretch>
              <a:fillRect/>
            </a:stretch>
          </p:blipFill>
          <p:spPr bwMode="auto">
            <a:xfrm>
              <a:off x="1775520" y="4900886"/>
              <a:ext cx="630303" cy="607068"/>
            </a:xfrm>
            <a:prstGeom prst="rect">
              <a:avLst/>
            </a:prstGeom>
          </p:spPr>
        </p:pic>
        <p:sp>
          <p:nvSpPr>
            <p:cNvPr id="37" name="TextBox 36">
              <a:extLst>
                <a:ext uri="{FF2B5EF4-FFF2-40B4-BE49-F238E27FC236}">
                  <a16:creationId xmlns:a16="http://schemas.microsoft.com/office/drawing/2014/main" id="{AAFFBFED-D8E2-CCFB-C40F-95D885224C7E}"/>
                </a:ext>
              </a:extLst>
            </p:cNvPr>
            <p:cNvSpPr txBox="1"/>
            <p:nvPr/>
          </p:nvSpPr>
          <p:spPr>
            <a:xfrm>
              <a:off x="1307016" y="5500514"/>
              <a:ext cx="1567310" cy="461665"/>
            </a:xfrm>
            <a:prstGeom prst="rect">
              <a:avLst/>
            </a:prstGeom>
            <a:noFill/>
          </p:spPr>
          <p:txBody>
            <a:bodyPr wrap="square" rtlCol="0">
              <a:spAutoFit/>
            </a:bodyPr>
            <a:lstStyle/>
            <a:p>
              <a:pPr algn="ctr"/>
              <a:r>
                <a:rPr lang="ru-RU" altLang="zh-CN" sz="1200" b="1" dirty="0">
                  <a:latin typeface="+mj-lt"/>
                </a:rPr>
                <a:t>Все, кому интересна тема РБПО</a:t>
              </a:r>
              <a:endParaRPr lang="zh-CN" altLang="en-US" sz="1200" b="1" dirty="0">
                <a:latin typeface="+mj-lt"/>
              </a:endParaRPr>
            </a:p>
          </p:txBody>
        </p:sp>
      </p:grpSp>
      <p:grpSp>
        <p:nvGrpSpPr>
          <p:cNvPr id="112" name="Группа 111">
            <a:extLst>
              <a:ext uri="{FF2B5EF4-FFF2-40B4-BE49-F238E27FC236}">
                <a16:creationId xmlns:a16="http://schemas.microsoft.com/office/drawing/2014/main" id="{AA452E3D-0E16-202C-E74D-CBC8978AB9D9}"/>
              </a:ext>
            </a:extLst>
          </p:cNvPr>
          <p:cNvGrpSpPr/>
          <p:nvPr/>
        </p:nvGrpSpPr>
        <p:grpSpPr>
          <a:xfrm>
            <a:off x="4151784" y="1751441"/>
            <a:ext cx="7272808" cy="1129753"/>
            <a:chOff x="2475186" y="1740665"/>
            <a:chExt cx="7313880" cy="1129753"/>
          </a:xfrm>
        </p:grpSpPr>
        <p:sp>
          <p:nvSpPr>
            <p:cNvPr id="18" name="Rounded Rectangle 31">
              <a:extLst>
                <a:ext uri="{FF2B5EF4-FFF2-40B4-BE49-F238E27FC236}">
                  <a16:creationId xmlns:a16="http://schemas.microsoft.com/office/drawing/2014/main" id="{72391687-D549-D894-A792-D03059DA1EED}"/>
                </a:ext>
              </a:extLst>
            </p:cNvPr>
            <p:cNvSpPr/>
            <p:nvPr/>
          </p:nvSpPr>
          <p:spPr bwMode="auto">
            <a:xfrm>
              <a:off x="2475186" y="1740665"/>
              <a:ext cx="7313880" cy="1129753"/>
            </a:xfrm>
            <a:prstGeom prst="roundRect">
              <a:avLst>
                <a:gd name="adj" fmla="val 16667"/>
              </a:avLst>
            </a:prstGeom>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spcBef>
                  <a:spcPts val="0"/>
                </a:spcBef>
                <a:spcAft>
                  <a:spcPts val="0"/>
                </a:spcAft>
                <a:defRPr/>
              </a:pPr>
              <a:endParaRPr sz="1050" b="1" dirty="0">
                <a:solidFill>
                  <a:srgbClr val="FFFFFF"/>
                </a:solidFill>
              </a:endParaRPr>
            </a:p>
          </p:txBody>
        </p:sp>
        <p:sp>
          <p:nvSpPr>
            <p:cNvPr id="19" name="Multidocument 1">
              <a:extLst>
                <a:ext uri="{FF2B5EF4-FFF2-40B4-BE49-F238E27FC236}">
                  <a16:creationId xmlns:a16="http://schemas.microsoft.com/office/drawing/2014/main" id="{5BC69D6E-ABB5-8009-7ED2-603982E0D194}"/>
                </a:ext>
              </a:extLst>
            </p:cNvPr>
            <p:cNvSpPr/>
            <p:nvPr/>
          </p:nvSpPr>
          <p:spPr bwMode="auto">
            <a:xfrm>
              <a:off x="7903954" y="2169519"/>
              <a:ext cx="763109" cy="411545"/>
            </a:xfrm>
            <a:prstGeom prst="flowChartMultidocument">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ru-RU" sz="800" b="1" dirty="0"/>
                <a:t>Экспертам</a:t>
              </a:r>
              <a:endParaRPr sz="800" b="1" dirty="0"/>
            </a:p>
          </p:txBody>
        </p:sp>
        <p:sp>
          <p:nvSpPr>
            <p:cNvPr id="23" name="Multidocument 1">
              <a:extLst>
                <a:ext uri="{FF2B5EF4-FFF2-40B4-BE49-F238E27FC236}">
                  <a16:creationId xmlns:a16="http://schemas.microsoft.com/office/drawing/2014/main" id="{60D4DE2B-0812-4B6B-1A81-38F7048FAD11}"/>
                </a:ext>
              </a:extLst>
            </p:cNvPr>
            <p:cNvSpPr/>
            <p:nvPr/>
          </p:nvSpPr>
          <p:spPr bwMode="auto">
            <a:xfrm>
              <a:off x="2538931" y="2230647"/>
              <a:ext cx="747842" cy="411545"/>
            </a:xfrm>
            <a:prstGeom prst="flowChartMultidocument">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ru-RU" sz="900" b="1" dirty="0">
                  <a:solidFill>
                    <a:srgbClr val="FFFFFF"/>
                  </a:solidFill>
                  <a:latin typeface="Calibri"/>
                </a:rPr>
                <a:t>Новости</a:t>
              </a:r>
              <a:endParaRPr sz="900" b="1" dirty="0">
                <a:solidFill>
                  <a:srgbClr val="FFFFFF"/>
                </a:solidFill>
              </a:endParaRPr>
            </a:p>
          </p:txBody>
        </p:sp>
        <p:sp>
          <p:nvSpPr>
            <p:cNvPr id="24" name="TextBox 23">
              <a:extLst>
                <a:ext uri="{FF2B5EF4-FFF2-40B4-BE49-F238E27FC236}">
                  <a16:creationId xmlns:a16="http://schemas.microsoft.com/office/drawing/2014/main" id="{923810AB-2CAD-F998-8654-C5A7704FA607}"/>
                </a:ext>
              </a:extLst>
            </p:cNvPr>
            <p:cNvSpPr txBox="1"/>
            <p:nvPr/>
          </p:nvSpPr>
          <p:spPr>
            <a:xfrm>
              <a:off x="2475186" y="1759117"/>
              <a:ext cx="7313879" cy="615553"/>
            </a:xfrm>
            <a:prstGeom prst="rect">
              <a:avLst/>
            </a:prstGeom>
            <a:noFill/>
          </p:spPr>
          <p:txBody>
            <a:bodyPr wrap="square" rtlCol="0">
              <a:spAutoFit/>
            </a:bodyPr>
            <a:lstStyle/>
            <a:p>
              <a:pPr algn="ctr"/>
              <a:r>
                <a:rPr lang="ru-RU" altLang="zh-CN" sz="1400" b="1" dirty="0">
                  <a:solidFill>
                    <a:srgbClr val="FFFFFF"/>
                  </a:solidFill>
                  <a:latin typeface="+mj-lt"/>
                </a:rPr>
                <a:t>Ресурс центра компетенций ФСТЭК России и ИСП РАН</a:t>
              </a:r>
            </a:p>
            <a:p>
              <a:pPr algn="ctr"/>
              <a:endParaRPr lang="zh-CN" altLang="en-US" sz="2000" b="1" dirty="0"/>
            </a:p>
          </p:txBody>
        </p:sp>
        <p:sp>
          <p:nvSpPr>
            <p:cNvPr id="25" name="Multidocument 1">
              <a:extLst>
                <a:ext uri="{FF2B5EF4-FFF2-40B4-BE49-F238E27FC236}">
                  <a16:creationId xmlns:a16="http://schemas.microsoft.com/office/drawing/2014/main" id="{E16B1EBF-4176-548F-5414-2A902C51D2F2}"/>
                </a:ext>
              </a:extLst>
            </p:cNvPr>
            <p:cNvSpPr/>
            <p:nvPr/>
          </p:nvSpPr>
          <p:spPr bwMode="auto">
            <a:xfrm>
              <a:off x="8815187" y="2147340"/>
              <a:ext cx="747842" cy="411545"/>
            </a:xfrm>
            <a:prstGeom prst="flowChartMultidocument">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ru-RU" sz="900" b="1" dirty="0">
                  <a:solidFill>
                    <a:srgbClr val="FFFFFF"/>
                  </a:solidFill>
                  <a:latin typeface="Calibri"/>
                </a:rPr>
                <a:t>Наука</a:t>
              </a:r>
              <a:endParaRPr sz="900" b="1" dirty="0">
                <a:solidFill>
                  <a:srgbClr val="FFFFFF"/>
                </a:solidFill>
              </a:endParaRPr>
            </a:p>
          </p:txBody>
        </p:sp>
        <p:sp>
          <p:nvSpPr>
            <p:cNvPr id="26" name="Multidocument 1">
              <a:extLst>
                <a:ext uri="{FF2B5EF4-FFF2-40B4-BE49-F238E27FC236}">
                  <a16:creationId xmlns:a16="http://schemas.microsoft.com/office/drawing/2014/main" id="{C668764F-CF65-EF02-A54E-0E04D9BF95DB}"/>
                </a:ext>
              </a:extLst>
            </p:cNvPr>
            <p:cNvSpPr/>
            <p:nvPr/>
          </p:nvSpPr>
          <p:spPr bwMode="auto">
            <a:xfrm>
              <a:off x="4316540" y="2226280"/>
              <a:ext cx="747842" cy="411545"/>
            </a:xfrm>
            <a:prstGeom prst="flowChartMultidocument">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ru-RU" sz="900" b="1" dirty="0"/>
                <a:t>Блоги </a:t>
              </a:r>
              <a:endParaRPr sz="900" b="1" dirty="0"/>
            </a:p>
          </p:txBody>
        </p:sp>
        <p:sp>
          <p:nvSpPr>
            <p:cNvPr id="27" name="Multidocument 1">
              <a:extLst>
                <a:ext uri="{FF2B5EF4-FFF2-40B4-BE49-F238E27FC236}">
                  <a16:creationId xmlns:a16="http://schemas.microsoft.com/office/drawing/2014/main" id="{B990931D-8AA3-656E-AA23-9147E66D52A7}"/>
                </a:ext>
              </a:extLst>
            </p:cNvPr>
            <p:cNvSpPr/>
            <p:nvPr/>
          </p:nvSpPr>
          <p:spPr bwMode="auto">
            <a:xfrm>
              <a:off x="5244315" y="2209478"/>
              <a:ext cx="747842" cy="411545"/>
            </a:xfrm>
            <a:prstGeom prst="flowChartMultidocument">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ru-RU" sz="900" b="1" dirty="0"/>
                <a:t>НПА и ГОСТы </a:t>
              </a:r>
              <a:endParaRPr sz="900" b="1" dirty="0"/>
            </a:p>
          </p:txBody>
        </p:sp>
        <p:sp>
          <p:nvSpPr>
            <p:cNvPr id="28" name="Multidocument 1">
              <a:extLst>
                <a:ext uri="{FF2B5EF4-FFF2-40B4-BE49-F238E27FC236}">
                  <a16:creationId xmlns:a16="http://schemas.microsoft.com/office/drawing/2014/main" id="{A16373BB-2807-B825-8424-FE28A115A909}"/>
                </a:ext>
              </a:extLst>
            </p:cNvPr>
            <p:cNvSpPr/>
            <p:nvPr/>
          </p:nvSpPr>
          <p:spPr bwMode="auto">
            <a:xfrm>
              <a:off x="7038105" y="2147341"/>
              <a:ext cx="747842" cy="411545"/>
            </a:xfrm>
            <a:prstGeom prst="flowChartMultidocument">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ru-RU" sz="800" b="1" dirty="0"/>
                <a:t>РБПО</a:t>
              </a:r>
              <a:endParaRPr sz="800" b="1" dirty="0"/>
            </a:p>
          </p:txBody>
        </p:sp>
        <p:sp>
          <p:nvSpPr>
            <p:cNvPr id="35" name="Multidocument 1">
              <a:extLst>
                <a:ext uri="{FF2B5EF4-FFF2-40B4-BE49-F238E27FC236}">
                  <a16:creationId xmlns:a16="http://schemas.microsoft.com/office/drawing/2014/main" id="{241D157A-A84F-950B-ED6C-7F149480FDAE}"/>
                </a:ext>
              </a:extLst>
            </p:cNvPr>
            <p:cNvSpPr/>
            <p:nvPr/>
          </p:nvSpPr>
          <p:spPr bwMode="auto">
            <a:xfrm>
              <a:off x="6141210" y="2169519"/>
              <a:ext cx="747842" cy="411545"/>
            </a:xfrm>
            <a:prstGeom prst="flowChartMultidocument">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ru-RU" sz="800" b="1" dirty="0"/>
                <a:t>Помощь</a:t>
              </a:r>
              <a:endParaRPr sz="800" b="1" dirty="0"/>
            </a:p>
          </p:txBody>
        </p:sp>
        <p:sp>
          <p:nvSpPr>
            <p:cNvPr id="77" name="Multidocument 1">
              <a:extLst>
                <a:ext uri="{FF2B5EF4-FFF2-40B4-BE49-F238E27FC236}">
                  <a16:creationId xmlns:a16="http://schemas.microsoft.com/office/drawing/2014/main" id="{EF0BD06C-09F2-2A4B-BE25-BD04A1BD388D}"/>
                </a:ext>
              </a:extLst>
            </p:cNvPr>
            <p:cNvSpPr/>
            <p:nvPr/>
          </p:nvSpPr>
          <p:spPr bwMode="auto">
            <a:xfrm>
              <a:off x="3419645" y="2222175"/>
              <a:ext cx="747842" cy="411545"/>
            </a:xfrm>
            <a:prstGeom prst="flowChartMultidocument">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ru-RU" sz="800" b="1" dirty="0"/>
                <a:t>Обучение</a:t>
              </a:r>
              <a:endParaRPr sz="800" b="1" dirty="0"/>
            </a:p>
          </p:txBody>
        </p:sp>
      </p:grpSp>
      <p:grpSp>
        <p:nvGrpSpPr>
          <p:cNvPr id="99" name="Группа 98">
            <a:extLst>
              <a:ext uri="{FF2B5EF4-FFF2-40B4-BE49-F238E27FC236}">
                <a16:creationId xmlns:a16="http://schemas.microsoft.com/office/drawing/2014/main" id="{60F18251-00E4-DBEE-97CD-4EBC57E75839}"/>
              </a:ext>
            </a:extLst>
          </p:cNvPr>
          <p:cNvGrpSpPr/>
          <p:nvPr/>
        </p:nvGrpSpPr>
        <p:grpSpPr>
          <a:xfrm>
            <a:off x="9060900" y="3202520"/>
            <a:ext cx="901164" cy="910135"/>
            <a:chOff x="829436" y="1717125"/>
            <a:chExt cx="901164" cy="910135"/>
          </a:xfrm>
        </p:grpSpPr>
        <p:sp>
          <p:nvSpPr>
            <p:cNvPr id="100" name="Multidocument 1">
              <a:extLst>
                <a:ext uri="{FF2B5EF4-FFF2-40B4-BE49-F238E27FC236}">
                  <a16:creationId xmlns:a16="http://schemas.microsoft.com/office/drawing/2014/main" id="{307F0923-5AE1-A70E-F24A-AE8208D5AE31}"/>
                </a:ext>
              </a:extLst>
            </p:cNvPr>
            <p:cNvSpPr/>
            <p:nvPr/>
          </p:nvSpPr>
          <p:spPr bwMode="auto">
            <a:xfrm>
              <a:off x="926771" y="2171887"/>
              <a:ext cx="582437" cy="455373"/>
            </a:xfrm>
            <a:prstGeom prst="flowChartMultidocument">
              <a:avLst/>
            </a:prstGeom>
            <a:solidFill>
              <a:srgbClr val="5982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defRPr/>
              </a:pPr>
              <a:r>
                <a:rPr lang="ru-RU" sz="900" b="1" dirty="0">
                  <a:solidFill>
                    <a:srgbClr val="FFFFFF"/>
                  </a:solidFill>
                  <a:latin typeface="Calibri"/>
                </a:rPr>
                <a:t>Чаты</a:t>
              </a:r>
              <a:endParaRPr sz="900" b="1" dirty="0">
                <a:solidFill>
                  <a:srgbClr val="FFFFFF"/>
                </a:solidFill>
              </a:endParaRPr>
            </a:p>
          </p:txBody>
        </p:sp>
        <p:sp>
          <p:nvSpPr>
            <p:cNvPr id="101" name="Rounded Rectangle 35">
              <a:extLst>
                <a:ext uri="{FF2B5EF4-FFF2-40B4-BE49-F238E27FC236}">
                  <a16:creationId xmlns:a16="http://schemas.microsoft.com/office/drawing/2014/main" id="{EB38C67F-A5A0-3BDD-964A-19D35795A3AE}"/>
                </a:ext>
              </a:extLst>
            </p:cNvPr>
            <p:cNvSpPr/>
            <p:nvPr/>
          </p:nvSpPr>
          <p:spPr bwMode="auto">
            <a:xfrm>
              <a:off x="829436" y="1717125"/>
              <a:ext cx="901164" cy="403200"/>
            </a:xfrm>
            <a:prstGeom prst="roundRect">
              <a:avLst>
                <a:gd name="adj" fmla="val 1666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defRPr/>
              </a:pPr>
              <a:r>
                <a:rPr lang="ru-RU" sz="1050" b="1" dirty="0">
                  <a:solidFill>
                    <a:srgbClr val="FFFFFF"/>
                  </a:solidFill>
                  <a:latin typeface="Calibri"/>
                </a:rPr>
                <a:t>Сообщество</a:t>
              </a:r>
              <a:br>
                <a:rPr lang="ru-RU" sz="1050" b="1" dirty="0">
                  <a:solidFill>
                    <a:srgbClr val="FFFFFF"/>
                  </a:solidFill>
                  <a:latin typeface="Calibri"/>
                </a:rPr>
              </a:br>
              <a:r>
                <a:rPr lang="ru-RU" sz="1050" b="1" dirty="0">
                  <a:solidFill>
                    <a:srgbClr val="FFFFFF"/>
                  </a:solidFill>
                  <a:latin typeface="Calibri"/>
                </a:rPr>
                <a:t> РБПО</a:t>
              </a:r>
              <a:endParaRPr sz="1050" b="1" dirty="0">
                <a:solidFill>
                  <a:srgbClr val="FFFFFF"/>
                </a:solidFill>
              </a:endParaRPr>
            </a:p>
          </p:txBody>
        </p:sp>
      </p:grpSp>
      <p:grpSp>
        <p:nvGrpSpPr>
          <p:cNvPr id="103" name="Группа 102">
            <a:extLst>
              <a:ext uri="{FF2B5EF4-FFF2-40B4-BE49-F238E27FC236}">
                <a16:creationId xmlns:a16="http://schemas.microsoft.com/office/drawing/2014/main" id="{C4A75D91-71D8-AC21-B49F-C5D1474BAE6E}"/>
              </a:ext>
            </a:extLst>
          </p:cNvPr>
          <p:cNvGrpSpPr/>
          <p:nvPr/>
        </p:nvGrpSpPr>
        <p:grpSpPr>
          <a:xfrm>
            <a:off x="6572895" y="4831853"/>
            <a:ext cx="1567310" cy="1061293"/>
            <a:chOff x="1307016" y="4900886"/>
            <a:chExt cx="1567310" cy="1061293"/>
          </a:xfrm>
        </p:grpSpPr>
        <p:pic>
          <p:nvPicPr>
            <p:cNvPr id="104" name="Graphic 12" descr="Programmer">
              <a:extLst>
                <a:ext uri="{FF2B5EF4-FFF2-40B4-BE49-F238E27FC236}">
                  <a16:creationId xmlns:a16="http://schemas.microsoft.com/office/drawing/2014/main" id="{E1FD2272-820A-4AC6-5722-A72DD14A39CC}"/>
                </a:ext>
              </a:extLst>
            </p:cNvPr>
            <p:cNvPicPr>
              <a:picLocks noChangeAspect="1"/>
            </p:cNvPicPr>
            <p:nvPr/>
          </p:nvPicPr>
          <p:blipFill>
            <a:blip r:embed="rId5"/>
            <a:stretch>
              <a:fillRect/>
            </a:stretch>
          </p:blipFill>
          <p:spPr bwMode="auto">
            <a:xfrm>
              <a:off x="1775520" y="4900886"/>
              <a:ext cx="630303" cy="607068"/>
            </a:xfrm>
            <a:prstGeom prst="rect">
              <a:avLst/>
            </a:prstGeom>
          </p:spPr>
        </p:pic>
        <p:sp>
          <p:nvSpPr>
            <p:cNvPr id="105" name="TextBox 104">
              <a:extLst>
                <a:ext uri="{FF2B5EF4-FFF2-40B4-BE49-F238E27FC236}">
                  <a16:creationId xmlns:a16="http://schemas.microsoft.com/office/drawing/2014/main" id="{10B91609-F763-7476-9ECF-DE323A2C729D}"/>
                </a:ext>
              </a:extLst>
            </p:cNvPr>
            <p:cNvSpPr txBox="1"/>
            <p:nvPr/>
          </p:nvSpPr>
          <p:spPr>
            <a:xfrm>
              <a:off x="1307016" y="5500514"/>
              <a:ext cx="1567310" cy="461665"/>
            </a:xfrm>
            <a:prstGeom prst="rect">
              <a:avLst/>
            </a:prstGeom>
            <a:noFill/>
          </p:spPr>
          <p:txBody>
            <a:bodyPr wrap="square" rtlCol="0">
              <a:spAutoFit/>
            </a:bodyPr>
            <a:lstStyle/>
            <a:p>
              <a:pPr algn="ctr"/>
              <a:r>
                <a:rPr lang="ru-RU" altLang="zh-CN" sz="1200" b="1" dirty="0">
                  <a:latin typeface="+mj-lt"/>
                </a:rPr>
                <a:t>«Новички» </a:t>
              </a:r>
              <a:br>
                <a:rPr lang="ru-RU" altLang="zh-CN" sz="1200" b="1" dirty="0">
                  <a:latin typeface="+mj-lt"/>
                </a:rPr>
              </a:br>
              <a:r>
                <a:rPr lang="ru-RU" altLang="zh-CN" sz="1200" b="1" dirty="0">
                  <a:latin typeface="+mj-lt"/>
                </a:rPr>
                <a:t>в тематике РБПО</a:t>
              </a:r>
              <a:endParaRPr lang="zh-CN" altLang="en-US" sz="1200" b="1" dirty="0">
                <a:latin typeface="+mj-lt"/>
              </a:endParaRPr>
            </a:p>
          </p:txBody>
        </p:sp>
      </p:grpSp>
      <p:grpSp>
        <p:nvGrpSpPr>
          <p:cNvPr id="106" name="Группа 105">
            <a:extLst>
              <a:ext uri="{FF2B5EF4-FFF2-40B4-BE49-F238E27FC236}">
                <a16:creationId xmlns:a16="http://schemas.microsoft.com/office/drawing/2014/main" id="{0D2698EE-29C8-6A14-1080-2FA52D4C8AC5}"/>
              </a:ext>
            </a:extLst>
          </p:cNvPr>
          <p:cNvGrpSpPr/>
          <p:nvPr/>
        </p:nvGrpSpPr>
        <p:grpSpPr>
          <a:xfrm>
            <a:off x="9060900" y="4795339"/>
            <a:ext cx="1923384" cy="1368799"/>
            <a:chOff x="950942" y="4962712"/>
            <a:chExt cx="1923384" cy="1368799"/>
          </a:xfrm>
        </p:grpSpPr>
        <p:pic>
          <p:nvPicPr>
            <p:cNvPr id="107" name="Graphic 12" descr="Programmer">
              <a:extLst>
                <a:ext uri="{FF2B5EF4-FFF2-40B4-BE49-F238E27FC236}">
                  <a16:creationId xmlns:a16="http://schemas.microsoft.com/office/drawing/2014/main" id="{1AC85864-848F-02B2-AE52-95FE9A8F6369}"/>
                </a:ext>
              </a:extLst>
            </p:cNvPr>
            <p:cNvPicPr>
              <a:picLocks noChangeAspect="1"/>
            </p:cNvPicPr>
            <p:nvPr/>
          </p:nvPicPr>
          <p:blipFill>
            <a:blip r:embed="rId5"/>
            <a:stretch>
              <a:fillRect/>
            </a:stretch>
          </p:blipFill>
          <p:spPr bwMode="auto">
            <a:xfrm>
              <a:off x="1597482" y="4962712"/>
              <a:ext cx="630303" cy="607068"/>
            </a:xfrm>
            <a:prstGeom prst="rect">
              <a:avLst/>
            </a:prstGeom>
          </p:spPr>
        </p:pic>
        <p:sp>
          <p:nvSpPr>
            <p:cNvPr id="108" name="TextBox 107">
              <a:extLst>
                <a:ext uri="{FF2B5EF4-FFF2-40B4-BE49-F238E27FC236}">
                  <a16:creationId xmlns:a16="http://schemas.microsoft.com/office/drawing/2014/main" id="{B6A96972-1B24-9B4E-46F6-AF2FAFEE86C3}"/>
                </a:ext>
              </a:extLst>
            </p:cNvPr>
            <p:cNvSpPr txBox="1"/>
            <p:nvPr/>
          </p:nvSpPr>
          <p:spPr>
            <a:xfrm>
              <a:off x="950942" y="5500514"/>
              <a:ext cx="1923384" cy="830997"/>
            </a:xfrm>
            <a:prstGeom prst="rect">
              <a:avLst/>
            </a:prstGeom>
            <a:noFill/>
          </p:spPr>
          <p:txBody>
            <a:bodyPr wrap="square" rtlCol="0">
              <a:spAutoFit/>
            </a:bodyPr>
            <a:lstStyle/>
            <a:p>
              <a:pPr algn="ctr"/>
              <a:r>
                <a:rPr lang="ru-RU" altLang="zh-CN" sz="1200" b="1" dirty="0">
                  <a:latin typeface="+mj-lt"/>
                </a:rPr>
                <a:t>Участники сообщества РБПО </a:t>
              </a:r>
              <a:br>
                <a:rPr lang="ru-RU" altLang="zh-CN" sz="1200" b="1" dirty="0">
                  <a:latin typeface="+mj-lt"/>
                </a:rPr>
              </a:br>
              <a:r>
                <a:rPr lang="ru-RU" altLang="zh-CN" sz="1200" b="1" dirty="0">
                  <a:latin typeface="+mj-lt"/>
                </a:rPr>
                <a:t>(с доступом к экспертным материалам)</a:t>
              </a:r>
              <a:endParaRPr lang="zh-CN" altLang="en-US" sz="1200" b="1" dirty="0">
                <a:latin typeface="+mj-lt"/>
              </a:endParaRPr>
            </a:p>
          </p:txBody>
        </p:sp>
      </p:grpSp>
      <p:grpSp>
        <p:nvGrpSpPr>
          <p:cNvPr id="109" name="Группа 108">
            <a:extLst>
              <a:ext uri="{FF2B5EF4-FFF2-40B4-BE49-F238E27FC236}">
                <a16:creationId xmlns:a16="http://schemas.microsoft.com/office/drawing/2014/main" id="{DAADECB1-05C2-DA60-724F-128D4274DE2A}"/>
              </a:ext>
            </a:extLst>
          </p:cNvPr>
          <p:cNvGrpSpPr/>
          <p:nvPr/>
        </p:nvGrpSpPr>
        <p:grpSpPr>
          <a:xfrm>
            <a:off x="1217989" y="4818555"/>
            <a:ext cx="1567310" cy="1430625"/>
            <a:chOff x="1307016" y="4900886"/>
            <a:chExt cx="1567310" cy="1430625"/>
          </a:xfrm>
        </p:grpSpPr>
        <p:pic>
          <p:nvPicPr>
            <p:cNvPr id="110" name="Graphic 12" descr="Programmer">
              <a:extLst>
                <a:ext uri="{FF2B5EF4-FFF2-40B4-BE49-F238E27FC236}">
                  <a16:creationId xmlns:a16="http://schemas.microsoft.com/office/drawing/2014/main" id="{4ADB1A19-4368-B051-6247-B888CDC8BF52}"/>
                </a:ext>
              </a:extLst>
            </p:cNvPr>
            <p:cNvPicPr>
              <a:picLocks noChangeAspect="1"/>
            </p:cNvPicPr>
            <p:nvPr/>
          </p:nvPicPr>
          <p:blipFill>
            <a:blip r:embed="rId5"/>
            <a:stretch>
              <a:fillRect/>
            </a:stretch>
          </p:blipFill>
          <p:spPr bwMode="auto">
            <a:xfrm>
              <a:off x="1775520" y="4900886"/>
              <a:ext cx="630303" cy="607068"/>
            </a:xfrm>
            <a:prstGeom prst="rect">
              <a:avLst/>
            </a:prstGeom>
          </p:spPr>
        </p:pic>
        <p:sp>
          <p:nvSpPr>
            <p:cNvPr id="111" name="TextBox 110">
              <a:extLst>
                <a:ext uri="{FF2B5EF4-FFF2-40B4-BE49-F238E27FC236}">
                  <a16:creationId xmlns:a16="http://schemas.microsoft.com/office/drawing/2014/main" id="{41EA7B3E-E5A2-B15B-D72F-9AE2C5219698}"/>
                </a:ext>
              </a:extLst>
            </p:cNvPr>
            <p:cNvSpPr txBox="1"/>
            <p:nvPr/>
          </p:nvSpPr>
          <p:spPr>
            <a:xfrm>
              <a:off x="1307016" y="5500514"/>
              <a:ext cx="1567310" cy="830997"/>
            </a:xfrm>
            <a:prstGeom prst="rect">
              <a:avLst/>
            </a:prstGeom>
            <a:noFill/>
          </p:spPr>
          <p:txBody>
            <a:bodyPr wrap="square" rtlCol="0">
              <a:spAutoFit/>
            </a:bodyPr>
            <a:lstStyle/>
            <a:p>
              <a:pPr algn="ctr"/>
              <a:r>
                <a:rPr lang="ru-RU" altLang="zh-CN" sz="1200" b="1" dirty="0">
                  <a:latin typeface="+mj-lt"/>
                </a:rPr>
                <a:t>Участники сообщества РБПО (От «новичков до экспертов»)</a:t>
              </a:r>
              <a:endParaRPr lang="zh-CN" altLang="en-US" sz="1200" b="1" dirty="0">
                <a:latin typeface="+mj-lt"/>
              </a:endParaRPr>
            </a:p>
          </p:txBody>
        </p:sp>
      </p:grpSp>
      <p:grpSp>
        <p:nvGrpSpPr>
          <p:cNvPr id="113" name="Группа 112">
            <a:extLst>
              <a:ext uri="{FF2B5EF4-FFF2-40B4-BE49-F238E27FC236}">
                <a16:creationId xmlns:a16="http://schemas.microsoft.com/office/drawing/2014/main" id="{BECC206A-F31F-E1A1-EB70-7FBC9426CE1E}"/>
              </a:ext>
            </a:extLst>
          </p:cNvPr>
          <p:cNvGrpSpPr/>
          <p:nvPr/>
        </p:nvGrpSpPr>
        <p:grpSpPr>
          <a:xfrm>
            <a:off x="5610651" y="3202520"/>
            <a:ext cx="1096720" cy="1079658"/>
            <a:chOff x="1458580" y="2123025"/>
            <a:chExt cx="1096720" cy="1079658"/>
          </a:xfrm>
        </p:grpSpPr>
        <p:pic>
          <p:nvPicPr>
            <p:cNvPr id="114" name="Graphic 74" descr="Server">
              <a:extLst>
                <a:ext uri="{FF2B5EF4-FFF2-40B4-BE49-F238E27FC236}">
                  <a16:creationId xmlns:a16="http://schemas.microsoft.com/office/drawing/2014/main" id="{6EF73FAB-38A2-8DDE-B457-E050546BAF41}"/>
                </a:ext>
              </a:extLst>
            </p:cNvPr>
            <p:cNvPicPr>
              <a:picLocks noChangeAspect="1"/>
            </p:cNvPicPr>
            <p:nvPr/>
          </p:nvPicPr>
          <p:blipFill>
            <a:blip r:embed="rId4"/>
            <a:stretch/>
          </p:blipFill>
          <p:spPr bwMode="auto">
            <a:xfrm>
              <a:off x="1682510" y="2565341"/>
              <a:ext cx="648860" cy="637342"/>
            </a:xfrm>
            <a:prstGeom prst="rect">
              <a:avLst/>
            </a:prstGeom>
          </p:spPr>
        </p:pic>
        <p:sp>
          <p:nvSpPr>
            <p:cNvPr id="115" name="Rounded Rectangle 35">
              <a:extLst>
                <a:ext uri="{FF2B5EF4-FFF2-40B4-BE49-F238E27FC236}">
                  <a16:creationId xmlns:a16="http://schemas.microsoft.com/office/drawing/2014/main" id="{39231DF2-B848-6332-E3CA-F0F520FD8BF3}"/>
                </a:ext>
              </a:extLst>
            </p:cNvPr>
            <p:cNvSpPr/>
            <p:nvPr/>
          </p:nvSpPr>
          <p:spPr bwMode="auto">
            <a:xfrm>
              <a:off x="1458580" y="2123025"/>
              <a:ext cx="1096720" cy="455373"/>
            </a:xfrm>
            <a:prstGeom prst="roundRect">
              <a:avLst>
                <a:gd name="adj" fmla="val 1666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Bef>
                  <a:spcPts val="0"/>
                </a:spcBef>
                <a:spcAft>
                  <a:spcPts val="0"/>
                </a:spcAft>
                <a:defRPr/>
              </a:pPr>
              <a:r>
                <a:rPr lang="ru-RU" sz="1050" b="1" dirty="0">
                  <a:solidFill>
                    <a:srgbClr val="FFFFFF"/>
                  </a:solidFill>
                  <a:latin typeface="Calibri"/>
                </a:rPr>
                <a:t>Инфраструктура</a:t>
              </a:r>
              <a:br>
                <a:rPr lang="ru-RU" sz="1050" b="1" dirty="0">
                  <a:solidFill>
                    <a:srgbClr val="FFFFFF"/>
                  </a:solidFill>
                  <a:latin typeface="Calibri"/>
                </a:rPr>
              </a:br>
              <a:r>
                <a:rPr lang="ru-RU" sz="1050" b="1" dirty="0">
                  <a:solidFill>
                    <a:srgbClr val="FFFFFF"/>
                  </a:solidFill>
                  <a:latin typeface="Calibri"/>
                </a:rPr>
                <a:t> </a:t>
              </a:r>
              <a:r>
                <a:rPr lang="ru-RU" sz="1050" b="1" dirty="0" err="1">
                  <a:solidFill>
                    <a:srgbClr val="FFFFFF"/>
                  </a:solidFill>
                  <a:latin typeface="Calibri"/>
                </a:rPr>
                <a:t>УнС</a:t>
              </a:r>
              <a:endParaRPr sz="1050" b="1" dirty="0">
                <a:solidFill>
                  <a:srgbClr val="FFFFFF"/>
                </a:solidFill>
              </a:endParaRPr>
            </a:p>
          </p:txBody>
        </p:sp>
      </p:grpSp>
    </p:spTree>
    <p:extLst>
      <p:ext uri="{BB962C8B-B14F-4D97-AF65-F5344CB8AC3E}">
        <p14:creationId xmlns:p14="http://schemas.microsoft.com/office/powerpoint/2010/main" val="3075417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995B35C5-8B64-445F-B477-4A8C4C807B95}" type="slidenum">
              <a:rPr lang="ru-RU" smtClean="0"/>
              <a:pPr>
                <a:defRPr/>
              </a:pPr>
              <a:t>16</a:t>
            </a:fld>
            <a:endParaRPr lang="ru-RU" dirty="0"/>
          </a:p>
        </p:txBody>
      </p:sp>
      <p:pic>
        <p:nvPicPr>
          <p:cNvPr id="3" name="Рисунок 2"/>
          <p:cNvPicPr>
            <a:picLocks noChangeAspect="1"/>
          </p:cNvPicPr>
          <p:nvPr/>
        </p:nvPicPr>
        <p:blipFill>
          <a:blip r:embed="rId3"/>
          <a:stretch>
            <a:fillRect/>
          </a:stretch>
        </p:blipFill>
        <p:spPr>
          <a:xfrm>
            <a:off x="1047616" y="62572"/>
            <a:ext cx="10016936" cy="6658904"/>
          </a:xfrm>
          <a:prstGeom prst="rect">
            <a:avLst/>
          </a:prstGeom>
        </p:spPr>
      </p:pic>
    </p:spTree>
    <p:extLst>
      <p:ext uri="{BB962C8B-B14F-4D97-AF65-F5344CB8AC3E}">
        <p14:creationId xmlns:p14="http://schemas.microsoft.com/office/powerpoint/2010/main" val="1631836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Процессы РБПО, начинаем с базовых </a:t>
            </a:r>
            <a:endParaRPr lang="ru-RU" dirty="0"/>
          </a:p>
        </p:txBody>
      </p:sp>
      <p:sp>
        <p:nvSpPr>
          <p:cNvPr id="2" name="Номер слайда 1"/>
          <p:cNvSpPr>
            <a:spLocks noGrp="1"/>
          </p:cNvSpPr>
          <p:nvPr>
            <p:ph type="sldNum" sz="quarter" idx="12"/>
          </p:nvPr>
        </p:nvSpPr>
        <p:spPr/>
        <p:txBody>
          <a:bodyPr/>
          <a:lstStyle/>
          <a:p>
            <a:pPr>
              <a:defRPr/>
            </a:pPr>
            <a:fld id="{639E532D-A7FA-461F-9D0D-6767669635A6}" type="slidenum">
              <a:rPr lang="ru-RU" smtClean="0"/>
              <a:pPr>
                <a:defRPr/>
              </a:pPr>
              <a:t>17</a:t>
            </a:fld>
            <a:endParaRPr lang="ru-RU"/>
          </a:p>
        </p:txBody>
      </p:sp>
      <p:pic>
        <p:nvPicPr>
          <p:cNvPr id="5" name="Рисунок 4"/>
          <p:cNvPicPr>
            <a:picLocks noChangeAspect="1"/>
          </p:cNvPicPr>
          <p:nvPr/>
        </p:nvPicPr>
        <p:blipFill>
          <a:blip r:embed="rId2"/>
          <a:stretch>
            <a:fillRect/>
          </a:stretch>
        </p:blipFill>
        <p:spPr>
          <a:xfrm>
            <a:off x="609600" y="1737643"/>
            <a:ext cx="9840698" cy="4801270"/>
          </a:xfrm>
          <a:prstGeom prst="rect">
            <a:avLst/>
          </a:prstGeom>
          <a:ln w="12700">
            <a:solidFill>
              <a:schemeClr val="accent1"/>
            </a:solidFill>
          </a:ln>
          <a:effectLst>
            <a:outerShdw blurRad="50800" dist="38100" dir="2700000" algn="tl" rotWithShape="0">
              <a:prstClr val="black">
                <a:alpha val="40000"/>
              </a:prstClr>
            </a:outerShdw>
          </a:effectLst>
        </p:spPr>
      </p:pic>
      <p:pic>
        <p:nvPicPr>
          <p:cNvPr id="9" name="Рисунок 8"/>
          <p:cNvPicPr>
            <a:picLocks noChangeAspect="1"/>
          </p:cNvPicPr>
          <p:nvPr/>
        </p:nvPicPr>
        <p:blipFill>
          <a:blip r:embed="rId3"/>
          <a:stretch>
            <a:fillRect/>
          </a:stretch>
        </p:blipFill>
        <p:spPr>
          <a:xfrm>
            <a:off x="8438116" y="3068960"/>
            <a:ext cx="3443768" cy="2694999"/>
          </a:xfrm>
          <a:prstGeom prst="rect">
            <a:avLst/>
          </a:prstGeom>
          <a:ln w="1270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5938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 просто регламент – комплект документов </a:t>
            </a:r>
            <a:endParaRPr lang="en-US" dirty="0"/>
          </a:p>
        </p:txBody>
      </p:sp>
      <p:sp>
        <p:nvSpPr>
          <p:cNvPr id="3" name="Номер слайда 2"/>
          <p:cNvSpPr>
            <a:spLocks noGrp="1"/>
          </p:cNvSpPr>
          <p:nvPr>
            <p:ph type="sldNum" sz="quarter" idx="12"/>
          </p:nvPr>
        </p:nvSpPr>
        <p:spPr/>
        <p:txBody>
          <a:bodyPr/>
          <a:lstStyle/>
          <a:p>
            <a:pPr>
              <a:defRPr/>
            </a:pPr>
            <a:fld id="{D4CD0ECD-6C38-4C14-85C4-62DEE6559E0C}" type="slidenum">
              <a:rPr lang="ru-RU" smtClean="0"/>
              <a:pPr>
                <a:defRPr/>
              </a:pPr>
              <a:t>18</a:t>
            </a:fld>
            <a:endParaRPr lang="ru-RU"/>
          </a:p>
        </p:txBody>
      </p:sp>
      <p:pic>
        <p:nvPicPr>
          <p:cNvPr id="5" name="Рисунок 4"/>
          <p:cNvPicPr>
            <a:picLocks noChangeAspect="1"/>
          </p:cNvPicPr>
          <p:nvPr/>
        </p:nvPicPr>
        <p:blipFill>
          <a:blip r:embed="rId2"/>
          <a:stretch>
            <a:fillRect/>
          </a:stretch>
        </p:blipFill>
        <p:spPr>
          <a:xfrm>
            <a:off x="1163981" y="1570456"/>
            <a:ext cx="9864038" cy="4968457"/>
          </a:xfrm>
          <a:prstGeom prst="rect">
            <a:avLst/>
          </a:prstGeom>
        </p:spPr>
      </p:pic>
    </p:spTree>
    <p:extLst>
      <p:ext uri="{BB962C8B-B14F-4D97-AF65-F5344CB8AC3E}">
        <p14:creationId xmlns:p14="http://schemas.microsoft.com/office/powerpoint/2010/main" val="4135541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94624" y="1341669"/>
            <a:ext cx="10402752" cy="5482403"/>
          </a:xfrm>
          <a:prstGeom prst="rect">
            <a:avLst/>
          </a:prstGeom>
        </p:spPr>
      </p:pic>
      <p:sp>
        <p:nvSpPr>
          <p:cNvPr id="2" name="Заголовок 1"/>
          <p:cNvSpPr>
            <a:spLocks noGrp="1"/>
          </p:cNvSpPr>
          <p:nvPr>
            <p:ph type="title"/>
          </p:nvPr>
        </p:nvSpPr>
        <p:spPr/>
        <p:txBody>
          <a:bodyPr/>
          <a:lstStyle/>
          <a:p>
            <a:r>
              <a:rPr lang="ru-RU" dirty="0" smtClean="0"/>
              <a:t>Пример </a:t>
            </a:r>
            <a:r>
              <a:rPr lang="ru-RU" dirty="0" err="1" smtClean="0"/>
              <a:t>инфографики</a:t>
            </a:r>
            <a:endParaRPr lang="en-US" dirty="0"/>
          </a:p>
        </p:txBody>
      </p:sp>
      <p:sp>
        <p:nvSpPr>
          <p:cNvPr id="3" name="Номер слайда 2"/>
          <p:cNvSpPr>
            <a:spLocks noGrp="1"/>
          </p:cNvSpPr>
          <p:nvPr>
            <p:ph type="sldNum" sz="quarter" idx="12"/>
          </p:nvPr>
        </p:nvSpPr>
        <p:spPr/>
        <p:txBody>
          <a:bodyPr/>
          <a:lstStyle/>
          <a:p>
            <a:pPr>
              <a:defRPr/>
            </a:pPr>
            <a:fld id="{D4CD0ECD-6C38-4C14-85C4-62DEE6559E0C}" type="slidenum">
              <a:rPr lang="ru-RU" smtClean="0"/>
              <a:pPr>
                <a:defRPr/>
              </a:pPr>
              <a:t>19</a:t>
            </a:fld>
            <a:endParaRPr lang="ru-RU"/>
          </a:p>
        </p:txBody>
      </p:sp>
    </p:spTree>
    <p:extLst>
      <p:ext uri="{BB962C8B-B14F-4D97-AF65-F5344CB8AC3E}">
        <p14:creationId xmlns:p14="http://schemas.microsoft.com/office/powerpoint/2010/main" val="840974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Внедрение РБПО: </a:t>
            </a:r>
            <a:r>
              <a:rPr lang="ru-RU" dirty="0" smtClean="0"/>
              <a:t/>
            </a:r>
            <a:br>
              <a:rPr lang="ru-RU" dirty="0" smtClean="0"/>
            </a:br>
            <a:r>
              <a:rPr lang="ru-RU" dirty="0" smtClean="0"/>
              <a:t>требования, которых становится все больше</a:t>
            </a:r>
            <a:endParaRPr lang="en-US" dirty="0"/>
          </a:p>
        </p:txBody>
      </p:sp>
      <p:sp>
        <p:nvSpPr>
          <p:cNvPr id="3" name="Объект 2"/>
          <p:cNvSpPr>
            <a:spLocks noGrp="1"/>
          </p:cNvSpPr>
          <p:nvPr>
            <p:ph idx="1"/>
          </p:nvPr>
        </p:nvSpPr>
        <p:spPr>
          <a:xfrm>
            <a:off x="609600" y="1600201"/>
            <a:ext cx="6710536" cy="4525963"/>
          </a:xfrm>
        </p:spPr>
        <p:txBody>
          <a:bodyPr>
            <a:normAutofit fontScale="85000" lnSpcReduction="20000"/>
          </a:bodyPr>
          <a:lstStyle/>
          <a:p>
            <a:r>
              <a:rPr lang="ru-RU" dirty="0" smtClean="0"/>
              <a:t>Требования национальных стандартов в области разработки безопасного ПО </a:t>
            </a:r>
          </a:p>
          <a:p>
            <a:endParaRPr lang="en-US" dirty="0" smtClean="0"/>
          </a:p>
          <a:p>
            <a:r>
              <a:rPr lang="ru-RU" dirty="0" smtClean="0"/>
              <a:t>Система сертификации ФСТЭК России </a:t>
            </a:r>
          </a:p>
          <a:p>
            <a:r>
              <a:rPr lang="ru-RU" dirty="0" smtClean="0"/>
              <a:t>Требования безопасности КИИ </a:t>
            </a:r>
          </a:p>
          <a:p>
            <a:pPr lvl="1"/>
            <a:r>
              <a:rPr lang="ru-RU" dirty="0" smtClean="0"/>
              <a:t>Приказ ФСТЭК России № 239 </a:t>
            </a:r>
          </a:p>
          <a:p>
            <a:r>
              <a:rPr lang="ru-RU" dirty="0" smtClean="0"/>
              <a:t>Требования безопасности ПО ГИС </a:t>
            </a:r>
          </a:p>
          <a:p>
            <a:pPr lvl="1"/>
            <a:r>
              <a:rPr lang="ru-RU" dirty="0" smtClean="0"/>
              <a:t>Приказ ФСТЭК России № 117 </a:t>
            </a:r>
          </a:p>
          <a:p>
            <a:r>
              <a:rPr lang="ru-RU" dirty="0" smtClean="0"/>
              <a:t>Требования отраслевых регуляторов</a:t>
            </a:r>
            <a:endParaRPr lang="en-US" dirty="0" smtClean="0"/>
          </a:p>
          <a:p>
            <a:pPr lvl="1"/>
            <a:r>
              <a:rPr lang="ru-RU" dirty="0"/>
              <a:t>Постановление Правительства </a:t>
            </a:r>
            <a:r>
              <a:rPr lang="ru-RU" dirty="0" smtClean="0"/>
              <a:t>РФ № 1912</a:t>
            </a:r>
            <a:r>
              <a:rPr lang="en-US" dirty="0" smtClean="0"/>
              <a:t> </a:t>
            </a:r>
          </a:p>
          <a:p>
            <a:r>
              <a:rPr lang="ru-RU" dirty="0" smtClean="0"/>
              <a:t>Требования ТЗ на НИР и ОКР </a:t>
            </a:r>
          </a:p>
          <a:p>
            <a:r>
              <a:rPr lang="ru-RU" dirty="0" smtClean="0"/>
              <a:t>…</a:t>
            </a:r>
          </a:p>
        </p:txBody>
      </p:sp>
      <p:sp>
        <p:nvSpPr>
          <p:cNvPr id="4" name="Номер слайда 3"/>
          <p:cNvSpPr>
            <a:spLocks noGrp="1"/>
          </p:cNvSpPr>
          <p:nvPr>
            <p:ph type="sldNum" sz="quarter" idx="12"/>
          </p:nvPr>
        </p:nvSpPr>
        <p:spPr/>
        <p:txBody>
          <a:bodyPr/>
          <a:lstStyle/>
          <a:p>
            <a:pPr>
              <a:defRPr/>
            </a:pPr>
            <a:fld id="{995B35C5-8B64-445F-B477-4A8C4C807B95}" type="slidenum">
              <a:rPr lang="ru-RU" smtClean="0"/>
              <a:pPr>
                <a:defRPr/>
              </a:pPr>
              <a:t>2</a:t>
            </a:fld>
            <a:endParaRPr lang="ru-RU" dirty="0"/>
          </a:p>
        </p:txBody>
      </p:sp>
      <p:pic>
        <p:nvPicPr>
          <p:cNvPr id="5" name="Рисунок 4"/>
          <p:cNvPicPr>
            <a:picLocks noChangeAspect="1"/>
          </p:cNvPicPr>
          <p:nvPr/>
        </p:nvPicPr>
        <p:blipFill>
          <a:blip r:embed="rId2"/>
          <a:stretch>
            <a:fillRect/>
          </a:stretch>
        </p:blipFill>
        <p:spPr>
          <a:xfrm>
            <a:off x="8570174" y="1600201"/>
            <a:ext cx="3012226" cy="4178248"/>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67617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BEF99F-7E3B-9734-0A55-98B99F3CC76B}"/>
              </a:ext>
            </a:extLst>
          </p:cNvPr>
          <p:cNvSpPr>
            <a:spLocks noGrp="1"/>
          </p:cNvSpPr>
          <p:nvPr>
            <p:ph type="title"/>
          </p:nvPr>
        </p:nvSpPr>
        <p:spPr/>
        <p:txBody>
          <a:bodyPr/>
          <a:lstStyle/>
          <a:p>
            <a:r>
              <a:rPr lang="ru-RU" altLang="zh-CN" dirty="0" smtClean="0"/>
              <a:t>РБПО.РФ</a:t>
            </a:r>
            <a:br>
              <a:rPr lang="ru-RU" altLang="zh-CN" dirty="0" smtClean="0"/>
            </a:br>
            <a:r>
              <a:rPr lang="ru-RU" altLang="zh-CN" dirty="0" smtClean="0"/>
              <a:t>Статистика </a:t>
            </a:r>
            <a:r>
              <a:rPr lang="ru-RU" altLang="zh-CN" dirty="0"/>
              <a:t>регистраций и публикаций в пилотный период</a:t>
            </a:r>
            <a:endParaRPr lang="zh-CN" altLang="en-US" dirty="0"/>
          </a:p>
        </p:txBody>
      </p:sp>
      <mc:AlternateContent xmlns:mc="http://schemas.openxmlformats.org/markup-compatibility/2006">
        <mc:Choice xmlns="" xmlns:cx2="http://schemas.microsoft.com/office/drawing/2015/10/21/chartex" Requires="cx2">
          <p:graphicFrame>
            <p:nvGraphicFramePr>
              <p:cNvPr id="9" name="Объект 8">
                <a:extLst>
                  <a:ext uri="{FF2B5EF4-FFF2-40B4-BE49-F238E27FC236}">
                    <a16:creationId xmlns:a16="http://schemas.microsoft.com/office/drawing/2014/main" id="{E30B67D6-7448-54B0-2606-59A3CBDD1D46}"/>
                  </a:ext>
                </a:extLst>
              </p:cNvPr>
              <p:cNvGraphicFramePr>
                <a:graphicFrameLocks noGrp="1"/>
              </p:cNvGraphicFramePr>
              <p:nvPr>
                <p:ph idx="1"/>
                <p:extLst>
                  <p:ext uri="{D42A27DB-BD31-4B8C-83A1-F6EECF244321}">
                    <p14:modId xmlns:p14="http://schemas.microsoft.com/office/powerpoint/2010/main" val="406589894"/>
                  </p:ext>
                </p:extLst>
              </p:nvPr>
            </p:nvGraphicFramePr>
            <p:xfrm>
              <a:off x="838200" y="1825625"/>
              <a:ext cx="10515600" cy="4351338"/>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9" name="Объект 8">
                <a:extLst>
                  <a:ext uri="{FF2B5EF4-FFF2-40B4-BE49-F238E27FC236}">
                    <a16:creationId xmlns:a16="http://schemas.microsoft.com/office/drawing/2014/main" id="{E30B67D6-7448-54B0-2606-59A3CBDD1D46}"/>
                  </a:ext>
                </a:extLst>
              </p:cNvPr>
              <p:cNvPicPr>
                <a:picLocks noGrp="1" noRot="1" noChangeAspect="1" noMove="1" noResize="1" noEditPoints="1" noAdjustHandles="1" noChangeArrowheads="1" noChangeShapeType="1"/>
              </p:cNvPicPr>
              <p:nvPr/>
            </p:nvPicPr>
            <p:blipFill>
              <a:blip r:embed="rId3"/>
              <a:stretch>
                <a:fillRect/>
              </a:stretch>
            </p:blipFill>
            <p:spPr>
              <a:xfrm>
                <a:off x="838200" y="1825625"/>
                <a:ext cx="10515600" cy="4351338"/>
              </a:xfrm>
              <a:prstGeom prst="rect">
                <a:avLst/>
              </a:prstGeom>
            </p:spPr>
          </p:pic>
        </mc:Fallback>
      </mc:AlternateContent>
    </p:spTree>
    <p:extLst>
      <p:ext uri="{BB962C8B-B14F-4D97-AF65-F5344CB8AC3E}">
        <p14:creationId xmlns:p14="http://schemas.microsoft.com/office/powerpoint/2010/main" val="1628107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Планы на (ближайшее) будущее </a:t>
            </a:r>
            <a:endParaRPr lang="en-US" dirty="0"/>
          </a:p>
        </p:txBody>
      </p:sp>
      <p:sp>
        <p:nvSpPr>
          <p:cNvPr id="4" name="Объект 3"/>
          <p:cNvSpPr>
            <a:spLocks noGrp="1"/>
          </p:cNvSpPr>
          <p:nvPr>
            <p:ph idx="1"/>
          </p:nvPr>
        </p:nvSpPr>
        <p:spPr/>
        <p:txBody>
          <a:bodyPr>
            <a:normAutofit fontScale="92500" lnSpcReduction="20000"/>
          </a:bodyPr>
          <a:lstStyle/>
          <a:p>
            <a:r>
              <a:rPr lang="ru-RU" dirty="0" smtClean="0"/>
              <a:t>Методическая поддержка, регламенты</a:t>
            </a:r>
          </a:p>
          <a:p>
            <a:pPr lvl="1"/>
            <a:r>
              <a:rPr lang="ru-RU" dirty="0" smtClean="0"/>
              <a:t>Статический анализ</a:t>
            </a:r>
          </a:p>
          <a:p>
            <a:pPr lvl="1"/>
            <a:r>
              <a:rPr lang="ru-RU" dirty="0" smtClean="0"/>
              <a:t>Композиционный анализ </a:t>
            </a:r>
          </a:p>
          <a:p>
            <a:pPr lvl="1"/>
            <a:r>
              <a:rPr lang="ru-RU" dirty="0" smtClean="0"/>
              <a:t>Динамический анализ, включая </a:t>
            </a:r>
            <a:r>
              <a:rPr lang="ru-RU" dirty="0" err="1" smtClean="0"/>
              <a:t>фаззинг</a:t>
            </a:r>
            <a:r>
              <a:rPr lang="ru-RU" dirty="0" smtClean="0"/>
              <a:t>-тестирование </a:t>
            </a:r>
          </a:p>
          <a:p>
            <a:pPr lvl="1"/>
            <a:r>
              <a:rPr lang="ru-RU" dirty="0" smtClean="0"/>
              <a:t>Функциональное тестирование </a:t>
            </a:r>
          </a:p>
          <a:p>
            <a:pPr lvl="1"/>
            <a:r>
              <a:rPr lang="ru-RU" dirty="0" smtClean="0"/>
              <a:t>Моделирование угроз и разработка описания поверхности атаки </a:t>
            </a:r>
          </a:p>
          <a:p>
            <a:r>
              <a:rPr lang="ru-RU" dirty="0" smtClean="0"/>
              <a:t>Технологическая поддержка </a:t>
            </a:r>
          </a:p>
          <a:p>
            <a:pPr lvl="1"/>
            <a:r>
              <a:rPr lang="ru-RU" dirty="0" smtClean="0"/>
              <a:t>Включение в состав инструментов композиционного анализа, </a:t>
            </a:r>
            <a:r>
              <a:rPr lang="en-US" dirty="0" err="1" smtClean="0"/>
              <a:t>Buildography</a:t>
            </a:r>
            <a:endParaRPr lang="en-US" dirty="0" smtClean="0"/>
          </a:p>
          <a:p>
            <a:r>
              <a:rPr lang="ru-RU" dirty="0" smtClean="0"/>
              <a:t>Портал РБПО.РФ</a:t>
            </a:r>
          </a:p>
          <a:p>
            <a:pPr lvl="1"/>
            <a:r>
              <a:rPr lang="ru-RU" dirty="0" smtClean="0"/>
              <a:t>Запуск корпоративных блогов </a:t>
            </a:r>
            <a:r>
              <a:rPr lang="en-US" dirty="0" smtClean="0"/>
              <a:t> </a:t>
            </a:r>
            <a:endParaRPr lang="ru-RU" dirty="0" smtClean="0"/>
          </a:p>
          <a:p>
            <a:pPr lvl="1"/>
            <a:r>
              <a:rPr lang="ru-RU" dirty="0" smtClean="0"/>
              <a:t>Организация доступа к материалам: разработчиков, интеграторов, </a:t>
            </a:r>
            <a:r>
              <a:rPr lang="ru-RU" dirty="0" err="1" smtClean="0"/>
              <a:t>консалтеров</a:t>
            </a:r>
            <a:r>
              <a:rPr lang="ru-RU" dirty="0" smtClean="0"/>
              <a:t>, </a:t>
            </a:r>
            <a:r>
              <a:rPr lang="ru-RU" dirty="0" err="1" smtClean="0"/>
              <a:t>вендоров</a:t>
            </a:r>
            <a:r>
              <a:rPr lang="ru-RU" dirty="0" smtClean="0"/>
              <a:t> инструментов РБПО </a:t>
            </a:r>
          </a:p>
        </p:txBody>
      </p:sp>
      <p:sp>
        <p:nvSpPr>
          <p:cNvPr id="3" name="Номер слайда 2"/>
          <p:cNvSpPr>
            <a:spLocks noGrp="1"/>
          </p:cNvSpPr>
          <p:nvPr>
            <p:ph type="sldNum" sz="quarter" idx="12"/>
          </p:nvPr>
        </p:nvSpPr>
        <p:spPr/>
        <p:txBody>
          <a:bodyPr/>
          <a:lstStyle/>
          <a:p>
            <a:pPr>
              <a:defRPr/>
            </a:pPr>
            <a:fld id="{D4CD0ECD-6C38-4C14-85C4-62DEE6559E0C}" type="slidenum">
              <a:rPr lang="ru-RU" smtClean="0"/>
              <a:pPr>
                <a:defRPr/>
              </a:pPr>
              <a:t>21</a:t>
            </a:fld>
            <a:endParaRPr lang="ru-RU"/>
          </a:p>
        </p:txBody>
      </p:sp>
    </p:spTree>
    <p:extLst>
      <p:ext uri="{BB962C8B-B14F-4D97-AF65-F5344CB8AC3E}">
        <p14:creationId xmlns:p14="http://schemas.microsoft.com/office/powerpoint/2010/main" val="2542670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914400" y="2130426"/>
            <a:ext cx="10363200" cy="1470025"/>
          </a:xfrm>
        </p:spPr>
        <p:txBody>
          <a:bodyPr/>
          <a:lstStyle/>
          <a:p>
            <a:r>
              <a:rPr lang="ru-RU" dirty="0"/>
              <a:t>Спасибо за внимание</a:t>
            </a:r>
            <a:br>
              <a:rPr lang="ru-RU" dirty="0"/>
            </a:br>
            <a:r>
              <a:rPr lang="ru-RU" dirty="0"/>
              <a:t>Вопросы </a:t>
            </a:r>
          </a:p>
        </p:txBody>
      </p:sp>
      <p:sp>
        <p:nvSpPr>
          <p:cNvPr id="6" name="Подзаголовок 5"/>
          <p:cNvSpPr>
            <a:spLocks noGrp="1"/>
          </p:cNvSpPr>
          <p:nvPr>
            <p:ph type="subTitle" idx="1"/>
          </p:nvPr>
        </p:nvSpPr>
        <p:spPr>
          <a:xfrm>
            <a:off x="1828800" y="3886200"/>
            <a:ext cx="8534400" cy="910952"/>
          </a:xfrm>
        </p:spPr>
        <p:txBody>
          <a:bodyPr>
            <a:normAutofit lnSpcReduction="10000"/>
          </a:bodyPr>
          <a:lstStyle/>
          <a:p>
            <a:r>
              <a:rPr lang="ru-RU" dirty="0"/>
              <a:t>Унифицированная среда разработки безопасного программного обеспечения</a:t>
            </a:r>
          </a:p>
        </p:txBody>
      </p:sp>
      <p:sp>
        <p:nvSpPr>
          <p:cNvPr id="4" name="Номер слайда 3"/>
          <p:cNvSpPr>
            <a:spLocks noGrp="1"/>
          </p:cNvSpPr>
          <p:nvPr>
            <p:ph type="sldNum" sz="quarter" idx="12"/>
          </p:nvPr>
        </p:nvSpPr>
        <p:spPr/>
        <p:txBody>
          <a:bodyPr/>
          <a:lstStyle/>
          <a:p>
            <a:pPr>
              <a:defRPr/>
            </a:pPr>
            <a:fld id="{995B35C5-8B64-445F-B477-4A8C4C807B95}" type="slidenum">
              <a:rPr lang="ru-RU" smtClean="0"/>
              <a:pPr>
                <a:defRPr/>
              </a:pPr>
              <a:t>22</a:t>
            </a:fld>
            <a:endParaRPr lang="ru-RU" dirty="0"/>
          </a:p>
        </p:txBody>
      </p:sp>
      <p:sp>
        <p:nvSpPr>
          <p:cNvPr id="7" name="Подзаголовок 2"/>
          <p:cNvSpPr txBox="1">
            <a:spLocks/>
          </p:cNvSpPr>
          <p:nvPr/>
        </p:nvSpPr>
        <p:spPr bwMode="auto">
          <a:xfrm>
            <a:off x="1828800" y="5517232"/>
            <a:ext cx="8534400"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0" indent="0" algn="ctr" rtl="0" eaLnBrk="0" fontAlgn="base" hangingPunct="0">
              <a:spcBef>
                <a:spcPct val="20000"/>
              </a:spcBef>
              <a:spcAft>
                <a:spcPct val="0"/>
              </a:spcAft>
              <a:buFont typeface="Arial" charset="0"/>
              <a:buNone/>
              <a:defRPr sz="2800" kern="1200" baseline="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400" kern="1200" baseline="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000" kern="1200" baseline="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ern="1200" baseline="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800" dirty="0"/>
              <a:t>Актуальные вопросы защиты информации</a:t>
            </a:r>
          </a:p>
          <a:p>
            <a:r>
              <a:rPr lang="ru-RU" sz="1800" dirty="0"/>
              <a:t>ТБ Форум</a:t>
            </a:r>
          </a:p>
          <a:p>
            <a:r>
              <a:rPr lang="ru-RU" sz="1800" dirty="0"/>
              <a:t>19 февраля 2026 года</a:t>
            </a:r>
          </a:p>
        </p:txBody>
      </p:sp>
      <p:sp>
        <p:nvSpPr>
          <p:cNvPr id="8" name="Прямоугольник 7"/>
          <p:cNvSpPr/>
          <p:nvPr/>
        </p:nvSpPr>
        <p:spPr>
          <a:xfrm>
            <a:off x="3048000" y="4818638"/>
            <a:ext cx="6096000" cy="677108"/>
          </a:xfrm>
          <a:prstGeom prst="rect">
            <a:avLst/>
          </a:prstGeom>
        </p:spPr>
        <p:txBody>
          <a:bodyPr>
            <a:spAutoFit/>
          </a:bodyPr>
          <a:lstStyle/>
          <a:p>
            <a:pPr lvl="0" algn="ctr" eaLnBrk="0" hangingPunct="0"/>
            <a:r>
              <a:rPr lang="ru-RU" sz="2000" spc="100" dirty="0">
                <a:solidFill>
                  <a:srgbClr val="898989"/>
                </a:solidFill>
                <a:latin typeface="+mj-lt"/>
              </a:rPr>
              <a:t>ПАДАРЯН ВАРТАН</a:t>
            </a:r>
            <a:endParaRPr lang="en-US" sz="2000" spc="100" dirty="0">
              <a:solidFill>
                <a:srgbClr val="898989"/>
              </a:solidFill>
              <a:latin typeface="+mj-lt"/>
            </a:endParaRPr>
          </a:p>
          <a:p>
            <a:pPr lvl="0" algn="ctr" eaLnBrk="0" hangingPunct="0"/>
            <a:r>
              <a:rPr lang="en-US" spc="100" dirty="0">
                <a:solidFill>
                  <a:srgbClr val="898989"/>
                </a:solidFill>
                <a:latin typeface="Consolas" pitchFamily="49" charset="0"/>
                <a:cs typeface="Consolas" pitchFamily="49" charset="0"/>
              </a:rPr>
              <a:t>vartan@ispras.ru</a:t>
            </a:r>
            <a:endParaRPr lang="ru-RU" spc="100" dirty="0">
              <a:solidFill>
                <a:srgbClr val="898989"/>
              </a:solidFill>
              <a:latin typeface="Consolas" pitchFamily="49" charset="0"/>
              <a:cs typeface="Consolas" pitchFamily="49" charset="0"/>
            </a:endParaRPr>
          </a:p>
        </p:txBody>
      </p:sp>
    </p:spTree>
    <p:extLst>
      <p:ext uri="{BB962C8B-B14F-4D97-AF65-F5344CB8AC3E}">
        <p14:creationId xmlns:p14="http://schemas.microsoft.com/office/powerpoint/2010/main" val="3508391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Меры по поддержке внедрения РБПО </a:t>
            </a:r>
            <a:endParaRPr lang="en-US" dirty="0"/>
          </a:p>
        </p:txBody>
      </p:sp>
      <p:sp>
        <p:nvSpPr>
          <p:cNvPr id="3" name="Объект 2"/>
          <p:cNvSpPr>
            <a:spLocks noGrp="1"/>
          </p:cNvSpPr>
          <p:nvPr>
            <p:ph idx="1"/>
          </p:nvPr>
        </p:nvSpPr>
        <p:spPr/>
        <p:txBody>
          <a:bodyPr/>
          <a:lstStyle/>
          <a:p>
            <a:r>
              <a:rPr lang="ru-RU" dirty="0" smtClean="0"/>
              <a:t>Совместное исследование безопасности </a:t>
            </a:r>
            <a:r>
              <a:rPr lang="ru-RU" dirty="0"/>
              <a:t>заимствованных программных компонентов с открытым исходным кодом </a:t>
            </a:r>
            <a:endParaRPr lang="ru-RU" dirty="0" smtClean="0"/>
          </a:p>
          <a:p>
            <a:pPr lvl="1"/>
            <a:r>
              <a:rPr lang="en-US" dirty="0">
                <a:hlinkClick r:id="rId2"/>
              </a:rPr>
              <a:t>https://portal.linuxtesting.ru</a:t>
            </a:r>
            <a:r>
              <a:rPr lang="en-US" dirty="0" smtClean="0">
                <a:hlinkClick r:id="rId2"/>
              </a:rPr>
              <a:t>/</a:t>
            </a:r>
            <a:r>
              <a:rPr lang="ru-RU" dirty="0" smtClean="0"/>
              <a:t> </a:t>
            </a:r>
          </a:p>
          <a:p>
            <a:r>
              <a:rPr lang="ru-RU" dirty="0" smtClean="0"/>
              <a:t>Сертификация процессов РБПО </a:t>
            </a:r>
          </a:p>
          <a:p>
            <a:pPr lvl="1"/>
            <a:r>
              <a:rPr lang="ru-RU" dirty="0" smtClean="0"/>
              <a:t>Приказ ФСТЭК России № 240 </a:t>
            </a:r>
          </a:p>
          <a:p>
            <a:r>
              <a:rPr lang="ru-RU" dirty="0"/>
              <a:t>Унификация </a:t>
            </a:r>
            <a:r>
              <a:rPr lang="ru-RU" dirty="0" smtClean="0"/>
              <a:t>среды </a:t>
            </a:r>
            <a:r>
              <a:rPr lang="ru-RU" dirty="0"/>
              <a:t>разработки безопасного программного </a:t>
            </a:r>
            <a:r>
              <a:rPr lang="ru-RU" dirty="0" smtClean="0"/>
              <a:t>обеспечения</a:t>
            </a:r>
          </a:p>
          <a:p>
            <a:pPr lvl="1"/>
            <a:r>
              <a:rPr lang="ru-RU" dirty="0" smtClean="0"/>
              <a:t>Технологическая поддержка </a:t>
            </a:r>
          </a:p>
          <a:p>
            <a:pPr lvl="1"/>
            <a:r>
              <a:rPr lang="ru-RU" dirty="0" smtClean="0"/>
              <a:t>Методическая поддержка </a:t>
            </a:r>
          </a:p>
        </p:txBody>
      </p:sp>
      <p:sp>
        <p:nvSpPr>
          <p:cNvPr id="4" name="Номер слайда 3"/>
          <p:cNvSpPr>
            <a:spLocks noGrp="1"/>
          </p:cNvSpPr>
          <p:nvPr>
            <p:ph type="sldNum" sz="quarter" idx="12"/>
          </p:nvPr>
        </p:nvSpPr>
        <p:spPr/>
        <p:txBody>
          <a:bodyPr/>
          <a:lstStyle/>
          <a:p>
            <a:pPr>
              <a:defRPr/>
            </a:pPr>
            <a:fld id="{995B35C5-8B64-445F-B477-4A8C4C807B95}" type="slidenum">
              <a:rPr lang="ru-RU" smtClean="0"/>
              <a:pPr>
                <a:defRPr/>
              </a:pPr>
              <a:t>3</a:t>
            </a:fld>
            <a:endParaRPr lang="ru-RU" dirty="0"/>
          </a:p>
        </p:txBody>
      </p:sp>
    </p:spTree>
    <p:extLst>
      <p:ext uri="{BB962C8B-B14F-4D97-AF65-F5344CB8AC3E}">
        <p14:creationId xmlns:p14="http://schemas.microsoft.com/office/powerpoint/2010/main" val="2461340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Карта национальных стандартов РБПО</a:t>
            </a:r>
            <a:endParaRPr lang="en-US"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7859" y="1737755"/>
            <a:ext cx="8216281" cy="4983721"/>
          </a:xfrm>
        </p:spPr>
      </p:pic>
      <p:sp>
        <p:nvSpPr>
          <p:cNvPr id="4" name="Номер слайда 3"/>
          <p:cNvSpPr>
            <a:spLocks noGrp="1"/>
          </p:cNvSpPr>
          <p:nvPr>
            <p:ph type="sldNum" sz="quarter" idx="12"/>
          </p:nvPr>
        </p:nvSpPr>
        <p:spPr/>
        <p:txBody>
          <a:bodyPr/>
          <a:lstStyle/>
          <a:p>
            <a:pPr>
              <a:defRPr/>
            </a:pPr>
            <a:fld id="{995B35C5-8B64-445F-B477-4A8C4C807B95}" type="slidenum">
              <a:rPr lang="ru-RU" smtClean="0"/>
              <a:pPr>
                <a:defRPr/>
              </a:pPr>
              <a:t>4</a:t>
            </a:fld>
            <a:endParaRPr lang="ru-RU" dirty="0"/>
          </a:p>
        </p:txBody>
      </p:sp>
    </p:spTree>
    <p:extLst>
      <p:ext uri="{BB962C8B-B14F-4D97-AF65-F5344CB8AC3E}">
        <p14:creationId xmlns:p14="http://schemas.microsoft.com/office/powerpoint/2010/main" val="2552230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Проект ГОСТ Р ЗИ. РБПО</a:t>
            </a:r>
            <a:br>
              <a:rPr lang="ru-RU" dirty="0" smtClean="0"/>
            </a:br>
            <a:r>
              <a:rPr lang="ru-RU" dirty="0" smtClean="0"/>
              <a:t>Среда </a:t>
            </a:r>
            <a:r>
              <a:rPr lang="ru-RU" dirty="0"/>
              <a:t>разработки безопасного ПО. Общие </a:t>
            </a:r>
            <a:r>
              <a:rPr lang="ru-RU" dirty="0" smtClean="0"/>
              <a:t>требования (1/2)</a:t>
            </a:r>
            <a:endParaRPr lang="en-US" dirty="0"/>
          </a:p>
        </p:txBody>
      </p:sp>
      <p:sp>
        <p:nvSpPr>
          <p:cNvPr id="3" name="Объект 2"/>
          <p:cNvSpPr>
            <a:spLocks noGrp="1"/>
          </p:cNvSpPr>
          <p:nvPr>
            <p:ph idx="1"/>
          </p:nvPr>
        </p:nvSpPr>
        <p:spPr/>
        <p:txBody>
          <a:bodyPr>
            <a:normAutofit fontScale="77500" lnSpcReduction="20000"/>
          </a:bodyPr>
          <a:lstStyle/>
          <a:p>
            <a:pPr marL="514350" indent="-514350">
              <a:buFont typeface="+mj-lt"/>
              <a:buAutoNum type="arabicPeriod"/>
            </a:pPr>
            <a:r>
              <a:rPr lang="ru-RU" dirty="0" smtClean="0"/>
              <a:t>Устанавливает </a:t>
            </a:r>
            <a:r>
              <a:rPr lang="ru-RU" dirty="0"/>
              <a:t>общие требования к среде (инфраструктуре) разработки и обеспечению ее безопасности.</a:t>
            </a:r>
          </a:p>
          <a:p>
            <a:pPr marL="514350" indent="-514350">
              <a:buFont typeface="+mj-lt"/>
              <a:buAutoNum type="arabicPeriod"/>
            </a:pPr>
            <a:r>
              <a:rPr lang="ru-RU" dirty="0" smtClean="0"/>
              <a:t>Содержит </a:t>
            </a:r>
            <a:r>
              <a:rPr lang="ru-RU" dirty="0"/>
              <a:t>рекомендации, которые могут использоваться разработчиком при оценке угроз, определении состава мер защиты среды разработки и их реализации, при этом не заменяет семейство стандартов СМИБ (по ГОСТ Р 27000–2021) и стандартов, устанавливающих требования по проектированию системы защиты и защите информации в АС.</a:t>
            </a:r>
          </a:p>
          <a:p>
            <a:pPr marL="514350" indent="-514350">
              <a:buFont typeface="+mj-lt"/>
              <a:buAutoNum type="arabicPeriod"/>
            </a:pPr>
            <a:r>
              <a:rPr lang="ru-RU" dirty="0" smtClean="0"/>
              <a:t>Уточняет </a:t>
            </a:r>
            <a:r>
              <a:rPr lang="ru-RU" dirty="0"/>
              <a:t>требования, предъявляемые к отдельным процессам разработки безопасного ПО согласно ГОСТ Р 56939-2024, а именно:</a:t>
            </a:r>
          </a:p>
          <a:p>
            <a:pPr lvl="1" indent="-342900"/>
            <a:r>
              <a:rPr lang="ru-RU" dirty="0" smtClean="0"/>
              <a:t>управлению </a:t>
            </a:r>
            <a:r>
              <a:rPr lang="ru-RU" dirty="0"/>
              <a:t>доступом и контролю целостности исходного кода (процесс 5.14);</a:t>
            </a:r>
          </a:p>
          <a:p>
            <a:pPr lvl="1" indent="-342900"/>
            <a:r>
              <a:rPr lang="ru-RU" dirty="0" smtClean="0"/>
              <a:t>обеспечению </a:t>
            </a:r>
            <a:r>
              <a:rPr lang="ru-RU" dirty="0"/>
              <a:t>безопасности системы сборки (процесс 5.12);</a:t>
            </a:r>
          </a:p>
          <a:p>
            <a:pPr lvl="1" indent="-342900"/>
            <a:r>
              <a:rPr lang="ru-RU" dirty="0" smtClean="0"/>
              <a:t>обеспечению </a:t>
            </a:r>
            <a:r>
              <a:rPr lang="ru-RU" dirty="0"/>
              <a:t>безопасности сборочной среды, в </a:t>
            </a:r>
            <a:r>
              <a:rPr lang="ru-RU" dirty="0" err="1"/>
              <a:t>т.ч</a:t>
            </a:r>
            <a:r>
              <a:rPr lang="ru-RU" dirty="0"/>
              <a:t>. требования к процессу и результатам сборки (процесс 5.13);</a:t>
            </a:r>
          </a:p>
          <a:p>
            <a:pPr lvl="1" indent="-342900"/>
            <a:r>
              <a:rPr lang="ru-RU" dirty="0" smtClean="0"/>
              <a:t>контролю </a:t>
            </a:r>
            <a:r>
              <a:rPr lang="ru-RU" dirty="0"/>
              <a:t>цепочки поставок (процесс 5.17), в </a:t>
            </a:r>
            <a:r>
              <a:rPr lang="ru-RU" dirty="0" err="1"/>
              <a:t>т.ч</a:t>
            </a:r>
            <a:r>
              <a:rPr lang="ru-RU" dirty="0"/>
              <a:t>. использования контролируемых </a:t>
            </a:r>
            <a:r>
              <a:rPr lang="ru-RU" dirty="0" err="1"/>
              <a:t>репозиториев</a:t>
            </a:r>
            <a:r>
              <a:rPr lang="ru-RU" dirty="0"/>
              <a:t> как исходного кода, артефактов и заимствованных компонентов ПО, так и применяемого в среде разработки привлекаемого ПО, а также состав необходимых в отношении них проверок</a:t>
            </a:r>
            <a:r>
              <a:rPr lang="ru-RU" dirty="0" smtClean="0"/>
              <a:t>.</a:t>
            </a:r>
            <a:endParaRPr lang="ru-RU" dirty="0"/>
          </a:p>
        </p:txBody>
      </p:sp>
      <p:sp>
        <p:nvSpPr>
          <p:cNvPr id="4" name="Номер слайда 3"/>
          <p:cNvSpPr>
            <a:spLocks noGrp="1"/>
          </p:cNvSpPr>
          <p:nvPr>
            <p:ph type="sldNum" sz="quarter" idx="12"/>
          </p:nvPr>
        </p:nvSpPr>
        <p:spPr/>
        <p:txBody>
          <a:bodyPr/>
          <a:lstStyle/>
          <a:p>
            <a:pPr>
              <a:defRPr/>
            </a:pPr>
            <a:fld id="{995B35C5-8B64-445F-B477-4A8C4C807B95}" type="slidenum">
              <a:rPr lang="ru-RU" smtClean="0"/>
              <a:pPr>
                <a:defRPr/>
              </a:pPr>
              <a:t>5</a:t>
            </a:fld>
            <a:endParaRPr lang="ru-RU" dirty="0"/>
          </a:p>
        </p:txBody>
      </p:sp>
    </p:spTree>
    <p:extLst>
      <p:ext uri="{BB962C8B-B14F-4D97-AF65-F5344CB8AC3E}">
        <p14:creationId xmlns:p14="http://schemas.microsoft.com/office/powerpoint/2010/main" val="3367071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Проект ГОСТ Р ЗИ. РБПО</a:t>
            </a:r>
            <a:br>
              <a:rPr lang="ru-RU" dirty="0"/>
            </a:br>
            <a:r>
              <a:rPr lang="ru-RU" dirty="0" smtClean="0"/>
              <a:t>Среда </a:t>
            </a:r>
            <a:r>
              <a:rPr lang="ru-RU" dirty="0"/>
              <a:t>разработки безопасного ПО. Общие </a:t>
            </a:r>
            <a:r>
              <a:rPr lang="ru-RU" dirty="0" smtClean="0"/>
              <a:t>требования (2/2)</a:t>
            </a:r>
            <a:endParaRPr lang="en-US" dirty="0"/>
          </a:p>
        </p:txBody>
      </p:sp>
      <p:sp>
        <p:nvSpPr>
          <p:cNvPr id="3" name="Объект 2"/>
          <p:cNvSpPr>
            <a:spLocks noGrp="1"/>
          </p:cNvSpPr>
          <p:nvPr>
            <p:ph idx="1"/>
          </p:nvPr>
        </p:nvSpPr>
        <p:spPr/>
        <p:txBody>
          <a:bodyPr>
            <a:normAutofit fontScale="92500" lnSpcReduction="10000"/>
          </a:bodyPr>
          <a:lstStyle/>
          <a:p>
            <a:pPr marL="514350" indent="-514350">
              <a:buFont typeface="+mj-lt"/>
              <a:buAutoNum type="arabicPeriod" startAt="4"/>
            </a:pPr>
            <a:r>
              <a:rPr lang="ru-RU" dirty="0" smtClean="0"/>
              <a:t>Дополнительно </a:t>
            </a:r>
            <a:r>
              <a:rPr lang="ru-RU" dirty="0"/>
              <a:t>стандарт уточняет перечень элементов конфигурации ПО, подлежащих отслеживанию в рамках процесса управления конфигурацией ПО. </a:t>
            </a:r>
          </a:p>
          <a:p>
            <a:pPr marL="514350" indent="-514350">
              <a:buFont typeface="+mj-lt"/>
              <a:buAutoNum type="arabicPeriod" startAt="4"/>
            </a:pPr>
            <a:r>
              <a:rPr lang="ru-RU" dirty="0" smtClean="0"/>
              <a:t>Объектами </a:t>
            </a:r>
            <a:r>
              <a:rPr lang="ru-RU" dirty="0"/>
              <a:t>стандартизации являются АС и инструментальные средства, используемые для разработки безопасного ПО.</a:t>
            </a:r>
          </a:p>
          <a:p>
            <a:pPr marL="514350" indent="-514350">
              <a:buFont typeface="+mj-lt"/>
              <a:buAutoNum type="arabicPeriod" startAt="4"/>
            </a:pPr>
            <a:r>
              <a:rPr lang="ru-RU" dirty="0" smtClean="0"/>
              <a:t>Стандарт </a:t>
            </a:r>
            <a:r>
              <a:rPr lang="ru-RU" dirty="0"/>
              <a:t>предназначен для:</a:t>
            </a:r>
          </a:p>
          <a:p>
            <a:pPr lvl="1" indent="-342900"/>
            <a:r>
              <a:rPr lang="ru-RU" dirty="0" smtClean="0"/>
              <a:t>разработчиков </a:t>
            </a:r>
            <a:r>
              <a:rPr lang="ru-RU" dirty="0"/>
              <a:t>безопасного ПО</a:t>
            </a:r>
          </a:p>
          <a:p>
            <a:pPr lvl="1" indent="-342900"/>
            <a:r>
              <a:rPr lang="ru-RU" dirty="0" smtClean="0"/>
              <a:t>разработчиков </a:t>
            </a:r>
            <a:r>
              <a:rPr lang="ru-RU" dirty="0"/>
              <a:t>средств, применяемых в процессах разработки</a:t>
            </a:r>
          </a:p>
          <a:p>
            <a:pPr lvl="1" indent="-342900"/>
            <a:r>
              <a:rPr lang="ru-RU" dirty="0" smtClean="0"/>
              <a:t>поставщиков</a:t>
            </a:r>
            <a:r>
              <a:rPr lang="ru-RU" dirty="0"/>
              <a:t>, предоставляющих услуги (в частности, на базе облачной инфраструктуры) по типу «платформа разработки как сервис» </a:t>
            </a:r>
            <a:endParaRPr lang="ru-RU" dirty="0" smtClean="0"/>
          </a:p>
          <a:p>
            <a:pPr lvl="1" indent="-342900"/>
            <a:r>
              <a:rPr lang="ru-RU" dirty="0"/>
              <a:t>для организаций, выполняющих оценку соответствия процессов  разработки безопасного ПО</a:t>
            </a:r>
            <a:endParaRPr lang="en-US" dirty="0"/>
          </a:p>
        </p:txBody>
      </p:sp>
      <p:sp>
        <p:nvSpPr>
          <p:cNvPr id="4" name="Номер слайда 3"/>
          <p:cNvSpPr>
            <a:spLocks noGrp="1"/>
          </p:cNvSpPr>
          <p:nvPr>
            <p:ph type="sldNum" sz="quarter" idx="12"/>
          </p:nvPr>
        </p:nvSpPr>
        <p:spPr/>
        <p:txBody>
          <a:bodyPr/>
          <a:lstStyle/>
          <a:p>
            <a:pPr>
              <a:defRPr/>
            </a:pPr>
            <a:fld id="{995B35C5-8B64-445F-B477-4A8C4C807B95}" type="slidenum">
              <a:rPr lang="ru-RU" smtClean="0"/>
              <a:pPr>
                <a:defRPr/>
              </a:pPr>
              <a:t>6</a:t>
            </a:fld>
            <a:endParaRPr lang="ru-RU" dirty="0"/>
          </a:p>
        </p:txBody>
      </p:sp>
    </p:spTree>
    <p:extLst>
      <p:ext uri="{BB962C8B-B14F-4D97-AF65-F5344CB8AC3E}">
        <p14:creationId xmlns:p14="http://schemas.microsoft.com/office/powerpoint/2010/main" val="358108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Процессы РБПО </a:t>
            </a:r>
            <a:endParaRPr lang="ru-RU" dirty="0"/>
          </a:p>
        </p:txBody>
      </p:sp>
      <p:sp>
        <p:nvSpPr>
          <p:cNvPr id="3" name="Номер слайда 2"/>
          <p:cNvSpPr>
            <a:spLocks noGrp="1"/>
          </p:cNvSpPr>
          <p:nvPr>
            <p:ph type="sldNum" sz="quarter" idx="12"/>
          </p:nvPr>
        </p:nvSpPr>
        <p:spPr/>
        <p:txBody>
          <a:bodyPr/>
          <a:lstStyle/>
          <a:p>
            <a:pPr>
              <a:defRPr/>
            </a:pPr>
            <a:fld id="{D4CD0ECD-6C38-4C14-85C4-62DEE6559E0C}" type="slidenum">
              <a:rPr lang="ru-RU" smtClean="0"/>
              <a:pPr>
                <a:defRPr/>
              </a:pPr>
              <a:t>7</a:t>
            </a:fld>
            <a:endParaRPr lang="ru-RU"/>
          </a:p>
        </p:txBody>
      </p:sp>
      <p:pic>
        <p:nvPicPr>
          <p:cNvPr id="9" name="Рисунок 8"/>
          <p:cNvPicPr>
            <a:picLocks noChangeAspect="1"/>
          </p:cNvPicPr>
          <p:nvPr/>
        </p:nvPicPr>
        <p:blipFill>
          <a:blip r:embed="rId2"/>
          <a:stretch>
            <a:fillRect/>
          </a:stretch>
        </p:blipFill>
        <p:spPr>
          <a:xfrm>
            <a:off x="1913136" y="1520100"/>
            <a:ext cx="6277851" cy="5201376"/>
          </a:xfrm>
          <a:prstGeom prst="rect">
            <a:avLst/>
          </a:prstGeom>
        </p:spPr>
      </p:pic>
      <p:sp>
        <p:nvSpPr>
          <p:cNvPr id="10" name="TextBox 9"/>
          <p:cNvSpPr txBox="1"/>
          <p:nvPr/>
        </p:nvSpPr>
        <p:spPr>
          <a:xfrm>
            <a:off x="609600" y="1674636"/>
            <a:ext cx="1260000" cy="646331"/>
          </a:xfrm>
          <a:prstGeom prst="rect">
            <a:avLst/>
          </a:prstGeom>
          <a:solidFill>
            <a:schemeClr val="bg1">
              <a:lumMod val="85000"/>
            </a:schemeClr>
          </a:solidFill>
        </p:spPr>
        <p:txBody>
          <a:bodyPr wrap="none" rtlCol="0">
            <a:spAutoFit/>
          </a:bodyPr>
          <a:lstStyle/>
          <a:p>
            <a:pPr algn="ctr"/>
            <a:r>
              <a:rPr lang="ru-RU" dirty="0" smtClean="0">
                <a:latin typeface="+mn-lt"/>
              </a:rPr>
              <a:t>Сквозные </a:t>
            </a:r>
            <a:br>
              <a:rPr lang="ru-RU" dirty="0" smtClean="0">
                <a:latin typeface="+mn-lt"/>
              </a:rPr>
            </a:br>
            <a:r>
              <a:rPr lang="ru-RU" dirty="0" smtClean="0">
                <a:latin typeface="+mn-lt"/>
              </a:rPr>
              <a:t>процессы</a:t>
            </a:r>
            <a:endParaRPr lang="ru-RU" dirty="0">
              <a:latin typeface="+mn-lt"/>
            </a:endParaRPr>
          </a:p>
        </p:txBody>
      </p:sp>
      <p:cxnSp>
        <p:nvCxnSpPr>
          <p:cNvPr id="13" name="Прямая соединительная линия 12"/>
          <p:cNvCxnSpPr/>
          <p:nvPr/>
        </p:nvCxnSpPr>
        <p:spPr>
          <a:xfrm>
            <a:off x="2027725" y="1747157"/>
            <a:ext cx="0" cy="36004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14" name="Выноска 1 13"/>
          <p:cNvSpPr/>
          <p:nvPr/>
        </p:nvSpPr>
        <p:spPr>
          <a:xfrm>
            <a:off x="9201433" y="3805920"/>
            <a:ext cx="1296144" cy="432048"/>
          </a:xfrm>
          <a:prstGeom prst="borderCallout1">
            <a:avLst>
              <a:gd name="adj1" fmla="val 59305"/>
              <a:gd name="adj2" fmla="val -12605"/>
              <a:gd name="adj3" fmla="val 44864"/>
              <a:gd name="adj4" fmla="val -20748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ГОСТ </a:t>
            </a:r>
            <a:br>
              <a:rPr lang="ru-RU" sz="1400" dirty="0">
                <a:solidFill>
                  <a:schemeClr val="tx1"/>
                </a:solidFill>
              </a:rPr>
            </a:br>
            <a:r>
              <a:rPr lang="ru-RU" sz="1400" dirty="0">
                <a:solidFill>
                  <a:schemeClr val="tx1"/>
                </a:solidFill>
              </a:rPr>
              <a:t>7120</a:t>
            </a:r>
            <a:r>
              <a:rPr lang="en-US" sz="1400" dirty="0">
                <a:solidFill>
                  <a:schemeClr val="tx1"/>
                </a:solidFill>
              </a:rPr>
              <a:t>6</a:t>
            </a:r>
            <a:r>
              <a:rPr lang="ru-RU" sz="1400" dirty="0">
                <a:solidFill>
                  <a:schemeClr val="tx1"/>
                </a:solidFill>
              </a:rPr>
              <a:t>-2024</a:t>
            </a:r>
          </a:p>
        </p:txBody>
      </p:sp>
      <p:sp>
        <p:nvSpPr>
          <p:cNvPr id="15" name="Выноска 1 14"/>
          <p:cNvSpPr/>
          <p:nvPr/>
        </p:nvSpPr>
        <p:spPr>
          <a:xfrm>
            <a:off x="9199098" y="3099793"/>
            <a:ext cx="1296144" cy="432048"/>
          </a:xfrm>
          <a:prstGeom prst="borderCallout1">
            <a:avLst>
              <a:gd name="adj1" fmla="val 59305"/>
              <a:gd name="adj2" fmla="val -12605"/>
              <a:gd name="adj3" fmla="val 154542"/>
              <a:gd name="adj4" fmla="val -35013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ГОСТ </a:t>
            </a:r>
            <a:br>
              <a:rPr lang="ru-RU" sz="1400" dirty="0">
                <a:solidFill>
                  <a:schemeClr val="tx1"/>
                </a:solidFill>
              </a:rPr>
            </a:br>
            <a:r>
              <a:rPr lang="ru-RU" sz="1400" dirty="0">
                <a:solidFill>
                  <a:schemeClr val="tx1"/>
                </a:solidFill>
              </a:rPr>
              <a:t>«Динамика»</a:t>
            </a:r>
          </a:p>
        </p:txBody>
      </p:sp>
      <p:cxnSp>
        <p:nvCxnSpPr>
          <p:cNvPr id="16" name="Прямая соединительная линия 15"/>
          <p:cNvCxnSpPr/>
          <p:nvPr/>
        </p:nvCxnSpPr>
        <p:spPr>
          <a:xfrm flipH="1">
            <a:off x="4223792" y="3323913"/>
            <a:ext cx="4856341" cy="1894261"/>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19" name="Прямая соединительная линия 18"/>
          <p:cNvCxnSpPr/>
          <p:nvPr/>
        </p:nvCxnSpPr>
        <p:spPr>
          <a:xfrm>
            <a:off x="2027725" y="2218410"/>
            <a:ext cx="0" cy="4392488"/>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a:off x="609600" y="4155506"/>
            <a:ext cx="1260000" cy="646331"/>
          </a:xfrm>
          <a:prstGeom prst="rect">
            <a:avLst/>
          </a:prstGeom>
          <a:solidFill>
            <a:schemeClr val="bg1">
              <a:lumMod val="85000"/>
            </a:schemeClr>
          </a:solidFill>
        </p:spPr>
        <p:txBody>
          <a:bodyPr wrap="none" rtlCol="0">
            <a:spAutoFit/>
          </a:bodyPr>
          <a:lstStyle/>
          <a:p>
            <a:pPr algn="ctr"/>
            <a:r>
              <a:rPr lang="ru-RU" dirty="0" smtClean="0">
                <a:latin typeface="+mn-lt"/>
              </a:rPr>
              <a:t>Проектные </a:t>
            </a:r>
            <a:br>
              <a:rPr lang="ru-RU" dirty="0" smtClean="0">
                <a:latin typeface="+mn-lt"/>
              </a:rPr>
            </a:br>
            <a:r>
              <a:rPr lang="ru-RU" dirty="0" smtClean="0">
                <a:latin typeface="+mn-lt"/>
              </a:rPr>
              <a:t>процессы</a:t>
            </a:r>
            <a:endParaRPr lang="ru-RU" dirty="0">
              <a:latin typeface="+mn-lt"/>
            </a:endParaRPr>
          </a:p>
        </p:txBody>
      </p:sp>
      <p:sp>
        <p:nvSpPr>
          <p:cNvPr id="25" name="Выноска 1 24"/>
          <p:cNvSpPr/>
          <p:nvPr/>
        </p:nvSpPr>
        <p:spPr>
          <a:xfrm>
            <a:off x="9195992" y="5218174"/>
            <a:ext cx="1296144" cy="432048"/>
          </a:xfrm>
          <a:prstGeom prst="borderCallout1">
            <a:avLst>
              <a:gd name="adj1" fmla="val 59305"/>
              <a:gd name="adj2" fmla="val -12605"/>
              <a:gd name="adj3" fmla="val -51440"/>
              <a:gd name="adj4" fmla="val -8007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ГОСТ </a:t>
            </a:r>
            <a:br>
              <a:rPr lang="ru-RU" sz="1400" dirty="0">
                <a:solidFill>
                  <a:schemeClr val="tx1"/>
                </a:solidFill>
              </a:rPr>
            </a:br>
            <a:r>
              <a:rPr lang="ru-RU" sz="1400" dirty="0">
                <a:solidFill>
                  <a:schemeClr val="tx1"/>
                </a:solidFill>
              </a:rPr>
              <a:t>«</a:t>
            </a:r>
            <a:r>
              <a:rPr lang="en-US" sz="1400" dirty="0">
                <a:solidFill>
                  <a:schemeClr val="tx1"/>
                </a:solidFill>
              </a:rPr>
              <a:t>SCA</a:t>
            </a:r>
            <a:r>
              <a:rPr lang="ru-RU" sz="1400" dirty="0">
                <a:solidFill>
                  <a:schemeClr val="tx1"/>
                </a:solidFill>
              </a:rPr>
              <a:t>»</a:t>
            </a:r>
          </a:p>
        </p:txBody>
      </p:sp>
      <p:cxnSp>
        <p:nvCxnSpPr>
          <p:cNvPr id="26" name="Прямая соединительная линия 25"/>
          <p:cNvCxnSpPr/>
          <p:nvPr/>
        </p:nvCxnSpPr>
        <p:spPr>
          <a:xfrm>
            <a:off x="5663952" y="4822129"/>
            <a:ext cx="3416181" cy="719714"/>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28" name="Выноска 1 27"/>
          <p:cNvSpPr/>
          <p:nvPr/>
        </p:nvSpPr>
        <p:spPr>
          <a:xfrm>
            <a:off x="9199098" y="2393666"/>
            <a:ext cx="1296144" cy="432048"/>
          </a:xfrm>
          <a:prstGeom prst="borderCallout1">
            <a:avLst>
              <a:gd name="adj1" fmla="val 59305"/>
              <a:gd name="adj2" fmla="val -12605"/>
              <a:gd name="adj3" fmla="val 276880"/>
              <a:gd name="adj4" fmla="val -36618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ГОСТ </a:t>
            </a:r>
            <a:br>
              <a:rPr lang="ru-RU" sz="1400" dirty="0">
                <a:solidFill>
                  <a:schemeClr val="tx1"/>
                </a:solidFill>
              </a:rPr>
            </a:br>
            <a:r>
              <a:rPr lang="ru-RU" sz="1400" dirty="0">
                <a:solidFill>
                  <a:schemeClr val="tx1"/>
                </a:solidFill>
              </a:rPr>
              <a:t>7120</a:t>
            </a:r>
            <a:r>
              <a:rPr lang="en-US" sz="1400" dirty="0">
                <a:solidFill>
                  <a:schemeClr val="tx1"/>
                </a:solidFill>
              </a:rPr>
              <a:t>7</a:t>
            </a:r>
            <a:r>
              <a:rPr lang="ru-RU" sz="1400" dirty="0">
                <a:solidFill>
                  <a:schemeClr val="tx1"/>
                </a:solidFill>
              </a:rPr>
              <a:t>-2024</a:t>
            </a:r>
          </a:p>
        </p:txBody>
      </p:sp>
      <p:sp>
        <p:nvSpPr>
          <p:cNvPr id="29" name="Выноска 1 28"/>
          <p:cNvSpPr/>
          <p:nvPr/>
        </p:nvSpPr>
        <p:spPr>
          <a:xfrm>
            <a:off x="9199098" y="1687539"/>
            <a:ext cx="1296144" cy="432048"/>
          </a:xfrm>
          <a:prstGeom prst="borderCallout1">
            <a:avLst>
              <a:gd name="adj1" fmla="val 59305"/>
              <a:gd name="adj2" fmla="val -12605"/>
              <a:gd name="adj3" fmla="val 122079"/>
              <a:gd name="adj4" fmla="val -14815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ГОСТ </a:t>
            </a:r>
            <a:br>
              <a:rPr lang="ru-RU" sz="1400" dirty="0">
                <a:solidFill>
                  <a:schemeClr val="tx1"/>
                </a:solidFill>
              </a:rPr>
            </a:br>
            <a:r>
              <a:rPr lang="ru-RU" sz="1400" dirty="0">
                <a:solidFill>
                  <a:schemeClr val="tx1"/>
                </a:solidFill>
              </a:rPr>
              <a:t>58412-2019</a:t>
            </a:r>
          </a:p>
        </p:txBody>
      </p:sp>
      <p:sp>
        <p:nvSpPr>
          <p:cNvPr id="30" name="Выноска 1 29"/>
          <p:cNvSpPr/>
          <p:nvPr/>
        </p:nvSpPr>
        <p:spPr>
          <a:xfrm>
            <a:off x="9199098" y="5924303"/>
            <a:ext cx="1296144" cy="432048"/>
          </a:xfrm>
          <a:prstGeom prst="borderCallout1">
            <a:avLst>
              <a:gd name="adj1" fmla="val 59305"/>
              <a:gd name="adj2" fmla="val -12605"/>
              <a:gd name="adj3" fmla="val 111497"/>
              <a:gd name="adj4" fmla="val -23299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Технический отчет?</a:t>
            </a:r>
            <a:endParaRPr lang="ru-RU" sz="1400" dirty="0">
              <a:solidFill>
                <a:schemeClr val="tx1"/>
              </a:solidFill>
            </a:endParaRPr>
          </a:p>
        </p:txBody>
      </p:sp>
      <p:sp>
        <p:nvSpPr>
          <p:cNvPr id="22" name="Выноска 1 21"/>
          <p:cNvSpPr/>
          <p:nvPr/>
        </p:nvSpPr>
        <p:spPr>
          <a:xfrm>
            <a:off x="9195388" y="4512047"/>
            <a:ext cx="1865454" cy="432048"/>
          </a:xfrm>
          <a:prstGeom prst="borderCallout1">
            <a:avLst>
              <a:gd name="adj1" fmla="val 59305"/>
              <a:gd name="adj2" fmla="val -12605"/>
              <a:gd name="adj3" fmla="val -114933"/>
              <a:gd name="adj4" fmla="val -14372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rPr>
              <a:t>ГОСТ </a:t>
            </a:r>
            <a:br>
              <a:rPr lang="ru-RU" sz="1400" b="1" dirty="0">
                <a:solidFill>
                  <a:schemeClr val="tx1"/>
                </a:solidFill>
              </a:rPr>
            </a:br>
            <a:r>
              <a:rPr lang="ru-RU" sz="1400" b="1" dirty="0" smtClean="0">
                <a:solidFill>
                  <a:schemeClr val="tx1"/>
                </a:solidFill>
              </a:rPr>
              <a:t>«Среда разработки»</a:t>
            </a:r>
            <a:endParaRPr lang="ru-RU" sz="1400" b="1" dirty="0">
              <a:solidFill>
                <a:schemeClr val="tx1"/>
              </a:solidFill>
            </a:endParaRPr>
          </a:p>
        </p:txBody>
      </p:sp>
      <p:cxnSp>
        <p:nvCxnSpPr>
          <p:cNvPr id="23" name="Прямая соединительная линия 22"/>
          <p:cNvCxnSpPr/>
          <p:nvPr/>
        </p:nvCxnSpPr>
        <p:spPr>
          <a:xfrm>
            <a:off x="6528048" y="4155506"/>
            <a:ext cx="2436591" cy="621754"/>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1" name="Прямая соединительная линия 30"/>
          <p:cNvCxnSpPr/>
          <p:nvPr/>
        </p:nvCxnSpPr>
        <p:spPr>
          <a:xfrm>
            <a:off x="7880171" y="4371428"/>
            <a:ext cx="1084468" cy="405832"/>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3" name="Прямая соединительная линия 32"/>
          <p:cNvCxnSpPr/>
          <p:nvPr/>
        </p:nvCxnSpPr>
        <p:spPr>
          <a:xfrm flipV="1">
            <a:off x="8146925" y="4801837"/>
            <a:ext cx="817714" cy="191806"/>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6" name="Прямая соединительная линия 35"/>
          <p:cNvCxnSpPr/>
          <p:nvPr/>
        </p:nvCxnSpPr>
        <p:spPr>
          <a:xfrm flipV="1">
            <a:off x="6240016" y="5541843"/>
            <a:ext cx="2840117" cy="832066"/>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619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Сертификация процессов: область проверки </a:t>
            </a:r>
            <a:endParaRPr lang="en-US" dirty="0"/>
          </a:p>
        </p:txBody>
      </p:sp>
      <p:sp>
        <p:nvSpPr>
          <p:cNvPr id="3" name="Объект 2"/>
          <p:cNvSpPr>
            <a:spLocks noGrp="1"/>
          </p:cNvSpPr>
          <p:nvPr>
            <p:ph idx="1"/>
          </p:nvPr>
        </p:nvSpPr>
        <p:spPr/>
        <p:txBody>
          <a:bodyPr/>
          <a:lstStyle/>
          <a:p>
            <a:r>
              <a:rPr lang="ru-RU" dirty="0"/>
              <a:t>В руководстве по безопасной разработке программного обеспечения </a:t>
            </a:r>
            <a:r>
              <a:rPr lang="ru-RU" dirty="0" smtClean="0"/>
              <a:t>указывается описание </a:t>
            </a:r>
            <a:r>
              <a:rPr lang="ru-RU" dirty="0"/>
              <a:t>области действия </a:t>
            </a:r>
            <a:r>
              <a:rPr lang="ru-RU" dirty="0" smtClean="0"/>
              <a:t>руководства</a:t>
            </a:r>
          </a:p>
          <a:p>
            <a:pPr lvl="1"/>
            <a:r>
              <a:rPr lang="ru-RU" dirty="0" smtClean="0"/>
              <a:t>Конкретные программные продукты, классы разрабатываемого ПО, … </a:t>
            </a:r>
            <a:endParaRPr lang="ru-RU" dirty="0"/>
          </a:p>
          <a:p>
            <a:r>
              <a:rPr lang="ru-RU" dirty="0" smtClean="0"/>
              <a:t>При сертификации процессов РБПО должная реализация каждого процесса должна быть подтверждена </a:t>
            </a:r>
          </a:p>
          <a:p>
            <a:pPr lvl="1"/>
            <a:r>
              <a:rPr lang="ru-RU" dirty="0" smtClean="0"/>
              <a:t>Подтверждения могут быть запрошены </a:t>
            </a:r>
            <a:r>
              <a:rPr lang="ru-RU" b="1" u="sng" dirty="0" smtClean="0">
                <a:solidFill>
                  <a:srgbClr val="C00000"/>
                </a:solidFill>
              </a:rPr>
              <a:t>для любого </a:t>
            </a:r>
            <a:r>
              <a:rPr lang="ru-RU" dirty="0" smtClean="0"/>
              <a:t>программного продукта из области действия Руководства по РБПО </a:t>
            </a:r>
          </a:p>
          <a:p>
            <a:pPr lvl="1"/>
            <a:r>
              <a:rPr lang="ru-RU" dirty="0" smtClean="0"/>
              <a:t>Не выполнение требований РБПО хотя бы для одного программного продукта из области действия Руководства означает несоответствие процесса требованиям </a:t>
            </a:r>
            <a:endParaRPr lang="en-US" dirty="0"/>
          </a:p>
        </p:txBody>
      </p:sp>
      <p:sp>
        <p:nvSpPr>
          <p:cNvPr id="4" name="Номер слайда 3"/>
          <p:cNvSpPr>
            <a:spLocks noGrp="1"/>
          </p:cNvSpPr>
          <p:nvPr>
            <p:ph type="sldNum" sz="quarter" idx="12"/>
          </p:nvPr>
        </p:nvSpPr>
        <p:spPr/>
        <p:txBody>
          <a:bodyPr/>
          <a:lstStyle/>
          <a:p>
            <a:pPr>
              <a:defRPr/>
            </a:pPr>
            <a:fld id="{995B35C5-8B64-445F-B477-4A8C4C807B95}" type="slidenum">
              <a:rPr lang="ru-RU" smtClean="0"/>
              <a:pPr>
                <a:defRPr/>
              </a:pPr>
              <a:t>8</a:t>
            </a:fld>
            <a:endParaRPr lang="ru-RU" dirty="0"/>
          </a:p>
        </p:txBody>
      </p:sp>
    </p:spTree>
    <p:extLst>
      <p:ext uri="{BB962C8B-B14F-4D97-AF65-F5344CB8AC3E}">
        <p14:creationId xmlns:p14="http://schemas.microsoft.com/office/powerpoint/2010/main" val="2846842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Изменение порядка взаимодействия с заявителем </a:t>
            </a:r>
            <a:endParaRPr lang="en-US" dirty="0"/>
          </a:p>
        </p:txBody>
      </p:sp>
      <p:sp>
        <p:nvSpPr>
          <p:cNvPr id="4" name="Номер слайда 3"/>
          <p:cNvSpPr>
            <a:spLocks noGrp="1"/>
          </p:cNvSpPr>
          <p:nvPr>
            <p:ph type="sldNum" sz="quarter" idx="12"/>
          </p:nvPr>
        </p:nvSpPr>
        <p:spPr/>
        <p:txBody>
          <a:bodyPr/>
          <a:lstStyle/>
          <a:p>
            <a:pPr>
              <a:defRPr/>
            </a:pPr>
            <a:fld id="{995B35C5-8B64-445F-B477-4A8C4C807B95}" type="slidenum">
              <a:rPr lang="ru-RU" smtClean="0"/>
              <a:pPr>
                <a:defRPr/>
              </a:pPr>
              <a:t>9</a:t>
            </a:fld>
            <a:endParaRPr lang="ru-RU" dirty="0"/>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3162" y="1600200"/>
            <a:ext cx="10505676" cy="4525963"/>
          </a:xfrm>
        </p:spPr>
      </p:pic>
    </p:spTree>
    <p:extLst>
      <p:ext uri="{BB962C8B-B14F-4D97-AF65-F5344CB8AC3E}">
        <p14:creationId xmlns:p14="http://schemas.microsoft.com/office/powerpoint/2010/main" val="1620834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21449</TotalTime>
  <Words>1598</Words>
  <Application>Microsoft Office PowerPoint</Application>
  <PresentationFormat>Широкоэкранный</PresentationFormat>
  <Paragraphs>201</Paragraphs>
  <Slides>22</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宋体</vt:lpstr>
      <vt:lpstr>Arial</vt:lpstr>
      <vt:lpstr>Calibri</vt:lpstr>
      <vt:lpstr>Consolas</vt:lpstr>
      <vt:lpstr>Fira Sans</vt:lpstr>
      <vt:lpstr>Тема Office</vt:lpstr>
      <vt:lpstr>Унифицированная среда разработки безопасного программного обеспечения</vt:lpstr>
      <vt:lpstr>Внедрение РБПО:  требования, которых становится все больше</vt:lpstr>
      <vt:lpstr>Меры по поддержке внедрения РБПО </vt:lpstr>
      <vt:lpstr>Карта национальных стандартов РБПО</vt:lpstr>
      <vt:lpstr>Проект ГОСТ Р ЗИ. РБПО Среда разработки безопасного ПО. Общие требования (1/2)</vt:lpstr>
      <vt:lpstr>Проект ГОСТ Р ЗИ. РБПО Среда разработки безопасного ПО. Общие требования (2/2)</vt:lpstr>
      <vt:lpstr>Процессы РБПО </vt:lpstr>
      <vt:lpstr>Сертификация процессов: область проверки </vt:lpstr>
      <vt:lpstr>Изменение порядка взаимодействия с заявителем </vt:lpstr>
      <vt:lpstr>Презентация PowerPoint</vt:lpstr>
      <vt:lpstr>Инструментальный контроль сборки ПО </vt:lpstr>
      <vt:lpstr>Унифицированная среда разработки безопасного ПО  v1.0</vt:lpstr>
      <vt:lpstr>Унифицированная среда разработки безопасного ПО  v2.0</vt:lpstr>
      <vt:lpstr>Унифицированная среда, текущее состояние  </vt:lpstr>
      <vt:lpstr>От проекта Унифицированная Среда к  Ресурсу центра компетенций ФСТЭК России и ИСП РАН</vt:lpstr>
      <vt:lpstr>Презентация PowerPoint</vt:lpstr>
      <vt:lpstr>Процессы РБПО, начинаем с базовых </vt:lpstr>
      <vt:lpstr>Не просто регламент – комплект документов </vt:lpstr>
      <vt:lpstr>Пример инфографики</vt:lpstr>
      <vt:lpstr>РБПО.РФ Статистика регистраций и публикаций в пилотный период</vt:lpstr>
      <vt:lpstr>Планы на (ближайшее) будущее </vt:lpstr>
      <vt:lpstr>Спасибо за внимание Вопросы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snoop</dc:creator>
  <cp:lastModifiedBy>Падарян Вартан Андроникович</cp:lastModifiedBy>
  <cp:revision>1662</cp:revision>
  <dcterms:created xsi:type="dcterms:W3CDTF">2014-05-14T12:52:31Z</dcterms:created>
  <dcterms:modified xsi:type="dcterms:W3CDTF">2026-02-18T19:07:33Z</dcterms:modified>
</cp:coreProperties>
</file>