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77" r:id="rId3"/>
    <p:sldId id="300" r:id="rId4"/>
    <p:sldId id="305" r:id="rId5"/>
    <p:sldId id="306" r:id="rId6"/>
    <p:sldId id="287" r:id="rId7"/>
  </p:sldIdLst>
  <p:sldSz cx="10691813" cy="7559675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2235"/>
    <a:srgbClr val="D1B9A3"/>
    <a:srgbClr val="A77B53"/>
    <a:srgbClr val="B6906E"/>
    <a:srgbClr val="BD9A7A"/>
    <a:srgbClr val="8C6746"/>
    <a:srgbClr val="484F74"/>
    <a:srgbClr val="1F264A"/>
    <a:srgbClr val="C6A88C"/>
    <a:srgbClr val="2B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792" y="9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838800" cy="83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87F4E6-948D-49F4-ADC6-BC50A5BE4E9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1162050"/>
            <a:ext cx="4435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D22841-F0A8-4664-B7EA-643F2213E7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39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01107" y="6814801"/>
            <a:ext cx="1677599" cy="191900"/>
          </a:xfrm>
        </p:spPr>
        <p:txBody>
          <a:bodyPr/>
          <a:lstStyle>
            <a:lvl1pPr algn="r">
              <a:defRPr sz="1100">
                <a:solidFill>
                  <a:srgbClr val="BD9A7A"/>
                </a:solidFill>
              </a:defRPr>
            </a:lvl1pPr>
          </a:lstStyle>
          <a:p>
            <a:r>
              <a:rPr lang="en-US" smtClean="0"/>
              <a:t>gge.ru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00" y="957600"/>
            <a:ext cx="2071116" cy="14356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51906" y="2941038"/>
            <a:ext cx="6710400" cy="2088000"/>
          </a:xfrm>
        </p:spPr>
        <p:txBody>
          <a:bodyPr anchor="t" anchorCtr="0"/>
          <a:lstStyle>
            <a:lvl1pPr algn="l">
              <a:lnSpc>
                <a:spcPts val="3200"/>
              </a:lnSpc>
              <a:defRPr sz="2200" cap="all" baseline="0">
                <a:solidFill>
                  <a:srgbClr val="BD9A7A"/>
                </a:solidFill>
              </a:defRPr>
            </a:lvl1pPr>
          </a:lstStyle>
          <a:p>
            <a:r>
              <a:rPr lang="ru-RU" dirty="0" smtClean="0"/>
              <a:t>Об основных требованиях </a:t>
            </a:r>
            <a:br>
              <a:rPr lang="ru-RU" dirty="0" smtClean="0"/>
            </a:br>
            <a:r>
              <a:rPr lang="ru-RU" dirty="0" smtClean="0"/>
              <a:t>к осуществлению государственной экспертизы проектной документации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 (или) результатов инженерных изысканий в электронной форме 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1151906" y="5457825"/>
            <a:ext cx="3355006" cy="180000"/>
          </a:xfrm>
        </p:spPr>
        <p:txBody>
          <a:bodyPr/>
          <a:lstStyle>
            <a:lvl1pPr>
              <a:defRPr sz="1100"/>
            </a:lvl1pPr>
            <a:lvl2pPr>
              <a:spcBef>
                <a:spcPts val="1850"/>
              </a:spcBef>
              <a:defRPr>
                <a:solidFill>
                  <a:srgbClr val="BD9A7A"/>
                </a:solidFill>
              </a:defRPr>
            </a:lvl2pPr>
          </a:lstStyle>
          <a:p>
            <a:pPr lvl="0"/>
            <a:r>
              <a:rPr lang="ru-RU" dirty="0" smtClean="0"/>
              <a:t>АНДРОПОВ ВАДИМ ВЛАДИМИРОВИЧ</a:t>
            </a:r>
            <a:endParaRPr lang="ru-RU" dirty="0"/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1151906" y="5759999"/>
            <a:ext cx="3355006" cy="536237"/>
          </a:xfrm>
        </p:spPr>
        <p:txBody>
          <a:bodyPr/>
          <a:lstStyle>
            <a:lvl1pPr>
              <a:defRPr sz="1100" cap="none" baseline="0">
                <a:solidFill>
                  <a:srgbClr val="BD9A7A"/>
                </a:solidFill>
              </a:defRPr>
            </a:lvl1pPr>
            <a:lvl2pPr>
              <a:spcBef>
                <a:spcPts val="1850"/>
              </a:spcBef>
              <a:defRPr>
                <a:solidFill>
                  <a:srgbClr val="BD9A7A"/>
                </a:solidFill>
              </a:defRPr>
            </a:lvl2pPr>
          </a:lstStyle>
          <a:p>
            <a:pPr lvl="0"/>
            <a:r>
              <a:rPr lang="ru-RU" dirty="0" smtClean="0"/>
              <a:t>Первый заместитель начальника </a:t>
            </a:r>
            <a:br>
              <a:rPr lang="ru-RU" dirty="0" smtClean="0"/>
            </a:br>
            <a:r>
              <a:rPr lang="ru-RU" dirty="0" smtClean="0"/>
              <a:t>ФАУ «</a:t>
            </a:r>
            <a:r>
              <a:rPr lang="ru-RU" dirty="0" err="1" smtClean="0"/>
              <a:t>Главгосэкспертиза</a:t>
            </a:r>
            <a:r>
              <a:rPr lang="ru-RU" dirty="0" smtClean="0"/>
              <a:t> России»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88000" y="6840000"/>
            <a:ext cx="216000" cy="288000"/>
          </a:xfrm>
        </p:spPr>
        <p:txBody>
          <a:bodyPr/>
          <a:lstStyle>
            <a:lvl1pPr>
              <a:lnSpc>
                <a:spcPts val="1080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1152525" y="423863"/>
            <a:ext cx="5870981" cy="839787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defRPr sz="1800" cap="none" baseline="0"/>
            </a:lvl1pPr>
          </a:lstStyle>
          <a:p>
            <a:pPr lvl="0"/>
            <a:r>
              <a:rPr lang="ru-RU" dirty="0" smtClean="0"/>
              <a:t>Динамика количества посещений ресурса в месяц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06388" y="424637"/>
            <a:ext cx="846137" cy="839788"/>
          </a:xfrm>
        </p:spPr>
        <p:txBody>
          <a:bodyPr/>
          <a:lstStyle>
            <a:lvl1pPr>
              <a:lnSpc>
                <a:spcPts val="2000"/>
              </a:lnSpc>
              <a:defRPr sz="1800" cap="none" spc="0" baseline="0"/>
            </a:lvl1pPr>
          </a:lstStyle>
          <a:p>
            <a:pPr lvl="0"/>
            <a:r>
              <a:rPr lang="ru-RU" dirty="0" smtClean="0"/>
              <a:t>01.8</a:t>
            </a:r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00" y="6796800"/>
            <a:ext cx="1435608" cy="278892"/>
          </a:xfrm>
          <a:prstGeom prst="rect">
            <a:avLst/>
          </a:prstGeom>
        </p:spPr>
      </p:pic>
      <p:sp>
        <p:nvSpPr>
          <p:cNvPr id="4" name="Диаграмма 3"/>
          <p:cNvSpPr>
            <a:spLocks noGrp="1"/>
          </p:cNvSpPr>
          <p:nvPr>
            <p:ph type="chart" sz="quarter" idx="15"/>
          </p:nvPr>
        </p:nvSpPr>
        <p:spPr>
          <a:xfrm>
            <a:off x="306388" y="2101850"/>
            <a:ext cx="10072318" cy="41941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91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88000" y="6840000"/>
            <a:ext cx="216000" cy="288000"/>
          </a:xfrm>
        </p:spPr>
        <p:txBody>
          <a:bodyPr/>
          <a:lstStyle>
            <a:lvl1pPr>
              <a:lnSpc>
                <a:spcPts val="1080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1152525" y="423863"/>
            <a:ext cx="4193381" cy="839787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defRPr sz="1800" cap="none" baseline="0"/>
            </a:lvl1pPr>
          </a:lstStyle>
          <a:p>
            <a:pPr lvl="0"/>
            <a:r>
              <a:rPr lang="ru-RU" dirty="0" smtClean="0"/>
              <a:t>Внесение изменений в постановление Правительства Российской Федерации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от 05.03.2007 № 145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06388" y="424637"/>
            <a:ext cx="846137" cy="839788"/>
          </a:xfrm>
        </p:spPr>
        <p:txBody>
          <a:bodyPr/>
          <a:lstStyle>
            <a:lvl1pPr>
              <a:lnSpc>
                <a:spcPts val="2000"/>
              </a:lnSpc>
              <a:defRPr sz="1800" cap="none" spc="0" baseline="0"/>
            </a:lvl1pPr>
          </a:lstStyle>
          <a:p>
            <a:pPr lvl="0"/>
            <a:r>
              <a:rPr lang="ru-RU" dirty="0" smtClean="0"/>
              <a:t>01.9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1152525" y="2101850"/>
            <a:ext cx="4192588" cy="839788"/>
          </a:xfrm>
        </p:spPr>
        <p:txBody>
          <a:bodyPr/>
          <a:lstStyle>
            <a:lvl1pPr>
              <a:lnSpc>
                <a:spcPts val="1600"/>
              </a:lnSpc>
              <a:spcBef>
                <a:spcPts val="0"/>
              </a:spcBef>
              <a:defRPr cap="none" baseline="0">
                <a:solidFill>
                  <a:srgbClr val="BD9A7A"/>
                </a:solidFill>
              </a:defRPr>
            </a:lvl1pPr>
          </a:lstStyle>
          <a:p>
            <a:pPr lvl="0"/>
            <a:r>
              <a:rPr lang="ru-RU" dirty="0" smtClean="0"/>
              <a:t>Постановление Правительства Российской Федерации  </a:t>
            </a:r>
            <a:br>
              <a:rPr lang="ru-RU" dirty="0" smtClean="0"/>
            </a:br>
            <a:r>
              <a:rPr lang="ru-RU" dirty="0" smtClean="0"/>
              <a:t>от 05 марта 2007 года № 145 «О порядке организации </a:t>
            </a:r>
            <a:br>
              <a:rPr lang="ru-RU" dirty="0" smtClean="0"/>
            </a:br>
            <a:r>
              <a:rPr lang="ru-RU" dirty="0" smtClean="0"/>
              <a:t>и проведения государственной экспертизы проектной документации и результатов инженерных изысканий»</a:t>
            </a:r>
          </a:p>
          <a:p>
            <a:pPr lvl="0"/>
            <a:r>
              <a:rPr lang="ru-RU" dirty="0" smtClean="0"/>
              <a:t> </a:t>
            </a:r>
          </a:p>
        </p:txBody>
      </p:sp>
      <p:sp>
        <p:nvSpPr>
          <p:cNvPr id="17" name="Текст 15"/>
          <p:cNvSpPr>
            <a:spLocks noGrp="1"/>
          </p:cNvSpPr>
          <p:nvPr>
            <p:ph type="body" sz="quarter" idx="17" hasCustomPrompt="1"/>
          </p:nvPr>
        </p:nvSpPr>
        <p:spPr>
          <a:xfrm>
            <a:off x="1152524" y="3786187"/>
            <a:ext cx="4193381" cy="1671250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400"/>
              </a:spcBef>
              <a:defRPr/>
            </a:lvl2pPr>
          </a:lstStyle>
          <a:p>
            <a:pPr lvl="0"/>
            <a:r>
              <a:rPr lang="ru-RU" dirty="0" smtClean="0"/>
              <a:t>31 марта 2012 года </a:t>
            </a:r>
          </a:p>
          <a:p>
            <a:pPr lvl="1"/>
            <a:r>
              <a:rPr lang="ru-RU" dirty="0" smtClean="0"/>
              <a:t>Документы для проведения государственной экспертизы представляются на бумажном носителе или в форме электронных документов с использованием в том числе федеральной государственной информационной системы ЕПГУ (при наличии соответствующей технической возможности). </a:t>
            </a:r>
          </a:p>
        </p:txBody>
      </p:sp>
      <p:sp>
        <p:nvSpPr>
          <p:cNvPr id="18" name="Текст 15"/>
          <p:cNvSpPr>
            <a:spLocks noGrp="1"/>
          </p:cNvSpPr>
          <p:nvPr>
            <p:ph type="body" sz="quarter" idx="18" hasCustomPrompt="1"/>
          </p:nvPr>
        </p:nvSpPr>
        <p:spPr>
          <a:xfrm>
            <a:off x="1152524" y="5457437"/>
            <a:ext cx="4193382" cy="838800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400"/>
              </a:spcBef>
              <a:defRPr/>
            </a:lvl2pPr>
          </a:lstStyle>
          <a:p>
            <a:pPr lvl="0"/>
            <a:r>
              <a:rPr lang="ru-RU" dirty="0" smtClean="0"/>
              <a:t>25 сентября 2014 года </a:t>
            </a:r>
          </a:p>
          <a:p>
            <a:pPr lvl="1"/>
            <a:r>
              <a:rPr lang="ru-RU" dirty="0" smtClean="0"/>
              <a:t>Требования к формату электронных документов, представляемых для проведения государственной экспертизы, утверждаются Минстроем России. </a:t>
            </a:r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00" y="6796800"/>
            <a:ext cx="1435608" cy="278892"/>
          </a:xfrm>
          <a:prstGeom prst="rect">
            <a:avLst/>
          </a:prstGeom>
        </p:spPr>
      </p:pic>
      <p:sp>
        <p:nvSpPr>
          <p:cNvPr id="3" name="Рисунок 2"/>
          <p:cNvSpPr>
            <a:spLocks noGrp="1"/>
          </p:cNvSpPr>
          <p:nvPr>
            <p:ph type="pic" sz="quarter" idx="19"/>
          </p:nvPr>
        </p:nvSpPr>
        <p:spPr>
          <a:xfrm>
            <a:off x="6184900" y="423863"/>
            <a:ext cx="4219575" cy="5872162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22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Шмуц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906" y="424637"/>
            <a:ext cx="9221689" cy="838800"/>
          </a:xfrm>
        </p:spPr>
        <p:txBody>
          <a:bodyPr anchor="b" anchorCtr="0"/>
          <a:lstStyle>
            <a:lvl1pPr>
              <a:lnSpc>
                <a:spcPct val="0"/>
              </a:lnSpc>
              <a:defRPr sz="2400" cap="all" baseline="0">
                <a:solidFill>
                  <a:srgbClr val="BD9A7A"/>
                </a:solidFill>
              </a:defRPr>
            </a:lvl1pPr>
          </a:lstStyle>
          <a:p>
            <a:r>
              <a:rPr lang="ru-RU" dirty="0" smtClean="0"/>
              <a:t>Правовые акты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1905" y="2102238"/>
            <a:ext cx="5871601" cy="2516400"/>
          </a:xfrm>
        </p:spPr>
        <p:txBody>
          <a:bodyPr/>
          <a:lstStyle>
            <a:lvl1pPr>
              <a:lnSpc>
                <a:spcPts val="3200"/>
              </a:lnSpc>
              <a:spcBef>
                <a:spcPts val="0"/>
              </a:spcBef>
              <a:defRPr sz="2200" cap="none" baseline="0"/>
            </a:lvl1pPr>
          </a:lstStyle>
          <a:p>
            <a:pPr lvl="0"/>
            <a:r>
              <a:rPr lang="ru-RU" dirty="0" smtClean="0"/>
              <a:t>Внесение изменений в постановление Правительства Российской Федерации </a:t>
            </a:r>
            <a:br>
              <a:rPr lang="ru-RU" dirty="0" smtClean="0"/>
            </a:br>
            <a:r>
              <a:rPr lang="ru-RU" dirty="0" smtClean="0"/>
              <a:t>от 05.03.2007 № 145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 hasCustomPrompt="1"/>
          </p:nvPr>
        </p:nvSpPr>
        <p:spPr>
          <a:xfrm>
            <a:off x="6012000" y="3780000"/>
            <a:ext cx="4507107" cy="2988000"/>
          </a:xfrm>
        </p:spPr>
        <p:txBody>
          <a:bodyPr anchor="b" anchorCtr="0"/>
          <a:lstStyle>
            <a:lvl1pPr algn="r">
              <a:lnSpc>
                <a:spcPts val="1855"/>
              </a:lnSpc>
              <a:spcBef>
                <a:spcPts val="0"/>
              </a:spcBef>
              <a:defRPr sz="22000" kern="0" cap="none" spc="-1000" baseline="0"/>
            </a:lvl1pPr>
          </a:lstStyle>
          <a:p>
            <a:pPr lvl="0"/>
            <a:r>
              <a:rPr lang="ru-RU" dirty="0" smtClean="0"/>
              <a:t>01.</a:t>
            </a:r>
          </a:p>
        </p:txBody>
      </p:sp>
    </p:spTree>
    <p:extLst>
      <p:ext uri="{BB962C8B-B14F-4D97-AF65-F5344CB8AC3E}">
        <p14:creationId xmlns:p14="http://schemas.microsoft.com/office/powerpoint/2010/main" val="128264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88000" y="6840000"/>
            <a:ext cx="216000" cy="288000"/>
          </a:xfrm>
        </p:spPr>
        <p:txBody>
          <a:bodyPr/>
          <a:lstStyle>
            <a:lvl1pPr>
              <a:lnSpc>
                <a:spcPts val="1080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1152525" y="423863"/>
            <a:ext cx="5032181" cy="839787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defRPr sz="1800" cap="none" baseline="0"/>
            </a:lvl1pPr>
          </a:lstStyle>
          <a:p>
            <a:pPr lvl="0"/>
            <a:r>
              <a:rPr lang="ru-RU" dirty="0" smtClean="0"/>
              <a:t>Внесение изменений в постановление Правительства Российской Федерации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от 05.03.2007 № 145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06388" y="424637"/>
            <a:ext cx="846137" cy="839788"/>
          </a:xfrm>
        </p:spPr>
        <p:txBody>
          <a:bodyPr/>
          <a:lstStyle>
            <a:lvl1pPr>
              <a:lnSpc>
                <a:spcPts val="2000"/>
              </a:lnSpc>
              <a:defRPr sz="1800" cap="none" spc="0" baseline="0"/>
            </a:lvl1pPr>
          </a:lstStyle>
          <a:p>
            <a:pPr lvl="0"/>
            <a:r>
              <a:rPr lang="ru-RU" dirty="0" smtClean="0"/>
              <a:t>01.1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1152525" y="2101850"/>
            <a:ext cx="4192588" cy="839788"/>
          </a:xfrm>
        </p:spPr>
        <p:txBody>
          <a:bodyPr/>
          <a:lstStyle>
            <a:lvl1pPr>
              <a:lnSpc>
                <a:spcPts val="1600"/>
              </a:lnSpc>
              <a:spcBef>
                <a:spcPts val="0"/>
              </a:spcBef>
              <a:defRPr cap="none" baseline="0">
                <a:solidFill>
                  <a:srgbClr val="BD9A7A"/>
                </a:solidFill>
              </a:defRPr>
            </a:lvl1pPr>
          </a:lstStyle>
          <a:p>
            <a:pPr lvl="0"/>
            <a:r>
              <a:rPr lang="ru-RU" dirty="0" smtClean="0"/>
              <a:t>Постановление Правительства Российской Федерации  </a:t>
            </a:r>
            <a:br>
              <a:rPr lang="ru-RU" dirty="0" smtClean="0"/>
            </a:br>
            <a:r>
              <a:rPr lang="ru-RU" dirty="0" smtClean="0"/>
              <a:t>от 05 марта 2007 года № 145 «О порядке организации </a:t>
            </a:r>
            <a:br>
              <a:rPr lang="ru-RU" dirty="0" smtClean="0"/>
            </a:br>
            <a:r>
              <a:rPr lang="ru-RU" dirty="0" smtClean="0"/>
              <a:t>и проведения государственной экспертизы проектной документации и результатов инженерных изысканий»</a:t>
            </a:r>
          </a:p>
          <a:p>
            <a:pPr lvl="0"/>
            <a:r>
              <a:rPr lang="ru-RU" dirty="0" smtClean="0"/>
              <a:t> </a:t>
            </a: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6" hasCustomPrompt="1"/>
          </p:nvPr>
        </p:nvSpPr>
        <p:spPr>
          <a:xfrm>
            <a:off x="1152525" y="3779838"/>
            <a:ext cx="3354581" cy="838200"/>
          </a:xfrm>
        </p:spPr>
        <p:txBody>
          <a:bodyPr/>
          <a:lstStyle>
            <a:lvl2pPr>
              <a:spcBef>
                <a:spcPts val="1400"/>
              </a:spcBef>
              <a:defRPr/>
            </a:lvl2pPr>
          </a:lstStyle>
          <a:p>
            <a:pPr lvl="0"/>
            <a:r>
              <a:rPr lang="ru-RU" dirty="0" smtClean="0"/>
              <a:t>10 марта 2012 года </a:t>
            </a:r>
          </a:p>
          <a:p>
            <a:pPr lvl="1"/>
            <a:r>
              <a:rPr lang="ru-RU" dirty="0" smtClean="0"/>
              <a:t>Требования к формату электронных документов, представляемых для проведения государственной экспертизы, утверждаются Минстроем России.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7" name="Текст 15"/>
          <p:cNvSpPr>
            <a:spLocks noGrp="1"/>
          </p:cNvSpPr>
          <p:nvPr>
            <p:ph type="body" sz="quarter" idx="17" hasCustomPrompt="1"/>
          </p:nvPr>
        </p:nvSpPr>
        <p:spPr>
          <a:xfrm>
            <a:off x="6184706" y="2103439"/>
            <a:ext cx="3672000" cy="1676400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400"/>
              </a:spcBef>
              <a:defRPr/>
            </a:lvl2pPr>
          </a:lstStyle>
          <a:p>
            <a:pPr lvl="0"/>
            <a:r>
              <a:rPr lang="ru-RU" dirty="0" smtClean="0"/>
              <a:t>31 марта 2012 года </a:t>
            </a:r>
          </a:p>
          <a:p>
            <a:pPr lvl="1"/>
            <a:r>
              <a:rPr lang="ru-RU" dirty="0" smtClean="0"/>
              <a:t>Документы для проведения государственной экспертизы представляются на бумажном носителе или в форме электронных документов с использованием </a:t>
            </a:r>
            <a:br>
              <a:rPr lang="ru-RU" dirty="0" smtClean="0"/>
            </a:br>
            <a:r>
              <a:rPr lang="ru-RU" dirty="0" smtClean="0"/>
              <a:t>в том числе федеральной государственной информационной системы ЕПГУ (при наличии соответствующей технической возможности). </a:t>
            </a:r>
          </a:p>
        </p:txBody>
      </p:sp>
      <p:sp>
        <p:nvSpPr>
          <p:cNvPr id="18" name="Текст 15"/>
          <p:cNvSpPr>
            <a:spLocks noGrp="1"/>
          </p:cNvSpPr>
          <p:nvPr>
            <p:ph type="body" sz="quarter" idx="18" hasCustomPrompt="1"/>
          </p:nvPr>
        </p:nvSpPr>
        <p:spPr>
          <a:xfrm>
            <a:off x="6184706" y="3779837"/>
            <a:ext cx="3355200" cy="1676400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400"/>
              </a:spcBef>
              <a:defRPr/>
            </a:lvl2pPr>
          </a:lstStyle>
          <a:p>
            <a:pPr lvl="0"/>
            <a:r>
              <a:rPr lang="ru-RU" dirty="0" smtClean="0"/>
              <a:t>25 сентября 2014 года </a:t>
            </a:r>
          </a:p>
          <a:p>
            <a:pPr lvl="1"/>
            <a:r>
              <a:rPr lang="ru-RU" dirty="0" smtClean="0"/>
              <a:t>Требования к формату электронных документов, представляемых для проведения государственной экспертизы, утверждаются Минстроем России. </a:t>
            </a:r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00" y="6796800"/>
            <a:ext cx="1435608" cy="27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84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изобра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2196000"/>
            <a:ext cx="8444484" cy="393649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88000" y="6840000"/>
            <a:ext cx="216000" cy="288000"/>
          </a:xfrm>
        </p:spPr>
        <p:txBody>
          <a:bodyPr/>
          <a:lstStyle>
            <a:lvl1pPr>
              <a:lnSpc>
                <a:spcPts val="1080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1152525" y="423863"/>
            <a:ext cx="5032181" cy="839787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defRPr sz="1800" cap="none" baseline="0"/>
            </a:lvl1pPr>
          </a:lstStyle>
          <a:p>
            <a:pPr lvl="0"/>
            <a:r>
              <a:rPr lang="ru-RU" dirty="0" smtClean="0"/>
              <a:t>Взаимодействие с региональными экспертными организациями при переходе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к осуществлению государственной экспертизы в электронном виде </a:t>
            </a:r>
          </a:p>
          <a:p>
            <a:pPr lvl="0"/>
            <a:r>
              <a:rPr lang="ru-RU" dirty="0" smtClean="0"/>
              <a:t>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06388" y="424637"/>
            <a:ext cx="846137" cy="839788"/>
          </a:xfrm>
        </p:spPr>
        <p:txBody>
          <a:bodyPr/>
          <a:lstStyle>
            <a:lvl1pPr>
              <a:lnSpc>
                <a:spcPts val="2000"/>
              </a:lnSpc>
              <a:defRPr sz="1800" cap="none" spc="0" baseline="0"/>
            </a:lvl1pPr>
          </a:lstStyle>
          <a:p>
            <a:pPr lvl="0"/>
            <a:r>
              <a:rPr lang="ru-RU" dirty="0" smtClean="0"/>
              <a:t>01.</a:t>
            </a:r>
            <a:r>
              <a:rPr lang="en-US" dirty="0" smtClean="0"/>
              <a:t>2</a:t>
            </a:r>
            <a:endParaRPr lang="ru-RU" dirty="0" smtClean="0"/>
          </a:p>
        </p:txBody>
      </p:sp>
      <p:sp>
        <p:nvSpPr>
          <p:cNvPr id="18" name="Текст 15"/>
          <p:cNvSpPr>
            <a:spLocks noGrp="1"/>
          </p:cNvSpPr>
          <p:nvPr>
            <p:ph type="body" sz="quarter" idx="18" hasCustomPrompt="1"/>
          </p:nvPr>
        </p:nvSpPr>
        <p:spPr>
          <a:xfrm>
            <a:off x="1152525" y="2102237"/>
            <a:ext cx="2515781" cy="838800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400"/>
              </a:spcBef>
              <a:defRPr/>
            </a:lvl2pPr>
          </a:lstStyle>
          <a:p>
            <a:pPr lvl="1"/>
            <a:r>
              <a:rPr lang="ru-RU" dirty="0" smtClean="0"/>
              <a:t>Осуществляется взаимодействие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с региональными экспертными организациями следующих субъектов Российской Федерации: </a:t>
            </a:r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00" y="6796800"/>
            <a:ext cx="1435608" cy="27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91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88000" y="6840000"/>
            <a:ext cx="216000" cy="288000"/>
          </a:xfrm>
        </p:spPr>
        <p:txBody>
          <a:bodyPr/>
          <a:lstStyle>
            <a:lvl1pPr>
              <a:lnSpc>
                <a:spcPts val="1080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1152525" y="423863"/>
            <a:ext cx="5870981" cy="839787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defRPr sz="1800" cap="none" baseline="0"/>
            </a:lvl1pPr>
          </a:lstStyle>
          <a:p>
            <a:pPr lvl="0"/>
            <a:r>
              <a:rPr lang="ru-RU" dirty="0" smtClean="0"/>
              <a:t>План мероприятий («дорожная карта») по реализации Концепции развития механизмов предоставления государственных и муниципальных услуг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 электронном виде* </a:t>
            </a:r>
          </a:p>
          <a:p>
            <a:pPr lvl="0"/>
            <a:r>
              <a:rPr lang="ru-RU" dirty="0" smtClean="0"/>
              <a:t>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06388" y="424637"/>
            <a:ext cx="846137" cy="839788"/>
          </a:xfrm>
        </p:spPr>
        <p:txBody>
          <a:bodyPr/>
          <a:lstStyle>
            <a:lvl1pPr>
              <a:lnSpc>
                <a:spcPts val="2000"/>
              </a:lnSpc>
              <a:defRPr sz="1800" cap="none" spc="0" baseline="0"/>
            </a:lvl1pPr>
          </a:lstStyle>
          <a:p>
            <a:pPr lvl="0"/>
            <a:r>
              <a:rPr lang="ru-RU" dirty="0" smtClean="0"/>
              <a:t>01.</a:t>
            </a:r>
            <a:r>
              <a:rPr lang="en-US" dirty="0" smtClean="0"/>
              <a:t>3</a:t>
            </a:r>
            <a:endParaRPr lang="ru-RU" dirty="0" smtClean="0"/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00" y="6796800"/>
            <a:ext cx="1435608" cy="278892"/>
          </a:xfrm>
          <a:prstGeom prst="rect">
            <a:avLst/>
          </a:prstGeom>
        </p:spPr>
      </p:pic>
      <p:sp>
        <p:nvSpPr>
          <p:cNvPr id="3" name="Таблица 2"/>
          <p:cNvSpPr>
            <a:spLocks noGrp="1"/>
          </p:cNvSpPr>
          <p:nvPr>
            <p:ph type="tbl" sz="quarter" idx="15"/>
          </p:nvPr>
        </p:nvSpPr>
        <p:spPr>
          <a:xfrm>
            <a:off x="1152525" y="2101850"/>
            <a:ext cx="7548563" cy="33559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93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88000" y="6840000"/>
            <a:ext cx="216000" cy="288000"/>
          </a:xfrm>
        </p:spPr>
        <p:txBody>
          <a:bodyPr/>
          <a:lstStyle>
            <a:lvl1pPr>
              <a:lnSpc>
                <a:spcPts val="1080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1152525" y="423863"/>
            <a:ext cx="5870981" cy="839787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defRPr sz="1800" cap="none" baseline="0"/>
            </a:lvl1pPr>
          </a:lstStyle>
          <a:p>
            <a:pPr lvl="0"/>
            <a:r>
              <a:rPr lang="ru-RU" dirty="0" smtClean="0"/>
              <a:t>Статистика за 2015–2016 гг.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06388" y="424637"/>
            <a:ext cx="846137" cy="839788"/>
          </a:xfrm>
        </p:spPr>
        <p:txBody>
          <a:bodyPr/>
          <a:lstStyle>
            <a:lvl1pPr>
              <a:lnSpc>
                <a:spcPts val="2000"/>
              </a:lnSpc>
              <a:defRPr sz="1800" cap="none" spc="0" baseline="0"/>
            </a:lvl1pPr>
          </a:lstStyle>
          <a:p>
            <a:pPr lvl="0"/>
            <a:r>
              <a:rPr lang="ru-RU" dirty="0" smtClean="0"/>
              <a:t>01.</a:t>
            </a:r>
            <a:r>
              <a:rPr lang="en-US" dirty="0" smtClean="0"/>
              <a:t>4</a:t>
            </a:r>
            <a:endParaRPr lang="ru-RU" dirty="0" smtClean="0"/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00" y="6796800"/>
            <a:ext cx="1435608" cy="278892"/>
          </a:xfrm>
          <a:prstGeom prst="rect">
            <a:avLst/>
          </a:prstGeom>
        </p:spPr>
      </p:pic>
      <p:sp>
        <p:nvSpPr>
          <p:cNvPr id="3" name="Таблица 2"/>
          <p:cNvSpPr>
            <a:spLocks noGrp="1"/>
          </p:cNvSpPr>
          <p:nvPr>
            <p:ph type="tbl" sz="quarter" idx="15"/>
          </p:nvPr>
        </p:nvSpPr>
        <p:spPr>
          <a:xfrm>
            <a:off x="1152525" y="2101850"/>
            <a:ext cx="4193381" cy="2516787"/>
          </a:xfrm>
        </p:spPr>
        <p:txBody>
          <a:bodyPr/>
          <a:lstStyle/>
          <a:p>
            <a:endParaRPr lang="ru-RU"/>
          </a:p>
        </p:txBody>
      </p:sp>
      <p:sp>
        <p:nvSpPr>
          <p:cNvPr id="8" name="Таблица 2"/>
          <p:cNvSpPr>
            <a:spLocks noGrp="1"/>
          </p:cNvSpPr>
          <p:nvPr>
            <p:ph type="tbl" sz="quarter" idx="16"/>
          </p:nvPr>
        </p:nvSpPr>
        <p:spPr>
          <a:xfrm>
            <a:off x="6172875" y="2101849"/>
            <a:ext cx="4193381" cy="251678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23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88000" y="6840000"/>
            <a:ext cx="216000" cy="288000"/>
          </a:xfrm>
        </p:spPr>
        <p:txBody>
          <a:bodyPr/>
          <a:lstStyle>
            <a:lvl1pPr>
              <a:lnSpc>
                <a:spcPts val="1080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1152525" y="423863"/>
            <a:ext cx="5870981" cy="839787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defRPr sz="1800" cap="none" baseline="0"/>
            </a:lvl1pPr>
          </a:lstStyle>
          <a:p>
            <a:pPr lvl="0"/>
            <a:r>
              <a:rPr lang="ru-RU" dirty="0" smtClean="0"/>
              <a:t>Динамика количества посещений ресурса в месяц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06388" y="424637"/>
            <a:ext cx="846137" cy="839788"/>
          </a:xfrm>
        </p:spPr>
        <p:txBody>
          <a:bodyPr/>
          <a:lstStyle>
            <a:lvl1pPr>
              <a:lnSpc>
                <a:spcPts val="2000"/>
              </a:lnSpc>
              <a:defRPr sz="1800" cap="none" spc="0" baseline="0"/>
            </a:lvl1pPr>
          </a:lstStyle>
          <a:p>
            <a:pPr lvl="0"/>
            <a:r>
              <a:rPr lang="ru-RU" dirty="0" smtClean="0"/>
              <a:t>01.5</a:t>
            </a:r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00" y="6796800"/>
            <a:ext cx="1435608" cy="278892"/>
          </a:xfrm>
          <a:prstGeom prst="rect">
            <a:avLst/>
          </a:prstGeom>
        </p:spPr>
      </p:pic>
      <p:sp>
        <p:nvSpPr>
          <p:cNvPr id="4" name="Диаграмма 3"/>
          <p:cNvSpPr>
            <a:spLocks noGrp="1"/>
          </p:cNvSpPr>
          <p:nvPr>
            <p:ph type="chart" sz="quarter" idx="15"/>
          </p:nvPr>
        </p:nvSpPr>
        <p:spPr>
          <a:xfrm>
            <a:off x="306388" y="2101850"/>
            <a:ext cx="8394700" cy="41941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75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88000" y="6840000"/>
            <a:ext cx="216000" cy="288000"/>
          </a:xfrm>
        </p:spPr>
        <p:txBody>
          <a:bodyPr/>
          <a:lstStyle>
            <a:lvl1pPr>
              <a:lnSpc>
                <a:spcPts val="1080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1152525" y="423863"/>
            <a:ext cx="5870981" cy="839787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defRPr sz="1800" cap="none" baseline="0"/>
            </a:lvl1pPr>
          </a:lstStyle>
          <a:p>
            <a:pPr lvl="0"/>
            <a:r>
              <a:rPr lang="ru-RU" dirty="0" smtClean="0"/>
              <a:t>Динамика количества посещений ресурса в месяц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06388" y="424637"/>
            <a:ext cx="846137" cy="839788"/>
          </a:xfrm>
        </p:spPr>
        <p:txBody>
          <a:bodyPr/>
          <a:lstStyle>
            <a:lvl1pPr>
              <a:lnSpc>
                <a:spcPts val="2000"/>
              </a:lnSpc>
              <a:defRPr sz="1800" cap="none" spc="0" baseline="0"/>
            </a:lvl1pPr>
          </a:lstStyle>
          <a:p>
            <a:pPr lvl="0"/>
            <a:r>
              <a:rPr lang="ru-RU" dirty="0" smtClean="0"/>
              <a:t>01.6</a:t>
            </a:r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00" y="6796800"/>
            <a:ext cx="1435608" cy="278892"/>
          </a:xfrm>
          <a:prstGeom prst="rect">
            <a:avLst/>
          </a:prstGeom>
        </p:spPr>
      </p:pic>
      <p:sp>
        <p:nvSpPr>
          <p:cNvPr id="4" name="Диаграмма 3"/>
          <p:cNvSpPr>
            <a:spLocks noGrp="1"/>
          </p:cNvSpPr>
          <p:nvPr>
            <p:ph type="chart" sz="quarter" idx="15"/>
          </p:nvPr>
        </p:nvSpPr>
        <p:spPr>
          <a:xfrm>
            <a:off x="306388" y="2101850"/>
            <a:ext cx="10072318" cy="41941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46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88000" y="6840000"/>
            <a:ext cx="216000" cy="288000"/>
          </a:xfrm>
        </p:spPr>
        <p:txBody>
          <a:bodyPr/>
          <a:lstStyle>
            <a:lvl1pPr>
              <a:lnSpc>
                <a:spcPts val="1080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1152525" y="423863"/>
            <a:ext cx="5870981" cy="839787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defRPr sz="1800" cap="none" baseline="0"/>
            </a:lvl1pPr>
          </a:lstStyle>
          <a:p>
            <a:pPr lvl="0"/>
            <a:r>
              <a:rPr lang="ru-RU" dirty="0" smtClean="0"/>
              <a:t>Динамика количества посещений ресурса в месяц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06388" y="424637"/>
            <a:ext cx="846137" cy="839788"/>
          </a:xfrm>
        </p:spPr>
        <p:txBody>
          <a:bodyPr/>
          <a:lstStyle>
            <a:lvl1pPr>
              <a:lnSpc>
                <a:spcPts val="2000"/>
              </a:lnSpc>
              <a:defRPr sz="1800" cap="none" spc="0" baseline="0"/>
            </a:lvl1pPr>
          </a:lstStyle>
          <a:p>
            <a:pPr lvl="0"/>
            <a:r>
              <a:rPr lang="ru-RU" dirty="0" smtClean="0"/>
              <a:t>01.7</a:t>
            </a:r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00" y="6796800"/>
            <a:ext cx="1435608" cy="278892"/>
          </a:xfrm>
          <a:prstGeom prst="rect">
            <a:avLst/>
          </a:prstGeom>
        </p:spPr>
      </p:pic>
      <p:sp>
        <p:nvSpPr>
          <p:cNvPr id="4" name="Диаграмма 3"/>
          <p:cNvSpPr>
            <a:spLocks noGrp="1"/>
          </p:cNvSpPr>
          <p:nvPr>
            <p:ph type="chart" sz="quarter" idx="15"/>
          </p:nvPr>
        </p:nvSpPr>
        <p:spPr>
          <a:xfrm>
            <a:off x="306388" y="2101850"/>
            <a:ext cx="8394700" cy="41941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75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906" y="402484"/>
            <a:ext cx="9221689" cy="14611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905" y="2102237"/>
            <a:ext cx="9221689" cy="47067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6000" y="6814801"/>
            <a:ext cx="965443" cy="191900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 anchor="t" anchorCtr="0">
            <a:noAutofit/>
          </a:bodyPr>
          <a:lstStyle>
            <a:lvl1pPr algn="l">
              <a:defRPr sz="1113">
                <a:solidFill>
                  <a:srgbClr val="9D2235"/>
                </a:solidFill>
              </a:defRPr>
            </a:lvl1pPr>
          </a:lstStyle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3600" y="6875105"/>
            <a:ext cx="216000" cy="2590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900">
                <a:solidFill>
                  <a:srgbClr val="BD9A7A"/>
                </a:solidFill>
              </a:defRPr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7261583"/>
            <a:ext cx="10389600" cy="29520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8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9D2235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None/>
        <a:defRPr sz="1200" kern="1200" cap="all" baseline="0">
          <a:solidFill>
            <a:srgbClr val="9D2235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ts val="1400"/>
        </a:lnSpc>
        <a:spcBef>
          <a:spcPts val="1400"/>
        </a:spcBef>
        <a:buFont typeface="Arial" panose="020B0604020202020204" pitchFamily="34" charset="0"/>
        <a:buNone/>
        <a:defRPr sz="11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0" algn="l" defTabSz="1007943" rtl="0" eaLnBrk="1" latinLnBrk="0" hangingPunct="1">
        <a:lnSpc>
          <a:spcPts val="1400"/>
        </a:lnSpc>
        <a:spcBef>
          <a:spcPts val="551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511914" indent="0" algn="l" defTabSz="1007943" rtl="0" eaLnBrk="1" latinLnBrk="0" hangingPunct="1">
        <a:lnSpc>
          <a:spcPts val="1400"/>
        </a:lnSpc>
        <a:spcBef>
          <a:spcPts val="551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0" algn="l" defTabSz="1007943" rtl="0" eaLnBrk="1" latinLnBrk="0" hangingPunct="1">
        <a:lnSpc>
          <a:spcPts val="1400"/>
        </a:lnSpc>
        <a:spcBef>
          <a:spcPts val="551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81" userDrawn="1">
          <p15:clr>
            <a:srgbClr val="F26B43"/>
          </p15:clr>
        </p15:guide>
        <p15:guide id="2" pos="33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62370" y="2834358"/>
            <a:ext cx="7832977" cy="20880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9D2235"/>
                </a:solidFill>
              </a:rPr>
              <a:t>Особенности экспертизы </a:t>
            </a:r>
            <a:r>
              <a:rPr lang="ru-RU" b="1" dirty="0" smtClean="0">
                <a:solidFill>
                  <a:srgbClr val="9D2235"/>
                </a:solidFill>
              </a:rPr>
              <a:t>объектов </a:t>
            </a:r>
            <a:r>
              <a:rPr lang="ru-RU" b="1" dirty="0">
                <a:solidFill>
                  <a:srgbClr val="9D2235"/>
                </a:solidFill>
              </a:rPr>
              <a:t>ТЭК </a:t>
            </a:r>
            <a:r>
              <a:rPr lang="ru-RU" b="1" dirty="0" smtClean="0">
                <a:solidFill>
                  <a:srgbClr val="9D2235"/>
                </a:solidFill>
              </a:rPr>
              <a:t/>
            </a:r>
            <a:br>
              <a:rPr lang="ru-RU" b="1" dirty="0" smtClean="0">
                <a:solidFill>
                  <a:srgbClr val="9D2235"/>
                </a:solidFill>
              </a:rPr>
            </a:br>
            <a:r>
              <a:rPr lang="ru-RU" b="1" dirty="0" smtClean="0">
                <a:solidFill>
                  <a:srgbClr val="9D2235"/>
                </a:solidFill>
              </a:rPr>
              <a:t>с </a:t>
            </a:r>
            <a:r>
              <a:rPr lang="ru-RU" b="1" dirty="0">
                <a:solidFill>
                  <a:srgbClr val="9D2235"/>
                </a:solidFill>
              </a:rPr>
              <a:t>учетом требований </a:t>
            </a:r>
            <a:r>
              <a:rPr lang="ru-RU" b="1" dirty="0" smtClean="0">
                <a:solidFill>
                  <a:srgbClr val="9D2235"/>
                </a:solidFill>
              </a:rPr>
              <a:t/>
            </a:r>
            <a:br>
              <a:rPr lang="ru-RU" b="1" dirty="0" smtClean="0">
                <a:solidFill>
                  <a:srgbClr val="9D2235"/>
                </a:solidFill>
              </a:rPr>
            </a:br>
            <a:r>
              <a:rPr lang="ru-RU" b="1" dirty="0" smtClean="0">
                <a:solidFill>
                  <a:srgbClr val="9D2235"/>
                </a:solidFill>
              </a:rPr>
              <a:t>транспортной безопасности</a:t>
            </a:r>
            <a:r>
              <a:rPr lang="ru-RU" dirty="0">
                <a:solidFill>
                  <a:srgbClr val="9D2235"/>
                </a:solidFill>
              </a:rPr>
              <a:t/>
            </a:r>
            <a:br>
              <a:rPr lang="ru-RU" dirty="0">
                <a:solidFill>
                  <a:srgbClr val="9D2235"/>
                </a:solidFill>
              </a:rPr>
            </a:br>
            <a:endParaRPr lang="ru-RU" dirty="0">
              <a:solidFill>
                <a:srgbClr val="9D223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37175" y="6092825"/>
            <a:ext cx="454024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cap="all" dirty="0" smtClean="0">
                <a:solidFill>
                  <a:srgbClr val="9D2235"/>
                </a:solidFill>
              </a:rPr>
              <a:t>ЗАМЕСТИТЕЛЬ Начальника </a:t>
            </a:r>
          </a:p>
          <a:p>
            <a:r>
              <a:rPr lang="ru-RU" sz="1100" cap="all" dirty="0" smtClean="0">
                <a:solidFill>
                  <a:srgbClr val="9D2235"/>
                </a:solidFill>
              </a:rPr>
              <a:t>Отдела информатизации</a:t>
            </a:r>
            <a:r>
              <a:rPr lang="ru-RU" sz="1100" cap="all" dirty="0">
                <a:solidFill>
                  <a:srgbClr val="9D2235"/>
                </a:solidFill>
              </a:rPr>
              <a:t>, связи и инженерно-технических мероприятий антитеррористической защищенности</a:t>
            </a:r>
            <a:br>
              <a:rPr lang="ru-RU" sz="1100" cap="all" dirty="0">
                <a:solidFill>
                  <a:srgbClr val="9D2235"/>
                </a:solidFill>
              </a:rPr>
            </a:br>
            <a:r>
              <a:rPr lang="ru-RU" sz="1100" cap="all" dirty="0">
                <a:solidFill>
                  <a:srgbClr val="9D2235"/>
                </a:solidFill>
              </a:rPr>
              <a:t/>
            </a:r>
            <a:br>
              <a:rPr lang="ru-RU" sz="1100" cap="all" dirty="0">
                <a:solidFill>
                  <a:srgbClr val="9D2235"/>
                </a:solidFill>
              </a:rPr>
            </a:br>
            <a:r>
              <a:rPr lang="ru-RU" sz="1100" b="1" cap="all" dirty="0">
                <a:solidFill>
                  <a:srgbClr val="9D2235"/>
                </a:solidFill>
              </a:rPr>
              <a:t>Карпов Михаил Владимирович </a:t>
            </a:r>
          </a:p>
        </p:txBody>
      </p:sp>
    </p:spTree>
    <p:extLst>
      <p:ext uri="{BB962C8B-B14F-4D97-AF65-F5344CB8AC3E}">
        <p14:creationId xmlns:p14="http://schemas.microsoft.com/office/powerpoint/2010/main" val="35265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0F05-9152-48D7-BAD1-3C9B5094FDFC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1" name="Arrpw18"/>
          <p:cNvSpPr/>
          <p:nvPr/>
        </p:nvSpPr>
        <p:spPr>
          <a:xfrm>
            <a:off x="754383" y="209550"/>
            <a:ext cx="9144000" cy="1169461"/>
          </a:xfrm>
          <a:prstGeom prst="stripedRightArrow">
            <a:avLst>
              <a:gd name="adj1" fmla="val 50000"/>
              <a:gd name="adj2" fmla="val 0"/>
            </a:avLst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>
            <a:normAutofit/>
          </a:bodyPr>
          <a:lstStyle/>
          <a:p>
            <a:pPr algn="ctr"/>
            <a:endParaRPr lang="en-US" sz="1350"/>
          </a:p>
        </p:txBody>
      </p:sp>
      <p:sp>
        <p:nvSpPr>
          <p:cNvPr id="23" name="Text 20"/>
          <p:cNvSpPr txBox="1"/>
          <p:nvPr/>
        </p:nvSpPr>
        <p:spPr>
          <a:xfrm>
            <a:off x="754381" y="444856"/>
            <a:ext cx="9144000" cy="622770"/>
          </a:xfrm>
          <a:prstGeom prst="rect">
            <a:avLst/>
          </a:prstGeom>
          <a:noFill/>
        </p:spPr>
        <p:txBody>
          <a:bodyPr wrap="square" lIns="91438" tIns="45719" rIns="91438" bIns="45719" rtlCol="0">
            <a:no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Особенности экспертизы объектов ТЭК </a:t>
            </a:r>
            <a:b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 учетом </a:t>
            </a:r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требований транспортной </a:t>
            </a:r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безопасности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88721" y="1771560"/>
            <a:ext cx="9143999" cy="3908762"/>
          </a:xfrm>
          <a:prstGeom prst="rect">
            <a:avLst/>
          </a:prstGeom>
          <a:solidFill>
            <a:srgbClr val="D1B9A3"/>
          </a:solidFill>
        </p:spPr>
        <p:txBody>
          <a:bodyPr wrap="square">
            <a:spAutoFit/>
          </a:bodyPr>
          <a:lstStyle/>
          <a:p>
            <a:pPr marL="266700" lvl="2"/>
            <a:r>
              <a:rPr lang="ru-RU" sz="24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Объекты транспортной инфраструктуры, входящие в </a:t>
            </a:r>
            <a:r>
              <a:rPr lang="ru-RU" sz="2400" b="1" i="1" dirty="0">
                <a:latin typeface="Arial Narrow" panose="020B0606020202030204" pitchFamily="34" charset="0"/>
                <a:cs typeface="Arial" panose="020B0604020202020204" pitchFamily="34" charset="0"/>
              </a:rPr>
              <a:t>состав сложных объектов топливно-энергетического </a:t>
            </a:r>
            <a:r>
              <a:rPr lang="ru-RU" sz="24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комплекса, вызывают трудности </a:t>
            </a:r>
            <a:r>
              <a:rPr lang="ru-RU" sz="2400" b="1" i="1" dirty="0">
                <a:latin typeface="Arial Narrow" panose="020B0606020202030204" pitchFamily="34" charset="0"/>
                <a:cs typeface="Arial" panose="020B0604020202020204" pitchFamily="34" charset="0"/>
              </a:rPr>
              <a:t>при проектировании и прохождении государственной </a:t>
            </a:r>
            <a:r>
              <a:rPr lang="ru-RU" sz="24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экспертизы.</a:t>
            </a:r>
          </a:p>
          <a:p>
            <a:pPr marL="266700" lvl="2"/>
            <a:endParaRPr lang="ru-RU" sz="24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lvl="2"/>
            <a:endParaRPr lang="ru-RU" sz="2400" i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lvl="2"/>
            <a:r>
              <a:rPr lang="ru-RU" sz="24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Требования к таким объектам предъявляются: </a:t>
            </a:r>
            <a:endParaRPr lang="ru-RU" sz="24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lvl="2" indent="257175">
              <a:buFont typeface="Wingdings" panose="05000000000000000000" pitchFamily="2" charset="2"/>
              <a:buChar char="Ø"/>
            </a:pPr>
            <a:r>
              <a:rPr lang="ru-RU" sz="24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Федеральным </a:t>
            </a:r>
            <a:r>
              <a:rPr lang="ru-RU" sz="2400" i="1" dirty="0">
                <a:latin typeface="Arial Narrow" panose="020B0606020202030204" pitchFamily="34" charset="0"/>
                <a:cs typeface="Arial" panose="020B0604020202020204" pitchFamily="34" charset="0"/>
              </a:rPr>
              <a:t>законом от 21.07.2011 N </a:t>
            </a:r>
            <a:r>
              <a:rPr lang="ru-RU" sz="24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256-ФЗ</a:t>
            </a:r>
            <a:endParaRPr lang="ru-RU" sz="24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lvl="2" indent="257175">
              <a:buFont typeface="Wingdings" panose="05000000000000000000" pitchFamily="2" charset="2"/>
              <a:buChar char="Ø"/>
            </a:pPr>
            <a:r>
              <a:rPr lang="ru-RU" sz="24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Федеральным </a:t>
            </a:r>
            <a:r>
              <a:rPr lang="ru-RU" sz="2400" i="1" dirty="0">
                <a:latin typeface="Arial Narrow" panose="020B0606020202030204" pitchFamily="34" charset="0"/>
                <a:cs typeface="Arial" panose="020B0604020202020204" pitchFamily="34" charset="0"/>
              </a:rPr>
              <a:t>законом от 09.02.2007 N </a:t>
            </a:r>
            <a:r>
              <a:rPr lang="ru-RU" sz="24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16-ФЗ</a:t>
            </a:r>
          </a:p>
          <a:p>
            <a:pPr marL="266700" lvl="2" indent="257175">
              <a:buFont typeface="Wingdings" panose="05000000000000000000" pitchFamily="2" charset="2"/>
              <a:buChar char="Ø"/>
            </a:pPr>
            <a:endParaRPr lang="ru-RU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lvl="2" indent="257175">
              <a:buFont typeface="Wingdings" panose="05000000000000000000" pitchFamily="2" charset="2"/>
              <a:buChar char="Ø"/>
            </a:pPr>
            <a:endParaRPr lang="ru-RU" sz="1400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9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0F05-9152-48D7-BAD1-3C9B5094FDFC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1" name="Arrpw18"/>
          <p:cNvSpPr/>
          <p:nvPr/>
        </p:nvSpPr>
        <p:spPr>
          <a:xfrm>
            <a:off x="754380" y="530135"/>
            <a:ext cx="9144000" cy="1042167"/>
          </a:xfrm>
          <a:prstGeom prst="stripedRightArrow">
            <a:avLst>
              <a:gd name="adj1" fmla="val 50000"/>
              <a:gd name="adj2" fmla="val 0"/>
            </a:avLst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>
            <a:normAutofit/>
          </a:bodyPr>
          <a:lstStyle/>
          <a:p>
            <a:pPr algn="ctr"/>
            <a:endParaRPr lang="en-US" sz="1350"/>
          </a:p>
        </p:txBody>
      </p:sp>
      <p:sp>
        <p:nvSpPr>
          <p:cNvPr id="23" name="Text 20"/>
          <p:cNvSpPr txBox="1"/>
          <p:nvPr/>
        </p:nvSpPr>
        <p:spPr>
          <a:xfrm>
            <a:off x="745095" y="694584"/>
            <a:ext cx="9144000" cy="687691"/>
          </a:xfrm>
          <a:prstGeom prst="rect">
            <a:avLst/>
          </a:prstGeom>
          <a:noFill/>
        </p:spPr>
        <p:txBody>
          <a:bodyPr wrap="square" lIns="91438" tIns="45719" rIns="91438" bIns="45719" rtlCol="0">
            <a:no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Особенности экспертизы объектов ТЭК </a:t>
            </a:r>
            <a:b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 учетом требований транспортной безопасности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67595" y="2631308"/>
            <a:ext cx="9117570" cy="2246769"/>
          </a:xfrm>
          <a:prstGeom prst="rect">
            <a:avLst/>
          </a:prstGeom>
          <a:solidFill>
            <a:srgbClr val="D1B9A3"/>
          </a:solidFill>
        </p:spPr>
        <p:txBody>
          <a:bodyPr wrap="square">
            <a:spAutoFit/>
          </a:bodyPr>
          <a:lstStyle/>
          <a:p>
            <a:pPr marL="261938" lvl="8" algn="just"/>
            <a:r>
              <a:rPr lang="ru-RU" sz="2000" i="1" dirty="0">
                <a:latin typeface="Arial Narrow" panose="020B0606020202030204" pitchFamily="34" charset="0"/>
                <a:cs typeface="Arial" panose="020B0604020202020204" pitchFamily="34" charset="0"/>
              </a:rPr>
              <a:t>Объекты транспортной инфраструктуры </a:t>
            </a: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определены:</a:t>
            </a:r>
          </a:p>
          <a:p>
            <a:pPr marL="261938" lvl="8" indent="257175" algn="just">
              <a:buFont typeface="Wingdings" panose="05000000000000000000" pitchFamily="2" charset="2"/>
              <a:buChar char="Ø"/>
            </a:pP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latin typeface="Arial Narrow" panose="020B0606020202030204" pitchFamily="34" charset="0"/>
                <a:cs typeface="Arial" panose="020B0604020202020204" pitchFamily="34" charset="0"/>
              </a:rPr>
              <a:t>Федеральным законом от 09.02.2007 № 16-ФЗ «О транспортной безопасности</a:t>
            </a: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  <a:p>
            <a:pPr marL="261938" lvl="8" indent="257175" algn="just">
              <a:buFont typeface="Wingdings" panose="05000000000000000000" pitchFamily="2" charset="2"/>
              <a:buChar char="Ø"/>
            </a:pP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постановлением </a:t>
            </a:r>
            <a:r>
              <a:rPr lang="ru-RU" sz="2000" i="1" dirty="0">
                <a:latin typeface="Arial Narrow" panose="020B0606020202030204" pitchFamily="34" charset="0"/>
                <a:cs typeface="Arial" panose="020B0604020202020204" pitchFamily="34" charset="0"/>
              </a:rPr>
              <a:t>Правительства Российской Федерации от 15.09.2020 N 1442 </a:t>
            </a:r>
            <a:endParaRPr lang="ru-RU" sz="2000" i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1938" lvl="8" indent="257175" algn="just">
              <a:buFont typeface="Wingdings" panose="05000000000000000000" pitchFamily="2" charset="2"/>
              <a:buChar char="Ø"/>
            </a:pP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приказом </a:t>
            </a:r>
            <a:r>
              <a:rPr lang="ru-RU" sz="2000" i="1" dirty="0">
                <a:latin typeface="Arial Narrow" panose="020B0606020202030204" pitchFamily="34" charset="0"/>
                <a:cs typeface="Arial" panose="020B0604020202020204" pitchFamily="34" charset="0"/>
              </a:rPr>
              <a:t>Минтранса России от 28.01.2021 N 21</a:t>
            </a: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marL="261938" lvl="8" indent="257175" algn="just">
              <a:buFont typeface="Wingdings" panose="05000000000000000000" pitchFamily="2" charset="2"/>
              <a:buChar char="Ø"/>
            </a:pPr>
            <a:endParaRPr lang="ru-RU" sz="20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1938" lvl="8" algn="just"/>
            <a:r>
              <a:rPr lang="ru-RU" sz="2000" i="1" dirty="0">
                <a:latin typeface="Arial Narrow" panose="020B0606020202030204" pitchFamily="34" charset="0"/>
                <a:cs typeface="Arial" panose="020B0604020202020204" pitchFamily="34" charset="0"/>
              </a:rPr>
              <a:t>Перечень </a:t>
            </a: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ОТИ, </a:t>
            </a:r>
            <a:r>
              <a:rPr lang="ru-RU" sz="2000" i="1" dirty="0">
                <a:latin typeface="Arial Narrow" panose="020B0606020202030204" pitchFamily="34" charset="0"/>
                <a:cs typeface="Arial" panose="020B0604020202020204" pitchFamily="34" charset="0"/>
              </a:rPr>
              <a:t>не подлежащих </a:t>
            </a: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категорированию, </a:t>
            </a:r>
            <a:r>
              <a:rPr lang="ru-RU" sz="2000" i="1" dirty="0">
                <a:latin typeface="Arial Narrow" panose="020B0606020202030204" pitchFamily="34" charset="0"/>
                <a:cs typeface="Arial" panose="020B0604020202020204" pitchFamily="34" charset="0"/>
              </a:rPr>
              <a:t>определен </a:t>
            </a: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Приказом </a:t>
            </a:r>
            <a:r>
              <a:rPr lang="ru-RU" sz="2000" i="1" dirty="0">
                <a:latin typeface="Arial Narrow" panose="020B0606020202030204" pitchFamily="34" charset="0"/>
                <a:cs typeface="Arial" panose="020B0604020202020204" pitchFamily="34" charset="0"/>
              </a:rPr>
              <a:t>Минтранса России от 28.08.2020 N </a:t>
            </a:r>
            <a:r>
              <a:rPr lang="ru-RU" sz="20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331. </a:t>
            </a:r>
            <a:endParaRPr lang="ru-RU" sz="20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20"/>
          <p:cNvSpPr txBox="1"/>
          <p:nvPr/>
        </p:nvSpPr>
        <p:spPr>
          <a:xfrm>
            <a:off x="5946969" y="1260917"/>
            <a:ext cx="3785189" cy="622770"/>
          </a:xfrm>
          <a:prstGeom prst="rect">
            <a:avLst/>
          </a:prstGeom>
          <a:noFill/>
        </p:spPr>
        <p:txBody>
          <a:bodyPr wrap="square" lIns="91438" tIns="45719" rIns="91438" bIns="45719" rtlCol="0">
            <a:noAutofit/>
          </a:bodyPr>
          <a:lstStyle/>
          <a:p>
            <a:pPr algn="ctr"/>
            <a:endParaRPr lang="en-US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https://rosexpertpravo.ru/law/Data2/1/4293806/4293806409.files/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63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0F05-9152-48D7-BAD1-3C9B5094FDFC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1" name="Arrpw18"/>
          <p:cNvSpPr/>
          <p:nvPr/>
        </p:nvSpPr>
        <p:spPr>
          <a:xfrm>
            <a:off x="754380" y="530135"/>
            <a:ext cx="9144000" cy="1042167"/>
          </a:xfrm>
          <a:prstGeom prst="stripedRightArrow">
            <a:avLst>
              <a:gd name="adj1" fmla="val 50000"/>
              <a:gd name="adj2" fmla="val 0"/>
            </a:avLst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>
            <a:normAutofit/>
          </a:bodyPr>
          <a:lstStyle/>
          <a:p>
            <a:pPr algn="ctr"/>
            <a:endParaRPr lang="en-US" sz="1350"/>
          </a:p>
        </p:txBody>
      </p:sp>
      <p:sp>
        <p:nvSpPr>
          <p:cNvPr id="23" name="Text 20"/>
          <p:cNvSpPr txBox="1"/>
          <p:nvPr/>
        </p:nvSpPr>
        <p:spPr>
          <a:xfrm>
            <a:off x="788721" y="724756"/>
            <a:ext cx="9144000" cy="622770"/>
          </a:xfrm>
          <a:prstGeom prst="rect">
            <a:avLst/>
          </a:prstGeom>
          <a:noFill/>
        </p:spPr>
        <p:txBody>
          <a:bodyPr wrap="square" lIns="91438" tIns="45719" rIns="91438" bIns="45719" rtlCol="0">
            <a:no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Особенности экспертизы объектов ТЭК </a:t>
            </a:r>
            <a:b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 учетом требований транспортной безопасности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15151" y="2976217"/>
            <a:ext cx="9117570" cy="1569660"/>
          </a:xfrm>
          <a:prstGeom prst="rect">
            <a:avLst/>
          </a:prstGeom>
          <a:solidFill>
            <a:srgbClr val="D1B9A3"/>
          </a:solidFill>
        </p:spPr>
        <p:txBody>
          <a:bodyPr wrap="square">
            <a:spAutoFit/>
          </a:bodyPr>
          <a:lstStyle/>
          <a:p>
            <a:pPr marL="261938" lvl="8" algn="just"/>
            <a:r>
              <a:rPr lang="ru-RU" sz="24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Требования по обеспечению транспортной безопасности объектов транспортной инфраструктуры по видам транспорта на этапе их проектирования и строительства определены постановлением </a:t>
            </a:r>
            <a:r>
              <a:rPr lang="ru-RU" sz="2400" i="1" dirty="0">
                <a:latin typeface="Arial Narrow" panose="020B0606020202030204" pitchFamily="34" charset="0"/>
                <a:cs typeface="Arial" panose="020B0604020202020204" pitchFamily="34" charset="0"/>
              </a:rPr>
              <a:t>Правительства РФ от 31.12.2020 N 2418</a:t>
            </a:r>
            <a:r>
              <a:rPr lang="ru-RU" sz="24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20"/>
          <p:cNvSpPr txBox="1"/>
          <p:nvPr/>
        </p:nvSpPr>
        <p:spPr>
          <a:xfrm>
            <a:off x="5946969" y="1260917"/>
            <a:ext cx="3785189" cy="622770"/>
          </a:xfrm>
          <a:prstGeom prst="rect">
            <a:avLst/>
          </a:prstGeom>
          <a:noFill/>
        </p:spPr>
        <p:txBody>
          <a:bodyPr wrap="square" lIns="91438" tIns="45719" rIns="91438" bIns="45719" rtlCol="0">
            <a:noAutofit/>
          </a:bodyPr>
          <a:lstStyle/>
          <a:p>
            <a:pPr algn="ctr"/>
            <a:endParaRPr lang="en-US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https://rosexpertpravo.ru/law/Data2/1/4293806/4293806409.files/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56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0F05-9152-48D7-BAD1-3C9B5094FDFC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1" name="Arrpw18"/>
          <p:cNvSpPr/>
          <p:nvPr/>
        </p:nvSpPr>
        <p:spPr>
          <a:xfrm>
            <a:off x="754380" y="530135"/>
            <a:ext cx="9144000" cy="1042167"/>
          </a:xfrm>
          <a:prstGeom prst="stripedRightArrow">
            <a:avLst>
              <a:gd name="adj1" fmla="val 50000"/>
              <a:gd name="adj2" fmla="val 0"/>
            </a:avLst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>
            <a:normAutofit/>
          </a:bodyPr>
          <a:lstStyle/>
          <a:p>
            <a:pPr algn="ctr"/>
            <a:endParaRPr lang="en-US" sz="1350"/>
          </a:p>
        </p:txBody>
      </p:sp>
      <p:sp>
        <p:nvSpPr>
          <p:cNvPr id="23" name="Text 20"/>
          <p:cNvSpPr txBox="1"/>
          <p:nvPr/>
        </p:nvSpPr>
        <p:spPr>
          <a:xfrm>
            <a:off x="745095" y="703709"/>
            <a:ext cx="9144000" cy="678566"/>
          </a:xfrm>
          <a:prstGeom prst="rect">
            <a:avLst/>
          </a:prstGeom>
          <a:noFill/>
        </p:spPr>
        <p:txBody>
          <a:bodyPr wrap="square" lIns="91438" tIns="45719" rIns="91438" bIns="45719" rtlCol="0">
            <a:no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Особенности экспертизы объектов ТЭК </a:t>
            </a:r>
            <a:b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 учетом требований транспортной безопасности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0810" y="2343827"/>
            <a:ext cx="9117570" cy="2585323"/>
          </a:xfrm>
          <a:prstGeom prst="rect">
            <a:avLst/>
          </a:prstGeom>
          <a:solidFill>
            <a:srgbClr val="D1B9A3"/>
          </a:solidFill>
        </p:spPr>
        <p:txBody>
          <a:bodyPr wrap="square">
            <a:spAutoFit/>
          </a:bodyPr>
          <a:lstStyle/>
          <a:p>
            <a:pPr marL="261938" lvl="8" algn="just"/>
            <a:r>
              <a:rPr lang="ru-RU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Часто </a:t>
            </a:r>
            <a:r>
              <a:rPr lang="ru-RU" i="1" dirty="0">
                <a:latin typeface="Arial Narrow" panose="020B0606020202030204" pitchFamily="34" charset="0"/>
                <a:cs typeface="Arial" panose="020B0604020202020204" pitchFamily="34" charset="0"/>
              </a:rPr>
              <a:t>встречающиеся случаи объектов транспортной инфраструктуры в рамках сложного объекта </a:t>
            </a:r>
            <a:r>
              <a:rPr lang="ru-RU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ТЭК:</a:t>
            </a:r>
            <a:endParaRPr lang="ru-RU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1938" lvl="8" indent="257175" algn="just"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latin typeface="Arial Narrow" panose="020B0606020202030204" pitchFamily="34" charset="0"/>
                <a:cs typeface="Arial" panose="020B0604020202020204" pitchFamily="34" charset="0"/>
              </a:rPr>
              <a:t>вертодром в составе объектов проектируемого </a:t>
            </a:r>
            <a:r>
              <a:rPr lang="ru-RU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месторождения;</a:t>
            </a:r>
            <a:endParaRPr lang="ru-RU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1938" lvl="8" indent="257175" algn="just">
              <a:buFont typeface="Wingdings" panose="05000000000000000000" pitchFamily="2" charset="2"/>
              <a:buChar char="Ø"/>
            </a:pPr>
            <a:r>
              <a:rPr lang="ru-RU" i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участок </a:t>
            </a:r>
            <a:r>
              <a:rPr lang="ru-RU" i="1" dirty="0">
                <a:latin typeface="Arial Narrow" panose="020B0606020202030204" pitchFamily="34" charset="0"/>
                <a:cs typeface="Arial" panose="020B0604020202020204" pitchFamily="34" charset="0"/>
              </a:rPr>
              <a:t>железнодорожных путей необщего пользования на котором осуществляются подача и (или) уборка вагонов с грузами повышенной опасности, маневровые работы для вагонов с грузами повышенной опасности, а также стоянка вагонов с грузами повышенной опасности в составе нефтеперерабатывающего </a:t>
            </a:r>
            <a:r>
              <a:rPr lang="ru-RU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завода;</a:t>
            </a:r>
          </a:p>
          <a:p>
            <a:pPr marL="261938" lvl="8" indent="257175" algn="just"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latin typeface="Arial Narrow" panose="020B0606020202030204" pitchFamily="34" charset="0"/>
                <a:cs typeface="Arial" panose="020B0604020202020204" pitchFamily="34" charset="0"/>
              </a:rPr>
              <a:t>автодорожный мост в составе объектов проектируемого </a:t>
            </a:r>
            <a:r>
              <a:rPr lang="ru-RU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месторождения;</a:t>
            </a:r>
          </a:p>
          <a:p>
            <a:pPr marL="261938" lvl="8" indent="257175" algn="just">
              <a:buFont typeface="Wingdings" panose="05000000000000000000" pitchFamily="2" charset="2"/>
              <a:buChar char="Ø"/>
            </a:pPr>
            <a:r>
              <a:rPr lang="ru-RU" i="1" dirty="0">
                <a:latin typeface="Arial Narrow" panose="020B0606020202030204" pitchFamily="34" charset="0"/>
                <a:cs typeface="Arial" panose="020B0604020202020204" pitchFamily="34" charset="0"/>
              </a:rPr>
              <a:t> терминал в морском </a:t>
            </a:r>
            <a:r>
              <a:rPr lang="ru-RU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порту.</a:t>
            </a:r>
            <a:endParaRPr lang="ru-RU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20"/>
          <p:cNvSpPr txBox="1"/>
          <p:nvPr/>
        </p:nvSpPr>
        <p:spPr>
          <a:xfrm>
            <a:off x="5946969" y="1260917"/>
            <a:ext cx="3785189" cy="622770"/>
          </a:xfrm>
          <a:prstGeom prst="rect">
            <a:avLst/>
          </a:prstGeom>
          <a:noFill/>
        </p:spPr>
        <p:txBody>
          <a:bodyPr wrap="square" lIns="91438" tIns="45719" rIns="91438" bIns="45719" rtlCol="0">
            <a:noAutofit/>
          </a:bodyPr>
          <a:lstStyle/>
          <a:p>
            <a:pPr algn="ctr"/>
            <a:endParaRPr lang="en-US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https://rosexpertpravo.ru/law/Data2/1/4293806/4293806409.files/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03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/>
          <p:cNvSpPr>
            <a:spLocks noGrp="1"/>
          </p:cNvSpPr>
          <p:nvPr>
            <p:ph sz="quarter" idx="13"/>
          </p:nvPr>
        </p:nvSpPr>
        <p:spPr>
          <a:xfrm>
            <a:off x="4200525" y="5595938"/>
            <a:ext cx="2945368" cy="357187"/>
          </a:xfrm>
        </p:spPr>
        <p:txBody>
          <a:bodyPr/>
          <a:lstStyle/>
          <a:p>
            <a:pPr algn="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0F05-9152-48D7-BAD1-3C9B5094FDFC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75" y="2714625"/>
            <a:ext cx="75660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274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2595</TotalTime>
  <Words>274</Words>
  <Application>Microsoft Office PowerPoint</Application>
  <PresentationFormat>Произвольный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Wingdings</vt:lpstr>
      <vt:lpstr>Тема Office</vt:lpstr>
      <vt:lpstr>Особенности экспертизы объектов ТЭК  с учетом требований  транспортной безопасности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Chelyapin</dc:creator>
  <cp:lastModifiedBy>Карпов Михаил Владимирович</cp:lastModifiedBy>
  <cp:revision>232</cp:revision>
  <cp:lastPrinted>2020-02-12T13:30:19Z</cp:lastPrinted>
  <dcterms:created xsi:type="dcterms:W3CDTF">2016-11-16T10:48:18Z</dcterms:created>
  <dcterms:modified xsi:type="dcterms:W3CDTF">2024-02-14T09:24:33Z</dcterms:modified>
</cp:coreProperties>
</file>