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64" r:id="rId4"/>
    <p:sldId id="281" r:id="rId5"/>
    <p:sldId id="282" r:id="rId6"/>
    <p:sldId id="271" r:id="rId7"/>
    <p:sldId id="283" r:id="rId8"/>
    <p:sldId id="272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6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9FB"/>
    <a:srgbClr val="F8582C"/>
    <a:srgbClr val="FFFFFF"/>
    <a:srgbClr val="0C54A0"/>
    <a:srgbClr val="5C1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253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10B0D-E635-70D3-7397-4942BEA9E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533864-1E74-5332-3753-08A2CD587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763584-B627-2876-74AA-06782353F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1707A-934D-7A78-857F-63140699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535D0C-53BA-9BA8-4043-C9AABC71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18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D9E7A-12FB-54DC-0B72-D07224BD1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CDDE77-335C-FEF4-58E9-CEA787F4D2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EF3B52-2C8F-201B-EDC7-B50513B3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DCE1AC-86E5-89F7-16C2-28B32AE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C41E78-8A4F-4F2E-17A8-C358325C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4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B258D8-70FC-2872-4AFA-F5BA7EE39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CE2A63-721D-27A3-5A35-F8FBD7053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E60D2C-D4C7-EB23-F1B4-6D0CB64E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4B547-AA33-DCC9-D6F9-657A5AE9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82590B-A379-F979-9656-53931A9D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21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E5FA8-02D1-4550-57E3-0C5001E7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2AAFB-95B8-7CAB-6F43-F466743D5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C317B6-553F-73B7-8D27-A6959704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186A1-04F5-90FE-7C74-7DE40E28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2BA06F-7E90-92F3-8C3B-6551EAA1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0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F8288-1F2C-5889-B264-11F1052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0C7E5C-474A-53B6-A1FD-C9F6E3D31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E551A-93A0-B8BA-61FA-2753C6E3E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38FC1-08A8-41BD-F9B0-27C4DE77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E2EB3F-07A2-9F11-89DD-F69F1BDC7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36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124A6-EDF0-70D1-AC6F-38261DAE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F69788-0406-92B7-3C68-1F3EEC868B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E8879D-49C6-ABAA-5936-979D3ECE4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BA56AD-444F-5F75-EFAD-B7297556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345EAA-153B-EA77-F07D-CF2C2EA80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8DC3B0-45FA-8B5E-F9B1-9AAE2D57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5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014923-658C-3FC4-AC7D-35338224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FACC89-CDC2-D3DB-EDFB-56EF9FA27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FAFA29-A0AA-6D6F-8B27-3E886C1D8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77E966-4438-C5CC-D7F0-F3B284495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2CE8EE-9E02-8A6D-1165-7218A52BB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748A12-0587-36E0-D8B6-50DDF4E9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079221-862A-82F3-C624-624DB9AC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972BE7-CEA6-B111-EA08-EB82A02A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0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828CA-F1FA-9F22-A700-CB236BD8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5EC58F-1358-ED72-69A1-4B1488720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0803BE-8D04-CAAE-8B7F-0DEA689E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F8EB2D-3DDD-68B0-01D4-81ABC6D3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7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6A5803-231C-8BB6-670D-C7E98761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383DAC-02A6-C9DA-FAE4-4AC4BE63E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DB79EF-8440-D48C-4DE0-CAB4728D0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47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DC447-AF42-1546-B05D-B2D8D5D5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FB9E3-48D3-1FA8-F702-CD54A3141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EC3286-292C-923F-73D8-AF0840A24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736F2-F337-89CE-9520-5F6C98E9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7BC115-1F67-B48B-2B3F-7CE492F0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9AC133-1A4A-174D-6172-9C2D9FAF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50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21E17-EAF2-8BE7-14E7-6FF7D0050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5D0FED-5200-D8DD-F533-85523EA56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C07903-34DA-C784-B362-72BE26B80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1B72A2-BACD-623C-A85B-26C018F9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59B21D-D4B1-DE51-C03A-8AED6DDE2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808AF4-C094-A065-64E6-FD2AFE03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C7D69-D091-6F2A-024F-1FC98DDFC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165795-ADE0-B0EB-6125-0A268BEF4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4DB0EC-C45D-1995-5BA6-A9D1D0224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4FD30-BDA8-4F86-A3EF-BC94C2973360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C78E8-CD98-C579-0ACE-D21A19750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493775-E4E3-75EC-DA96-238A466D4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8F849-BCE6-48DF-806A-752212547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3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61916F-DC0F-677F-E705-B77D861C5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BA39D-8183-66F0-0B71-D4C45B469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0" y="1978380"/>
            <a:ext cx="9144000" cy="159215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3800" b="1" dirty="0">
                <a:solidFill>
                  <a:schemeClr val="bg1"/>
                </a:solidFill>
                <a:latin typeface="Montserrat" pitchFamily="2" charset="-52"/>
              </a:rPr>
              <a:t>Практика интеграции</a:t>
            </a:r>
            <a:br>
              <a:rPr lang="ru-RU" sz="3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3800" b="1" dirty="0">
                <a:solidFill>
                  <a:schemeClr val="bg1"/>
                </a:solidFill>
                <a:latin typeface="Montserrat" pitchFamily="2" charset="-52"/>
              </a:rPr>
              <a:t>умных зданий с мобильным приложением жителя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1723A6BF-377D-773F-009D-25A77ED19D6F}"/>
              </a:ext>
            </a:extLst>
          </p:cNvPr>
          <p:cNvSpPr txBox="1">
            <a:spLocks/>
          </p:cNvSpPr>
          <p:nvPr/>
        </p:nvSpPr>
        <p:spPr>
          <a:xfrm>
            <a:off x="765154" y="5234208"/>
            <a:ext cx="4090840" cy="1158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>
                <a:solidFill>
                  <a:schemeClr val="bg1"/>
                </a:solidFill>
                <a:latin typeface="Montserrat" pitchFamily="2" charset="-52"/>
              </a:rPr>
              <a:t>Сергей </a:t>
            </a:r>
            <a:r>
              <a:rPr lang="ru-RU" dirty="0" err="1">
                <a:solidFill>
                  <a:schemeClr val="bg1"/>
                </a:solidFill>
                <a:latin typeface="Montserrat" pitchFamily="2" charset="-52"/>
              </a:rPr>
              <a:t>Махмутов</a:t>
            </a:r>
            <a:endParaRPr lang="ru-RU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A18C33-DBF7-DF7E-C946-6FF635641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46" y="765778"/>
            <a:ext cx="1957224" cy="5325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BCB18B-5BFB-AFC5-9609-4B769CCB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52" y="857200"/>
            <a:ext cx="1957222" cy="308402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FB8D676-AD97-C194-20A3-F95A19BF7948}"/>
              </a:ext>
            </a:extLst>
          </p:cNvPr>
          <p:cNvSpPr txBox="1">
            <a:spLocks/>
          </p:cNvSpPr>
          <p:nvPr/>
        </p:nvSpPr>
        <p:spPr>
          <a:xfrm>
            <a:off x="2946906" y="765778"/>
            <a:ext cx="327748" cy="4024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Montserrat" pitchFamily="2" charset="-52"/>
              </a:rPr>
              <a:t>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96CA05E-40BA-506C-B664-1558C1F81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117" b="39063"/>
          <a:stretch>
            <a:fillRect/>
          </a:stretch>
        </p:blipFill>
        <p:spPr>
          <a:xfrm>
            <a:off x="6618057" y="1541191"/>
            <a:ext cx="5573853" cy="531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7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B3C8B-AF99-612F-A6B1-3EE764F8D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C02CF1-B013-0CE6-D3C0-9CA4A377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42188-7297-E720-0E3A-BCEACF38B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1778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СКУД: открытие дверей и шлагбаумов</a:t>
            </a:r>
          </a:p>
        </p:txBody>
      </p:sp>
      <p:sp>
        <p:nvSpPr>
          <p:cNvPr id="9" name="Google Shape;259;p36">
            <a:extLst>
              <a:ext uri="{FF2B5EF4-FFF2-40B4-BE49-F238E27FC236}">
                <a16:creationId xmlns:a16="http://schemas.microsoft.com/office/drawing/2014/main" id="{ED407576-3D5D-563F-7402-E13A73CB3736}"/>
              </a:ext>
            </a:extLst>
          </p:cNvPr>
          <p:cNvSpPr/>
          <p:nvPr/>
        </p:nvSpPr>
        <p:spPr>
          <a:xfrm>
            <a:off x="500225" y="2356157"/>
            <a:ext cx="5158895" cy="1100053"/>
          </a:xfrm>
          <a:prstGeom prst="roundRect">
            <a:avLst>
              <a:gd name="adj" fmla="val 17467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105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помощью кнопки быстрого действия</a:t>
            </a:r>
            <a:endParaRPr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главном экране пользователь попадает</a:t>
            </a:r>
            <a:endParaRPr lang="en-US"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 списку доступных дверей, шлагбаумов, ворот</a:t>
            </a:r>
            <a:endParaRPr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" name="Google Shape;260;p36">
            <a:extLst>
              <a:ext uri="{FF2B5EF4-FFF2-40B4-BE49-F238E27FC236}">
                <a16:creationId xmlns:a16="http://schemas.microsoft.com/office/drawing/2014/main" id="{993403FB-5E16-7682-47C3-2F0DA8F0001D}"/>
              </a:ext>
            </a:extLst>
          </p:cNvPr>
          <p:cNvSpPr/>
          <p:nvPr/>
        </p:nvSpPr>
        <p:spPr>
          <a:xfrm>
            <a:off x="500225" y="3656144"/>
            <a:ext cx="5158895" cy="533253"/>
          </a:xfrm>
          <a:prstGeom prst="roundRect">
            <a:avLst>
              <a:gd name="adj" fmla="val 33851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Открывает нужный замок одним нажатием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61;p36">
            <a:extLst>
              <a:ext uri="{FF2B5EF4-FFF2-40B4-BE49-F238E27FC236}">
                <a16:creationId xmlns:a16="http://schemas.microsoft.com/office/drawing/2014/main" id="{5B2847B3-2E57-6375-7530-E43AB56DA3B4}"/>
              </a:ext>
            </a:extLst>
          </p:cNvPr>
          <p:cNvSpPr/>
          <p:nvPr/>
        </p:nvSpPr>
        <p:spPr>
          <a:xfrm>
            <a:off x="500225" y="4389222"/>
            <a:ext cx="5158895" cy="675716"/>
          </a:xfrm>
          <a:prstGeom prst="roundRect">
            <a:avLst>
              <a:gd name="adj" fmla="val 26666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Интерфейс сообщает об открытии</a:t>
            </a:r>
            <a:endParaRPr sz="14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соответствующей иконкой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62;p36">
            <a:extLst>
              <a:ext uri="{FF2B5EF4-FFF2-40B4-BE49-F238E27FC236}">
                <a16:creationId xmlns:a16="http://schemas.microsoft.com/office/drawing/2014/main" id="{2433762B-72CC-ACE2-938B-E1A7FC654E3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999" y="1565423"/>
            <a:ext cx="5989451" cy="542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1C811F-47D6-B1D5-2197-CEB936714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1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76612-77BE-DA08-C574-1D36CEBFA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324639-6226-FACF-69C3-9DDE71C95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39FCBE-3827-07F7-8CCE-497526C74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1778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Бесконтактный доступ на территорию</a:t>
            </a:r>
          </a:p>
        </p:txBody>
      </p:sp>
      <p:sp>
        <p:nvSpPr>
          <p:cNvPr id="3" name="Google Shape;268;p37">
            <a:extLst>
              <a:ext uri="{FF2B5EF4-FFF2-40B4-BE49-F238E27FC236}">
                <a16:creationId xmlns:a16="http://schemas.microsoft.com/office/drawing/2014/main" id="{0E1C4683-7D8C-F26B-F079-395D955A3F70}"/>
              </a:ext>
            </a:extLst>
          </p:cNvPr>
          <p:cNvSpPr txBox="1"/>
          <p:nvPr/>
        </p:nvSpPr>
        <p:spPr>
          <a:xfrm>
            <a:off x="872490" y="4783419"/>
            <a:ext cx="4292522" cy="57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525" tIns="42525" rIns="42525" bIns="42525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у пользователя в управлении несколько объектов недвижимости, система предложит выбрать, для какого из них активировать режим бесконтактного доступа 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69;p37">
            <a:extLst>
              <a:ext uri="{FF2B5EF4-FFF2-40B4-BE49-F238E27FC236}">
                <a16:creationId xmlns:a16="http://schemas.microsoft.com/office/drawing/2014/main" id="{D1370DBC-4CCD-A0FD-C723-5FAE7A789237}"/>
              </a:ext>
            </a:extLst>
          </p:cNvPr>
          <p:cNvSpPr/>
          <p:nvPr/>
        </p:nvSpPr>
        <p:spPr>
          <a:xfrm>
            <a:off x="746616" y="4850923"/>
            <a:ext cx="240174" cy="243777"/>
          </a:xfrm>
          <a:prstGeom prst="star5">
            <a:avLst>
              <a:gd name="adj" fmla="val 22529"/>
              <a:gd name="hf" fmla="val 105146"/>
              <a:gd name="vf" fmla="val 110557"/>
            </a:avLst>
          </a:prstGeom>
          <a:solidFill>
            <a:srgbClr val="F26D47"/>
          </a:solidFill>
          <a:ln>
            <a:noFill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72;p37">
            <a:extLst>
              <a:ext uri="{FF2B5EF4-FFF2-40B4-BE49-F238E27FC236}">
                <a16:creationId xmlns:a16="http://schemas.microsoft.com/office/drawing/2014/main" id="{B53FE719-E08F-44DD-B868-1C73EB2F1B46}"/>
              </a:ext>
            </a:extLst>
          </p:cNvPr>
          <p:cNvSpPr/>
          <p:nvPr/>
        </p:nvSpPr>
        <p:spPr>
          <a:xfrm>
            <a:off x="594961" y="2583761"/>
            <a:ext cx="4454576" cy="950698"/>
          </a:xfrm>
          <a:prstGeom prst="roundRect">
            <a:avLst>
              <a:gd name="adj" fmla="val 20766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105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помощью кнопки быстрого действия</a:t>
            </a:r>
            <a:endParaRPr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пользователь попадает к списку доступных дверей, шлагбаумов, ворот</a:t>
            </a:r>
            <a:endParaRPr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Google Shape;273;p37">
            <a:extLst>
              <a:ext uri="{FF2B5EF4-FFF2-40B4-BE49-F238E27FC236}">
                <a16:creationId xmlns:a16="http://schemas.microsoft.com/office/drawing/2014/main" id="{962A04FD-1823-4DE1-3B7F-18EA831117B7}"/>
              </a:ext>
            </a:extLst>
          </p:cNvPr>
          <p:cNvSpPr/>
          <p:nvPr/>
        </p:nvSpPr>
        <p:spPr>
          <a:xfrm>
            <a:off x="594945" y="3683589"/>
            <a:ext cx="4454576" cy="950698"/>
          </a:xfrm>
          <a:prstGeom prst="roundRect">
            <a:avLst>
              <a:gd name="adj" fmla="val 20766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105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Нажатием на соответствующий</a:t>
            </a:r>
            <a:endParaRPr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пункт </a:t>
            </a: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меню активирует режим бесконтактного доступа </a:t>
            </a:r>
            <a:endParaRPr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" name="Google Shape;274;p37">
            <a:extLst>
              <a:ext uri="{FF2B5EF4-FFF2-40B4-BE49-F238E27FC236}">
                <a16:creationId xmlns:a16="http://schemas.microsoft.com/office/drawing/2014/main" id="{0087A2B5-F370-C4EB-0F9D-B3F8638A95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074" y="1731456"/>
            <a:ext cx="7026836" cy="501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4B441E-88AF-FFB7-8E60-70D9AA3E5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73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461AC-7CA8-8183-57F6-63BEBEE1B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221125-FE78-8E7C-7909-296E06DE8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AAEA0-9C63-ECFD-FD0B-76B5ADBC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367811"/>
            <a:ext cx="9144000" cy="710085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QR и </a:t>
            </a:r>
            <a:r>
              <a:rPr lang="ru-RU" sz="2800" b="1" dirty="0" err="1">
                <a:solidFill>
                  <a:schemeClr val="bg1"/>
                </a:solidFill>
                <a:latin typeface="Montserrat" pitchFamily="2" charset="-52"/>
              </a:rPr>
              <a:t>Pin</a:t>
            </a: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-коды в пропусках</a:t>
            </a:r>
            <a:br>
              <a:rPr lang="en-US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для гостевого доступа</a:t>
            </a:r>
          </a:p>
        </p:txBody>
      </p:sp>
      <p:sp>
        <p:nvSpPr>
          <p:cNvPr id="9" name="Google Shape;282;p38">
            <a:extLst>
              <a:ext uri="{FF2B5EF4-FFF2-40B4-BE49-F238E27FC236}">
                <a16:creationId xmlns:a16="http://schemas.microsoft.com/office/drawing/2014/main" id="{A5BB87B7-E1CE-AF4E-D78E-747E589B27B1}"/>
              </a:ext>
            </a:extLst>
          </p:cNvPr>
          <p:cNvSpPr/>
          <p:nvPr/>
        </p:nvSpPr>
        <p:spPr>
          <a:xfrm>
            <a:off x="535238" y="2553947"/>
            <a:ext cx="4607502" cy="809951"/>
          </a:xfrm>
          <a:prstGeom prst="roundRect">
            <a:avLst>
              <a:gd name="adj" fmla="val 25979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карточке пропуска система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15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генерирует</a:t>
            </a: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уникальный QR и Pin-код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38">
            <a:extLst>
              <a:ext uri="{FF2B5EF4-FFF2-40B4-BE49-F238E27FC236}">
                <a16:creationId xmlns:a16="http://schemas.microsoft.com/office/drawing/2014/main" id="{70E28D6C-B21F-DDBD-629F-D59E89082CD7}"/>
              </a:ext>
            </a:extLst>
          </p:cNvPr>
          <p:cNvSpPr/>
          <p:nvPr/>
        </p:nvSpPr>
        <p:spPr>
          <a:xfrm>
            <a:off x="535238" y="3510302"/>
            <a:ext cx="4607502" cy="986468"/>
          </a:xfrm>
          <a:prstGeom prst="roundRect">
            <a:avLst>
              <a:gd name="adj" fmla="val 20766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Пользователь нажимает кнопку</a:t>
            </a:r>
            <a:endParaRPr sz="14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«Поделиться» и выбирает канал для отправки (email, соцсети, мессенджеры) </a:t>
            </a:r>
            <a:endParaRPr sz="1400" b="0" i="0" u="none" strike="noStrike" cap="none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" name="Google Shape;284;p38">
            <a:extLst>
              <a:ext uri="{FF2B5EF4-FFF2-40B4-BE49-F238E27FC236}">
                <a16:creationId xmlns:a16="http://schemas.microsoft.com/office/drawing/2014/main" id="{613A0334-E38F-7787-A94B-E4FECBAB85F1}"/>
              </a:ext>
            </a:extLst>
          </p:cNvPr>
          <p:cNvSpPr/>
          <p:nvPr/>
        </p:nvSpPr>
        <p:spPr>
          <a:xfrm>
            <a:off x="535254" y="4647268"/>
            <a:ext cx="4607502" cy="809951"/>
          </a:xfrm>
          <a:prstGeom prst="roundRect">
            <a:avLst>
              <a:gd name="adj" fmla="val 26666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Гость получает сообщение с QR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1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Pin-кодом</a:t>
            </a: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доступа на территорию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285;p38">
            <a:extLst>
              <a:ext uri="{FF2B5EF4-FFF2-40B4-BE49-F238E27FC236}">
                <a16:creationId xmlns:a16="http://schemas.microsoft.com/office/drawing/2014/main" id="{77247646-5056-0DC7-9940-01EAA0C580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740" y="1690441"/>
            <a:ext cx="7084262" cy="505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DB8CB6-939B-F1BE-F2EF-CB6B0B7E1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14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555B5-B841-AE62-D4B5-D7AC5F783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467F41-F19D-1927-3DDB-2BA17AE17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509C5-3D31-E19C-1D90-B603BF976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1778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Бесконтактный вызов лифта по BLE</a:t>
            </a:r>
          </a:p>
        </p:txBody>
      </p:sp>
      <p:sp>
        <p:nvSpPr>
          <p:cNvPr id="3" name="Google Shape;291;p39">
            <a:extLst>
              <a:ext uri="{FF2B5EF4-FFF2-40B4-BE49-F238E27FC236}">
                <a16:creationId xmlns:a16="http://schemas.microsoft.com/office/drawing/2014/main" id="{FA581372-9207-7A4E-A73D-1E0A4E627845}"/>
              </a:ext>
            </a:extLst>
          </p:cNvPr>
          <p:cNvSpPr/>
          <p:nvPr/>
        </p:nvSpPr>
        <p:spPr>
          <a:xfrm>
            <a:off x="6612124" y="2020161"/>
            <a:ext cx="4833659" cy="3824862"/>
          </a:xfrm>
          <a:custGeom>
            <a:avLst/>
            <a:gdLst/>
            <a:ahLst/>
            <a:cxnLst/>
            <a:rect l="l" t="t" r="r" b="b"/>
            <a:pathLst>
              <a:path w="8348980" h="7671434" extrusionOk="0">
                <a:moveTo>
                  <a:pt x="7819436" y="0"/>
                </a:moveTo>
                <a:lnTo>
                  <a:pt x="529055" y="0"/>
                </a:lnTo>
                <a:lnTo>
                  <a:pt x="480900" y="2162"/>
                </a:lnTo>
                <a:lnTo>
                  <a:pt x="433956" y="8523"/>
                </a:lnTo>
                <a:lnTo>
                  <a:pt x="388411" y="18898"/>
                </a:lnTo>
                <a:lnTo>
                  <a:pt x="344450" y="33099"/>
                </a:lnTo>
                <a:lnTo>
                  <a:pt x="302261" y="50938"/>
                </a:lnTo>
                <a:lnTo>
                  <a:pt x="262030" y="72231"/>
                </a:lnTo>
                <a:lnTo>
                  <a:pt x="223945" y="96789"/>
                </a:lnTo>
                <a:lnTo>
                  <a:pt x="188191" y="124427"/>
                </a:lnTo>
                <a:lnTo>
                  <a:pt x="154956" y="154956"/>
                </a:lnTo>
                <a:lnTo>
                  <a:pt x="124427" y="188191"/>
                </a:lnTo>
                <a:lnTo>
                  <a:pt x="96789" y="223945"/>
                </a:lnTo>
                <a:lnTo>
                  <a:pt x="72231" y="262030"/>
                </a:lnTo>
                <a:lnTo>
                  <a:pt x="50939" y="302261"/>
                </a:lnTo>
                <a:lnTo>
                  <a:pt x="33099" y="344450"/>
                </a:lnTo>
                <a:lnTo>
                  <a:pt x="18898" y="388411"/>
                </a:lnTo>
                <a:lnTo>
                  <a:pt x="8523" y="433956"/>
                </a:lnTo>
                <a:lnTo>
                  <a:pt x="2162" y="480900"/>
                </a:lnTo>
                <a:lnTo>
                  <a:pt x="0" y="529055"/>
                </a:lnTo>
                <a:lnTo>
                  <a:pt x="0" y="7142246"/>
                </a:lnTo>
                <a:lnTo>
                  <a:pt x="2162" y="7190400"/>
                </a:lnTo>
                <a:lnTo>
                  <a:pt x="8523" y="7237344"/>
                </a:lnTo>
                <a:lnTo>
                  <a:pt x="18898" y="7282889"/>
                </a:lnTo>
                <a:lnTo>
                  <a:pt x="33099" y="7326850"/>
                </a:lnTo>
                <a:lnTo>
                  <a:pt x="50939" y="7369039"/>
                </a:lnTo>
                <a:lnTo>
                  <a:pt x="72231" y="7409270"/>
                </a:lnTo>
                <a:lnTo>
                  <a:pt x="96789" y="7447356"/>
                </a:lnTo>
                <a:lnTo>
                  <a:pt x="124427" y="7483109"/>
                </a:lnTo>
                <a:lnTo>
                  <a:pt x="154956" y="7516344"/>
                </a:lnTo>
                <a:lnTo>
                  <a:pt x="188191" y="7546874"/>
                </a:lnTo>
                <a:lnTo>
                  <a:pt x="223945" y="7574511"/>
                </a:lnTo>
                <a:lnTo>
                  <a:pt x="262030" y="7599069"/>
                </a:lnTo>
                <a:lnTo>
                  <a:pt x="302261" y="7620362"/>
                </a:lnTo>
                <a:lnTo>
                  <a:pt x="344450" y="7638202"/>
                </a:lnTo>
                <a:lnTo>
                  <a:pt x="388411" y="7652402"/>
                </a:lnTo>
                <a:lnTo>
                  <a:pt x="433956" y="7662777"/>
                </a:lnTo>
                <a:lnTo>
                  <a:pt x="480900" y="7669139"/>
                </a:lnTo>
                <a:lnTo>
                  <a:pt x="529055" y="7671301"/>
                </a:lnTo>
                <a:lnTo>
                  <a:pt x="7819436" y="7671301"/>
                </a:lnTo>
                <a:lnTo>
                  <a:pt x="7867591" y="7669139"/>
                </a:lnTo>
                <a:lnTo>
                  <a:pt x="7914535" y="7662777"/>
                </a:lnTo>
                <a:lnTo>
                  <a:pt x="7960080" y="7652402"/>
                </a:lnTo>
                <a:lnTo>
                  <a:pt x="8004041" y="7638202"/>
                </a:lnTo>
                <a:lnTo>
                  <a:pt x="8046230" y="7620362"/>
                </a:lnTo>
                <a:lnTo>
                  <a:pt x="8086461" y="7599069"/>
                </a:lnTo>
                <a:lnTo>
                  <a:pt x="8124546" y="7574511"/>
                </a:lnTo>
                <a:lnTo>
                  <a:pt x="8160300" y="7546874"/>
                </a:lnTo>
                <a:lnTo>
                  <a:pt x="8193535" y="7516344"/>
                </a:lnTo>
                <a:lnTo>
                  <a:pt x="8224064" y="7483109"/>
                </a:lnTo>
                <a:lnTo>
                  <a:pt x="8251702" y="7447356"/>
                </a:lnTo>
                <a:lnTo>
                  <a:pt x="8276260" y="7409270"/>
                </a:lnTo>
                <a:lnTo>
                  <a:pt x="8297553" y="7369039"/>
                </a:lnTo>
                <a:lnTo>
                  <a:pt x="8315393" y="7326850"/>
                </a:lnTo>
                <a:lnTo>
                  <a:pt x="8329593" y="7282889"/>
                </a:lnTo>
                <a:lnTo>
                  <a:pt x="8339968" y="7237344"/>
                </a:lnTo>
                <a:lnTo>
                  <a:pt x="8346330" y="7190400"/>
                </a:lnTo>
                <a:lnTo>
                  <a:pt x="8348492" y="7142246"/>
                </a:lnTo>
                <a:lnTo>
                  <a:pt x="8348492" y="529055"/>
                </a:lnTo>
                <a:lnTo>
                  <a:pt x="8346330" y="480900"/>
                </a:lnTo>
                <a:lnTo>
                  <a:pt x="8339968" y="433956"/>
                </a:lnTo>
                <a:lnTo>
                  <a:pt x="8329593" y="388411"/>
                </a:lnTo>
                <a:lnTo>
                  <a:pt x="8315393" y="344450"/>
                </a:lnTo>
                <a:lnTo>
                  <a:pt x="8297553" y="302261"/>
                </a:lnTo>
                <a:lnTo>
                  <a:pt x="8276260" y="262030"/>
                </a:lnTo>
                <a:lnTo>
                  <a:pt x="8251702" y="223945"/>
                </a:lnTo>
                <a:lnTo>
                  <a:pt x="8224064" y="188191"/>
                </a:lnTo>
                <a:lnTo>
                  <a:pt x="8193535" y="154956"/>
                </a:lnTo>
                <a:lnTo>
                  <a:pt x="8160300" y="124427"/>
                </a:lnTo>
                <a:lnTo>
                  <a:pt x="8124546" y="96789"/>
                </a:lnTo>
                <a:lnTo>
                  <a:pt x="8086461" y="72231"/>
                </a:lnTo>
                <a:lnTo>
                  <a:pt x="8046230" y="50938"/>
                </a:lnTo>
                <a:lnTo>
                  <a:pt x="8004041" y="33099"/>
                </a:lnTo>
                <a:lnTo>
                  <a:pt x="7960080" y="18898"/>
                </a:lnTo>
                <a:lnTo>
                  <a:pt x="7914535" y="8523"/>
                </a:lnTo>
                <a:lnTo>
                  <a:pt x="7867591" y="2162"/>
                </a:lnTo>
                <a:lnTo>
                  <a:pt x="7819436" y="0"/>
                </a:lnTo>
                <a:close/>
              </a:path>
            </a:pathLst>
          </a:custGeom>
          <a:solidFill>
            <a:srgbClr val="F5F1FF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295;p39">
            <a:extLst>
              <a:ext uri="{FF2B5EF4-FFF2-40B4-BE49-F238E27FC236}">
                <a16:creationId xmlns:a16="http://schemas.microsoft.com/office/drawing/2014/main" id="{3DFF1733-4755-EA9C-CBCF-C488DCB99A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8684" y="2216454"/>
            <a:ext cx="4464379" cy="24250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96;p39">
            <a:extLst>
              <a:ext uri="{FF2B5EF4-FFF2-40B4-BE49-F238E27FC236}">
                <a16:creationId xmlns:a16="http://schemas.microsoft.com/office/drawing/2014/main" id="{92E7CEFF-DB6C-9A88-008E-F3910B1F7D86}"/>
              </a:ext>
            </a:extLst>
          </p:cNvPr>
          <p:cNvSpPr/>
          <p:nvPr/>
        </p:nvSpPr>
        <p:spPr>
          <a:xfrm>
            <a:off x="6612076" y="5011211"/>
            <a:ext cx="4831895" cy="622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ru" sz="13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Бесконтактный вызов лифта</a:t>
            </a:r>
            <a:endParaRPr sz="1300" b="0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300" b="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 BLE/NFC</a:t>
            </a:r>
            <a:endParaRPr sz="1300" b="0" i="0" u="none" strike="noStrike" cap="none" dirty="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" name="Google Shape;297;p39">
            <a:extLst>
              <a:ext uri="{FF2B5EF4-FFF2-40B4-BE49-F238E27FC236}">
                <a16:creationId xmlns:a16="http://schemas.microsoft.com/office/drawing/2014/main" id="{7B12AB32-0212-6854-9BB2-AF369207B15C}"/>
              </a:ext>
            </a:extLst>
          </p:cNvPr>
          <p:cNvSpPr txBox="1"/>
          <p:nvPr/>
        </p:nvSpPr>
        <p:spPr>
          <a:xfrm>
            <a:off x="894041" y="4869699"/>
            <a:ext cx="4668903" cy="409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525" tIns="42525" rIns="42525" bIns="42525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0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 вызове лифта на первый этаж</a:t>
            </a:r>
            <a:r>
              <a:rPr lang="en-US" sz="10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лифт автоматически везет пользователя</a:t>
            </a:r>
            <a:r>
              <a:rPr lang="en-US" sz="10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10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этаж его квартиры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98;p39">
            <a:extLst>
              <a:ext uri="{FF2B5EF4-FFF2-40B4-BE49-F238E27FC236}">
                <a16:creationId xmlns:a16="http://schemas.microsoft.com/office/drawing/2014/main" id="{EFE9BE44-A06F-A3AB-7842-6CA20E38D500}"/>
              </a:ext>
            </a:extLst>
          </p:cNvPr>
          <p:cNvSpPr/>
          <p:nvPr/>
        </p:nvSpPr>
        <p:spPr>
          <a:xfrm>
            <a:off x="890047" y="4933721"/>
            <a:ext cx="152691" cy="154981"/>
          </a:xfrm>
          <a:prstGeom prst="star5">
            <a:avLst>
              <a:gd name="adj" fmla="val 22529"/>
              <a:gd name="hf" fmla="val 105146"/>
              <a:gd name="vf" fmla="val 110557"/>
            </a:avLst>
          </a:prstGeom>
          <a:solidFill>
            <a:srgbClr val="F26D47"/>
          </a:solidFill>
          <a:ln>
            <a:noFill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99;p39">
            <a:extLst>
              <a:ext uri="{FF2B5EF4-FFF2-40B4-BE49-F238E27FC236}">
                <a16:creationId xmlns:a16="http://schemas.microsoft.com/office/drawing/2014/main" id="{01849958-8DA5-1A4F-55B0-66B10A81539F}"/>
              </a:ext>
            </a:extLst>
          </p:cNvPr>
          <p:cNvSpPr/>
          <p:nvPr/>
        </p:nvSpPr>
        <p:spPr>
          <a:xfrm>
            <a:off x="746216" y="2783552"/>
            <a:ext cx="4816743" cy="901638"/>
          </a:xfrm>
          <a:prstGeom prst="roundRect">
            <a:avLst>
              <a:gd name="adj" fmla="val 20766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105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 подходе пользователя к лифту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1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оборудование считает уникальный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15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ключ пользователя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" name="Google Shape;300;p39">
            <a:extLst>
              <a:ext uri="{FF2B5EF4-FFF2-40B4-BE49-F238E27FC236}">
                <a16:creationId xmlns:a16="http://schemas.microsoft.com/office/drawing/2014/main" id="{530D4D01-10A7-1079-3A02-027BA04FF0A0}"/>
              </a:ext>
            </a:extLst>
          </p:cNvPr>
          <p:cNvSpPr/>
          <p:nvPr/>
        </p:nvSpPr>
        <p:spPr>
          <a:xfrm>
            <a:off x="746201" y="3826625"/>
            <a:ext cx="4816743" cy="717646"/>
          </a:xfrm>
          <a:prstGeom prst="roundRect">
            <a:avLst>
              <a:gd name="adj" fmla="val 24826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Передаст информацию на контроллер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15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лифта, который вызовет лифт на этаж</a:t>
            </a:r>
            <a:endParaRPr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87A989-56B0-00B4-021B-E8D2A603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85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5199D-72BC-014C-7625-47990FDA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3AFBF0-FF97-B74D-1A1A-33874570B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3544D-07EA-9E02-4FC2-0A290F4E4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1778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Наши реализованные проекты</a:t>
            </a:r>
          </a:p>
        </p:txBody>
      </p:sp>
      <p:sp>
        <p:nvSpPr>
          <p:cNvPr id="9" name="Google Shape;305;p40">
            <a:extLst>
              <a:ext uri="{FF2B5EF4-FFF2-40B4-BE49-F238E27FC236}">
                <a16:creationId xmlns:a16="http://schemas.microsoft.com/office/drawing/2014/main" id="{683603E5-4D3B-047F-088D-49C63402702D}"/>
              </a:ext>
            </a:extLst>
          </p:cNvPr>
          <p:cNvSpPr/>
          <p:nvPr/>
        </p:nvSpPr>
        <p:spPr>
          <a:xfrm>
            <a:off x="1215950" y="1701120"/>
            <a:ext cx="3020369" cy="4815603"/>
          </a:xfrm>
          <a:prstGeom prst="roundRect">
            <a:avLst>
              <a:gd name="adj" fmla="val 10960"/>
            </a:avLst>
          </a:prstGeom>
          <a:solidFill>
            <a:schemeClr val="lt1"/>
          </a:solidFill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algn="bl" rotWithShape="0">
              <a:srgbClr val="999999">
                <a:alpha val="2863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309;p40">
            <a:extLst>
              <a:ext uri="{FF2B5EF4-FFF2-40B4-BE49-F238E27FC236}">
                <a16:creationId xmlns:a16="http://schemas.microsoft.com/office/drawing/2014/main" id="{F368465A-CEEC-CF84-D7EB-90FEC0FE499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346" y="1865892"/>
            <a:ext cx="2683575" cy="1735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10;p40">
            <a:extLst>
              <a:ext uri="{FF2B5EF4-FFF2-40B4-BE49-F238E27FC236}">
                <a16:creationId xmlns:a16="http://schemas.microsoft.com/office/drawing/2014/main" id="{30F38865-69AE-D922-F3C4-4047D330EE87}"/>
              </a:ext>
            </a:extLst>
          </p:cNvPr>
          <p:cNvSpPr/>
          <p:nvPr/>
        </p:nvSpPr>
        <p:spPr>
          <a:xfrm>
            <a:off x="1215950" y="3695467"/>
            <a:ext cx="3020369" cy="533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ЖК Эвер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Застройщик TEKTA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г. Москва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311;p40">
            <a:extLst>
              <a:ext uri="{FF2B5EF4-FFF2-40B4-BE49-F238E27FC236}">
                <a16:creationId xmlns:a16="http://schemas.microsoft.com/office/drawing/2014/main" id="{F487BE2A-3060-1810-8743-D732A948B1BB}"/>
              </a:ext>
            </a:extLst>
          </p:cNvPr>
          <p:cNvSpPr/>
          <p:nvPr/>
        </p:nvSpPr>
        <p:spPr>
          <a:xfrm>
            <a:off x="1117600" y="4456648"/>
            <a:ext cx="3118719" cy="19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0" rIns="0" bIns="0" anchor="t" anchorCtr="0">
            <a:noAutofit/>
          </a:bodyPr>
          <a:lstStyle/>
          <a:p>
            <a:pPr marL="44450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Видеонаблюдение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450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Видеодомофоны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450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СКУД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450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Умный лифт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450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Бесконтактное открытие дверей (BLE)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450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Заказ пропусков с PIN/QR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450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Распознавание ГРЗ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" name="Google Shape;312;p40">
            <a:extLst>
              <a:ext uri="{FF2B5EF4-FFF2-40B4-BE49-F238E27FC236}">
                <a16:creationId xmlns:a16="http://schemas.microsoft.com/office/drawing/2014/main" id="{C7FB151E-0139-E96B-DD9D-1EBA893E00A7}"/>
              </a:ext>
            </a:extLst>
          </p:cNvPr>
          <p:cNvSpPr/>
          <p:nvPr/>
        </p:nvSpPr>
        <p:spPr>
          <a:xfrm>
            <a:off x="4585815" y="1679538"/>
            <a:ext cx="3020369" cy="4815603"/>
          </a:xfrm>
          <a:prstGeom prst="roundRect">
            <a:avLst>
              <a:gd name="adj" fmla="val 10960"/>
            </a:avLst>
          </a:prstGeom>
          <a:solidFill>
            <a:schemeClr val="lt1"/>
          </a:solidFill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algn="bl" rotWithShape="0">
              <a:srgbClr val="999999">
                <a:alpha val="2863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313;p40" title="Финский дворик.png">
            <a:extLst>
              <a:ext uri="{FF2B5EF4-FFF2-40B4-BE49-F238E27FC236}">
                <a16:creationId xmlns:a16="http://schemas.microsoft.com/office/drawing/2014/main" id="{3107AC03-F02C-06ED-AB64-59FCC0738C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4210" y="1845430"/>
            <a:ext cx="2683575" cy="173536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14;p40">
            <a:extLst>
              <a:ext uri="{FF2B5EF4-FFF2-40B4-BE49-F238E27FC236}">
                <a16:creationId xmlns:a16="http://schemas.microsoft.com/office/drawing/2014/main" id="{8C19ED09-6592-78CD-C108-5FBA1C08E70F}"/>
              </a:ext>
            </a:extLst>
          </p:cNvPr>
          <p:cNvSpPr/>
          <p:nvPr/>
        </p:nvSpPr>
        <p:spPr>
          <a:xfrm>
            <a:off x="4585815" y="3675004"/>
            <a:ext cx="3020369" cy="533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ЖК Финский дворик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УК Автор Управляет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г. Ханты-Мансийск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315;p40">
            <a:extLst>
              <a:ext uri="{FF2B5EF4-FFF2-40B4-BE49-F238E27FC236}">
                <a16:creationId xmlns:a16="http://schemas.microsoft.com/office/drawing/2014/main" id="{D98B30DB-FF48-7D27-FEED-E255FF068123}"/>
              </a:ext>
            </a:extLst>
          </p:cNvPr>
          <p:cNvSpPr/>
          <p:nvPr/>
        </p:nvSpPr>
        <p:spPr>
          <a:xfrm>
            <a:off x="4487467" y="4456648"/>
            <a:ext cx="3118718" cy="1797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0" rIns="0" bIns="0" anchor="t" anchorCtr="0">
            <a:noAutofit/>
          </a:bodyPr>
          <a:lstStyle/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Видеонаблюдение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Видеодомофоны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СКУД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Заказ пропусков с PIN/QR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" name="Google Shape;316;p40">
            <a:extLst>
              <a:ext uri="{FF2B5EF4-FFF2-40B4-BE49-F238E27FC236}">
                <a16:creationId xmlns:a16="http://schemas.microsoft.com/office/drawing/2014/main" id="{78D52E23-DBAA-E5E3-9D1F-CE12D7F1B7D7}"/>
              </a:ext>
            </a:extLst>
          </p:cNvPr>
          <p:cNvSpPr/>
          <p:nvPr/>
        </p:nvSpPr>
        <p:spPr>
          <a:xfrm>
            <a:off x="7955679" y="1701120"/>
            <a:ext cx="3020369" cy="4815603"/>
          </a:xfrm>
          <a:prstGeom prst="roundRect">
            <a:avLst>
              <a:gd name="adj" fmla="val 10960"/>
            </a:avLst>
          </a:prstGeom>
          <a:solidFill>
            <a:schemeClr val="lt1"/>
          </a:solidFill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algn="bl" rotWithShape="0">
              <a:srgbClr val="999999">
                <a:alpha val="2863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317;p40" title="флагман.png">
            <a:extLst>
              <a:ext uri="{FF2B5EF4-FFF2-40B4-BE49-F238E27FC236}">
                <a16:creationId xmlns:a16="http://schemas.microsoft.com/office/drawing/2014/main" id="{6F7CF3F9-3D9B-A844-DFFD-C6E08B245A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4075" y="1865892"/>
            <a:ext cx="2683575" cy="173536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18;p40">
            <a:extLst>
              <a:ext uri="{FF2B5EF4-FFF2-40B4-BE49-F238E27FC236}">
                <a16:creationId xmlns:a16="http://schemas.microsoft.com/office/drawing/2014/main" id="{D964C94F-7E17-583F-327A-91FDE1A895D0}"/>
              </a:ext>
            </a:extLst>
          </p:cNvPr>
          <p:cNvSpPr/>
          <p:nvPr/>
        </p:nvSpPr>
        <p:spPr>
          <a:xfrm>
            <a:off x="7955679" y="3695467"/>
            <a:ext cx="3020369" cy="533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ЖК Флагман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УК Огни Иркутска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г. Иркутск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319;p40">
            <a:extLst>
              <a:ext uri="{FF2B5EF4-FFF2-40B4-BE49-F238E27FC236}">
                <a16:creationId xmlns:a16="http://schemas.microsoft.com/office/drawing/2014/main" id="{7F145030-53A2-6247-C056-B437AEE6348A}"/>
              </a:ext>
            </a:extLst>
          </p:cNvPr>
          <p:cNvSpPr/>
          <p:nvPr/>
        </p:nvSpPr>
        <p:spPr>
          <a:xfrm>
            <a:off x="7857331" y="4456648"/>
            <a:ext cx="3118718" cy="196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0" rIns="0" bIns="0" anchor="t" anchorCtr="0">
            <a:noAutofit/>
          </a:bodyPr>
          <a:lstStyle/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Видеонаблюдение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Видеодомофоны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СКУД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Заказ пропусков с PIN/QR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03722F-71EE-FE75-450D-3A4D5A4E6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7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0DD2A-5A6F-5C25-F864-697615846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95274A-AD0A-9642-8F3F-CFC97C204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002ED-9E71-4749-B374-F676E3046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1778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Наши реализованные проекты</a:t>
            </a:r>
          </a:p>
        </p:txBody>
      </p:sp>
      <p:sp>
        <p:nvSpPr>
          <p:cNvPr id="3" name="Google Shape;324;p41">
            <a:extLst>
              <a:ext uri="{FF2B5EF4-FFF2-40B4-BE49-F238E27FC236}">
                <a16:creationId xmlns:a16="http://schemas.microsoft.com/office/drawing/2014/main" id="{610C6F97-288E-243D-BB1D-1E27374D4CA3}"/>
              </a:ext>
            </a:extLst>
          </p:cNvPr>
          <p:cNvSpPr/>
          <p:nvPr/>
        </p:nvSpPr>
        <p:spPr>
          <a:xfrm>
            <a:off x="1215950" y="1716964"/>
            <a:ext cx="2993519" cy="4794117"/>
          </a:xfrm>
          <a:prstGeom prst="roundRect">
            <a:avLst>
              <a:gd name="adj" fmla="val 10960"/>
            </a:avLst>
          </a:prstGeom>
          <a:solidFill>
            <a:schemeClr val="lt1"/>
          </a:solidFill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algn="bl" rotWithShape="0">
              <a:srgbClr val="999999">
                <a:alpha val="2863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328;p41" title="серебряный ключ.png">
            <a:extLst>
              <a:ext uri="{FF2B5EF4-FFF2-40B4-BE49-F238E27FC236}">
                <a16:creationId xmlns:a16="http://schemas.microsoft.com/office/drawing/2014/main" id="{7D898D1A-1F66-124D-B7A2-BCF84E9E7C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2849" y="1880176"/>
            <a:ext cx="2659719" cy="1719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29;p41">
            <a:extLst>
              <a:ext uri="{FF2B5EF4-FFF2-40B4-BE49-F238E27FC236}">
                <a16:creationId xmlns:a16="http://schemas.microsoft.com/office/drawing/2014/main" id="{826E84FA-035A-147D-D5D5-53A0128CBA81}"/>
              </a:ext>
            </a:extLst>
          </p:cNvPr>
          <p:cNvSpPr/>
          <p:nvPr/>
        </p:nvSpPr>
        <p:spPr>
          <a:xfrm>
            <a:off x="1215950" y="3693486"/>
            <a:ext cx="2993519" cy="52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ЖК Серебряный фонтан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Застройщик ГК Эталон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г. Москва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330;p41">
            <a:extLst>
              <a:ext uri="{FF2B5EF4-FFF2-40B4-BE49-F238E27FC236}">
                <a16:creationId xmlns:a16="http://schemas.microsoft.com/office/drawing/2014/main" id="{DC9B0D2A-EC3E-4998-CF60-56778384A837}"/>
              </a:ext>
            </a:extLst>
          </p:cNvPr>
          <p:cNvSpPr/>
          <p:nvPr/>
        </p:nvSpPr>
        <p:spPr>
          <a:xfrm>
            <a:off x="1107440" y="4475120"/>
            <a:ext cx="3102029" cy="194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0" rIns="0" bIns="0" anchor="t" anchorCtr="0">
            <a:noAutofit/>
          </a:bodyPr>
          <a:lstStyle/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Видеонаблюдение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Видеодомофоны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СКУД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Умный лифт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Бесконтактное открытие дверей (BLE)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Заказ пропусков с PIN/QR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Распознавание ГРЗ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331;p41">
            <a:extLst>
              <a:ext uri="{FF2B5EF4-FFF2-40B4-BE49-F238E27FC236}">
                <a16:creationId xmlns:a16="http://schemas.microsoft.com/office/drawing/2014/main" id="{C57FB186-52DE-0B13-9218-C986572FD863}"/>
              </a:ext>
            </a:extLst>
          </p:cNvPr>
          <p:cNvSpPr/>
          <p:nvPr/>
        </p:nvSpPr>
        <p:spPr>
          <a:xfrm>
            <a:off x="4555858" y="1695478"/>
            <a:ext cx="2993519" cy="4794117"/>
          </a:xfrm>
          <a:prstGeom prst="roundRect">
            <a:avLst>
              <a:gd name="adj" fmla="val 10960"/>
            </a:avLst>
          </a:prstGeom>
          <a:solidFill>
            <a:schemeClr val="lt1"/>
          </a:solidFill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algn="bl" rotWithShape="0">
              <a:srgbClr val="999999">
                <a:alpha val="2863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332;p41" title="Примавера.png">
            <a:extLst>
              <a:ext uri="{FF2B5EF4-FFF2-40B4-BE49-F238E27FC236}">
                <a16:creationId xmlns:a16="http://schemas.microsoft.com/office/drawing/2014/main" id="{8E4A6016-9FB3-DDB3-56BA-080A31166D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2757" y="1859896"/>
            <a:ext cx="2659719" cy="17199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33;p41">
            <a:extLst>
              <a:ext uri="{FF2B5EF4-FFF2-40B4-BE49-F238E27FC236}">
                <a16:creationId xmlns:a16="http://schemas.microsoft.com/office/drawing/2014/main" id="{B4C5686C-5BEE-AAFD-2B01-5F5406E8BFFF}"/>
              </a:ext>
            </a:extLst>
          </p:cNvPr>
          <p:cNvSpPr/>
          <p:nvPr/>
        </p:nvSpPr>
        <p:spPr>
          <a:xfrm>
            <a:off x="4555858" y="3673206"/>
            <a:ext cx="2993519" cy="52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ЖК Primavera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Застройщик Спартак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г. Москва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334;p41">
            <a:extLst>
              <a:ext uri="{FF2B5EF4-FFF2-40B4-BE49-F238E27FC236}">
                <a16:creationId xmlns:a16="http://schemas.microsoft.com/office/drawing/2014/main" id="{1845BE72-7BBB-27E6-46D0-115F07576767}"/>
              </a:ext>
            </a:extLst>
          </p:cNvPr>
          <p:cNvSpPr/>
          <p:nvPr/>
        </p:nvSpPr>
        <p:spPr>
          <a:xfrm>
            <a:off x="4447348" y="4454839"/>
            <a:ext cx="3102029" cy="194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0" rIns="0" bIns="0" anchor="t" anchorCtr="0">
            <a:noAutofit/>
          </a:bodyPr>
          <a:lstStyle/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Видеонаблюдение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Видеодомофоны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СКУД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Умный лифт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Бесконтактное открытие дверей (BLE)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Заказ пропусков с PIN/QR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" name="Google Shape;335;p41">
            <a:extLst>
              <a:ext uri="{FF2B5EF4-FFF2-40B4-BE49-F238E27FC236}">
                <a16:creationId xmlns:a16="http://schemas.microsoft.com/office/drawing/2014/main" id="{AABED8C6-B7BD-2E16-D75A-680802291081}"/>
              </a:ext>
            </a:extLst>
          </p:cNvPr>
          <p:cNvSpPr/>
          <p:nvPr/>
        </p:nvSpPr>
        <p:spPr>
          <a:xfrm>
            <a:off x="7895767" y="1716964"/>
            <a:ext cx="2993519" cy="4794117"/>
          </a:xfrm>
          <a:prstGeom prst="roundRect">
            <a:avLst>
              <a:gd name="adj" fmla="val 10960"/>
            </a:avLst>
          </a:prstGeom>
          <a:solidFill>
            <a:schemeClr val="lt1"/>
          </a:solidFill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algn="bl" rotWithShape="0">
              <a:srgbClr val="999999">
                <a:alpha val="2863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336;p41" title="краснолесье.png">
            <a:extLst>
              <a:ext uri="{FF2B5EF4-FFF2-40B4-BE49-F238E27FC236}">
                <a16:creationId xmlns:a16="http://schemas.microsoft.com/office/drawing/2014/main" id="{F9001CE4-3209-E525-3A5F-044B541E67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2665" y="1880176"/>
            <a:ext cx="2659719" cy="171993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337;p41">
            <a:extLst>
              <a:ext uri="{FF2B5EF4-FFF2-40B4-BE49-F238E27FC236}">
                <a16:creationId xmlns:a16="http://schemas.microsoft.com/office/drawing/2014/main" id="{1BCADF8E-B0EB-3F45-E8B5-B101320EC040}"/>
              </a:ext>
            </a:extLst>
          </p:cNvPr>
          <p:cNvSpPr/>
          <p:nvPr/>
        </p:nvSpPr>
        <p:spPr>
          <a:xfrm>
            <a:off x="7895767" y="3693486"/>
            <a:ext cx="2993519" cy="52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ЖК Краснолесье</a:t>
            </a:r>
            <a:endParaRPr sz="16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УК Звезда Управляет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г. Тюмень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38;p41">
            <a:extLst>
              <a:ext uri="{FF2B5EF4-FFF2-40B4-BE49-F238E27FC236}">
                <a16:creationId xmlns:a16="http://schemas.microsoft.com/office/drawing/2014/main" id="{D3B7B6BE-C1D0-A7E7-C87E-C91897C22A61}"/>
              </a:ext>
            </a:extLst>
          </p:cNvPr>
          <p:cNvSpPr/>
          <p:nvPr/>
        </p:nvSpPr>
        <p:spPr>
          <a:xfrm>
            <a:off x="7787257" y="4475120"/>
            <a:ext cx="3102030" cy="194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0" rIns="0" bIns="0" anchor="t" anchorCtr="0">
            <a:noAutofit/>
          </a:bodyPr>
          <a:lstStyle/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Видеонаблюдение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Видеодомофоны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СКУД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4999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Medium"/>
              <a:buChar char="●"/>
            </a:pPr>
            <a:r>
              <a:rPr lang="ru" sz="1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Заказ пропусков с PIN/QR</a:t>
            </a:r>
            <a:endParaRPr sz="1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890C7F-EFD2-1386-5CCF-D37813124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94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21FA9-1B84-6443-7602-D1183F1C5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6E23F5-7ACE-0ED2-6506-B4F386DD4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2C12B-F447-56B5-E66F-D431DEB74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1778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Наши реализованные проекты</a:t>
            </a:r>
          </a:p>
        </p:txBody>
      </p:sp>
      <p:pic>
        <p:nvPicPr>
          <p:cNvPr id="9" name="Google Shape;347;p42" title="111.png">
            <a:extLst>
              <a:ext uri="{FF2B5EF4-FFF2-40B4-BE49-F238E27FC236}">
                <a16:creationId xmlns:a16="http://schemas.microsoft.com/office/drawing/2014/main" id="{D3D7B58A-0FEA-353E-BFFA-857C07F21A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95" y="1904013"/>
            <a:ext cx="8301067" cy="416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48;p42">
            <a:extLst>
              <a:ext uri="{FF2B5EF4-FFF2-40B4-BE49-F238E27FC236}">
                <a16:creationId xmlns:a16="http://schemas.microsoft.com/office/drawing/2014/main" id="{DEFACAA6-5ECC-3D0B-4EC7-0E99195D33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1088" y="2811346"/>
            <a:ext cx="2942876" cy="246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49;p42">
            <a:extLst>
              <a:ext uri="{FF2B5EF4-FFF2-40B4-BE49-F238E27FC236}">
                <a16:creationId xmlns:a16="http://schemas.microsoft.com/office/drawing/2014/main" id="{9D992A10-2868-D06C-B8A4-E1FED2F00640}"/>
              </a:ext>
            </a:extLst>
          </p:cNvPr>
          <p:cNvSpPr/>
          <p:nvPr/>
        </p:nvSpPr>
        <p:spPr>
          <a:xfrm>
            <a:off x="2854436" y="6234626"/>
            <a:ext cx="4137180" cy="17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750" tIns="16750" rIns="16750" bIns="167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r>
              <a:rPr lang="ru" sz="1000" dirty="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* Данные проекта ЖК «Флагман», Огни Иркутска</a:t>
            </a:r>
            <a:endParaRPr sz="10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50;p42">
            <a:extLst>
              <a:ext uri="{FF2B5EF4-FFF2-40B4-BE49-F238E27FC236}">
                <a16:creationId xmlns:a16="http://schemas.microsoft.com/office/drawing/2014/main" id="{16E2DE46-93A0-F1E1-DE02-4174EF9BE0BB}"/>
              </a:ext>
            </a:extLst>
          </p:cNvPr>
          <p:cNvSpPr/>
          <p:nvPr/>
        </p:nvSpPr>
        <p:spPr>
          <a:xfrm>
            <a:off x="8841086" y="2352809"/>
            <a:ext cx="3350914" cy="35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50" tIns="36050" rIns="36050" bIns="36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4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Метрики вовлеченности</a:t>
            </a:r>
            <a:endParaRPr sz="1400" i="0" u="none" strike="noStrike" cap="none" dirty="0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i="0" u="none" strike="noStrike" cap="none" dirty="0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5BBC84-727F-BC37-9743-AF3C44BFD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53AF39-14A0-C2AA-7814-D29E59BD7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BA39D-8183-66F0-0B71-D4C45B469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287948"/>
            <a:ext cx="9144000" cy="876119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За подробностями в личку</a:t>
            </a:r>
          </a:p>
        </p:txBody>
      </p:sp>
      <p:sp>
        <p:nvSpPr>
          <p:cNvPr id="13" name="Google Shape;407;p61">
            <a:extLst>
              <a:ext uri="{FF2B5EF4-FFF2-40B4-BE49-F238E27FC236}">
                <a16:creationId xmlns:a16="http://schemas.microsoft.com/office/drawing/2014/main" id="{A824B5D9-BF88-3558-8DC7-727F8E694AFA}"/>
              </a:ext>
            </a:extLst>
          </p:cNvPr>
          <p:cNvSpPr/>
          <p:nvPr/>
        </p:nvSpPr>
        <p:spPr>
          <a:xfrm>
            <a:off x="814497" y="3448016"/>
            <a:ext cx="5880100" cy="1751087"/>
          </a:xfrm>
          <a:prstGeom prst="roundRect">
            <a:avLst>
              <a:gd name="adj" fmla="val 21508"/>
            </a:avLst>
          </a:prstGeom>
          <a:solidFill>
            <a:srgbClr val="F7F3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08;p61">
            <a:extLst>
              <a:ext uri="{FF2B5EF4-FFF2-40B4-BE49-F238E27FC236}">
                <a16:creationId xmlns:a16="http://schemas.microsoft.com/office/drawing/2014/main" id="{614D09FC-DD5C-B82B-D484-F035CB7CCA79}"/>
              </a:ext>
            </a:extLst>
          </p:cNvPr>
          <p:cNvSpPr/>
          <p:nvPr/>
        </p:nvSpPr>
        <p:spPr>
          <a:xfrm>
            <a:off x="2516155" y="3661820"/>
            <a:ext cx="3973276" cy="26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Сергей </a:t>
            </a:r>
            <a:r>
              <a:rPr lang="ru-RU" sz="1400" b="1" dirty="0" err="1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Махмутов</a:t>
            </a:r>
            <a:endParaRPr sz="1400" b="1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410;p61">
            <a:extLst>
              <a:ext uri="{FF2B5EF4-FFF2-40B4-BE49-F238E27FC236}">
                <a16:creationId xmlns:a16="http://schemas.microsoft.com/office/drawing/2014/main" id="{28563679-DC81-4974-5110-8FDF0A347346}"/>
              </a:ext>
            </a:extLst>
          </p:cNvPr>
          <p:cNvSpPr/>
          <p:nvPr/>
        </p:nvSpPr>
        <p:spPr>
          <a:xfrm>
            <a:off x="2802274" y="4232848"/>
            <a:ext cx="3551538" cy="228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sz="14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mss@ds24.ru</a:t>
            </a:r>
            <a:endParaRPr sz="1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411;p61">
            <a:extLst>
              <a:ext uri="{FF2B5EF4-FFF2-40B4-BE49-F238E27FC236}">
                <a16:creationId xmlns:a16="http://schemas.microsoft.com/office/drawing/2014/main" id="{493770C5-8744-80DA-CCB9-2C3CC505F6EC}"/>
              </a:ext>
            </a:extLst>
          </p:cNvPr>
          <p:cNvSpPr/>
          <p:nvPr/>
        </p:nvSpPr>
        <p:spPr>
          <a:xfrm>
            <a:off x="2802282" y="4538487"/>
            <a:ext cx="3712124" cy="194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" sz="14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+7(922) 674 33 21</a:t>
            </a:r>
            <a:endParaRPr sz="1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412;p61">
            <a:extLst>
              <a:ext uri="{FF2B5EF4-FFF2-40B4-BE49-F238E27FC236}">
                <a16:creationId xmlns:a16="http://schemas.microsoft.com/office/drawing/2014/main" id="{A9230081-25AA-0441-931E-C65C76AED2E2}"/>
              </a:ext>
            </a:extLst>
          </p:cNvPr>
          <p:cNvSpPr/>
          <p:nvPr/>
        </p:nvSpPr>
        <p:spPr>
          <a:xfrm>
            <a:off x="2516156" y="3935756"/>
            <a:ext cx="3768562" cy="24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2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Менеджер по продукту</a:t>
            </a:r>
            <a:endParaRPr sz="12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" name="Google Shape;413;p61">
            <a:extLst>
              <a:ext uri="{FF2B5EF4-FFF2-40B4-BE49-F238E27FC236}">
                <a16:creationId xmlns:a16="http://schemas.microsoft.com/office/drawing/2014/main" id="{1B8C0E6D-EB20-5B6A-8EFE-7481496A5BB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764" y="4533592"/>
            <a:ext cx="246823" cy="246823"/>
          </a:xfrm>
          <a:prstGeom prst="rect">
            <a:avLst/>
          </a:prstGeom>
          <a:noFill/>
          <a:ln>
            <a:noFill/>
          </a:ln>
          <a:effectLst>
            <a:outerShdw blurRad="28575" algn="bl" rotWithShape="0">
              <a:srgbClr val="999999">
                <a:alpha val="29000"/>
              </a:srgbClr>
            </a:outerShdw>
          </a:effectLst>
        </p:spPr>
      </p:pic>
      <p:pic>
        <p:nvPicPr>
          <p:cNvPr id="20" name="Google Shape;414;p61">
            <a:extLst>
              <a:ext uri="{FF2B5EF4-FFF2-40B4-BE49-F238E27FC236}">
                <a16:creationId xmlns:a16="http://schemas.microsoft.com/office/drawing/2014/main" id="{88062808-42A1-B35E-6444-AD91BE100C1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3764" y="4242350"/>
            <a:ext cx="246823" cy="246823"/>
          </a:xfrm>
          <a:prstGeom prst="rect">
            <a:avLst/>
          </a:prstGeom>
          <a:noFill/>
          <a:ln>
            <a:noFill/>
          </a:ln>
          <a:effectLst>
            <a:outerShdw blurRad="28575" algn="bl" rotWithShape="0">
              <a:srgbClr val="999999">
                <a:alpha val="29000"/>
              </a:srgbClr>
            </a:outerShdw>
          </a:effectLst>
        </p:spPr>
      </p:pic>
      <p:sp>
        <p:nvSpPr>
          <p:cNvPr id="24" name="Google Shape;418;p61">
            <a:extLst>
              <a:ext uri="{FF2B5EF4-FFF2-40B4-BE49-F238E27FC236}">
                <a16:creationId xmlns:a16="http://schemas.microsoft.com/office/drawing/2014/main" id="{E4FBD5CF-5438-815E-A8FF-01169B2AC577}"/>
              </a:ext>
            </a:extLst>
          </p:cNvPr>
          <p:cNvSpPr/>
          <p:nvPr/>
        </p:nvSpPr>
        <p:spPr>
          <a:xfrm>
            <a:off x="2800799" y="4791845"/>
            <a:ext cx="2780142" cy="22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dirty="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ds24.ru</a:t>
            </a:r>
            <a:endParaRPr sz="1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" name="Google Shape;419;p61">
            <a:extLst>
              <a:ext uri="{FF2B5EF4-FFF2-40B4-BE49-F238E27FC236}">
                <a16:creationId xmlns:a16="http://schemas.microsoft.com/office/drawing/2014/main" id="{519B059E-C87F-0C2D-282E-C40F8314BED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4755" y="4815406"/>
            <a:ext cx="194147" cy="19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11C60DF-DE8D-0B88-38C1-736683DA5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6" y="1860836"/>
            <a:ext cx="2158865" cy="5874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B0D9DC-2427-C9B5-8D3A-440468D9C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70" y="3657185"/>
            <a:ext cx="1303794" cy="13037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9D8FD4-121A-43B3-0F59-DE7953CD6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3408" y="1860836"/>
            <a:ext cx="3438341" cy="35926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984DCF-C38C-6C79-4CB8-B063239B9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82790" flipH="1" flipV="1">
            <a:off x="6373421" y="2643131"/>
            <a:ext cx="1377310" cy="9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9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179;p44">
            <a:extLst>
              <a:ext uri="{FF2B5EF4-FFF2-40B4-BE49-F238E27FC236}">
                <a16:creationId xmlns:a16="http://schemas.microsoft.com/office/drawing/2014/main" id="{8DB957E8-CB42-0A3B-307E-D1A430FF5079}"/>
              </a:ext>
            </a:extLst>
          </p:cNvPr>
          <p:cNvPicPr preferRelativeResize="0"/>
          <p:nvPr/>
        </p:nvPicPr>
        <p:blipFill rotWithShape="1">
          <a:blip r:embed="rId2">
            <a:alphaModFix amt="15000"/>
          </a:blip>
          <a:srcRect r="9231" b="7458"/>
          <a:stretch/>
        </p:blipFill>
        <p:spPr>
          <a:xfrm>
            <a:off x="-768217" y="993463"/>
            <a:ext cx="7656697" cy="668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601DCF-A1BE-D805-3BCA-A2AB78A87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BA39D-8183-66F0-0B71-D4C45B469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22496"/>
            <a:ext cx="9144000" cy="71008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Компания «Удобные решения»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0F0E4D-FB80-5DF8-5F7F-CBC3ECF6B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  <p:sp>
        <p:nvSpPr>
          <p:cNvPr id="10" name="Google Shape;180;p44">
            <a:extLst>
              <a:ext uri="{FF2B5EF4-FFF2-40B4-BE49-F238E27FC236}">
                <a16:creationId xmlns:a16="http://schemas.microsoft.com/office/drawing/2014/main" id="{F048BA0E-B329-12E9-42E5-8DC16C1D2333}"/>
              </a:ext>
            </a:extLst>
          </p:cNvPr>
          <p:cNvSpPr/>
          <p:nvPr/>
        </p:nvSpPr>
        <p:spPr>
          <a:xfrm>
            <a:off x="6875361" y="4299390"/>
            <a:ext cx="2263349" cy="19819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25" tIns="91525" rIns="91525" bIns="91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1" name="Google Shape;181;p44">
            <a:extLst>
              <a:ext uri="{FF2B5EF4-FFF2-40B4-BE49-F238E27FC236}">
                <a16:creationId xmlns:a16="http://schemas.microsoft.com/office/drawing/2014/main" id="{D477CB38-3B60-DD72-FE26-1EBEEC02DA11}"/>
              </a:ext>
            </a:extLst>
          </p:cNvPr>
          <p:cNvSpPr/>
          <p:nvPr/>
        </p:nvSpPr>
        <p:spPr>
          <a:xfrm>
            <a:off x="9362022" y="4299390"/>
            <a:ext cx="2263349" cy="19819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25" tIns="91525" rIns="91525" bIns="91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2" name="Google Shape;182;p44">
            <a:extLst>
              <a:ext uri="{FF2B5EF4-FFF2-40B4-BE49-F238E27FC236}">
                <a16:creationId xmlns:a16="http://schemas.microsoft.com/office/drawing/2014/main" id="{CD41F9F9-734B-B5D9-DCA2-1C476657990E}"/>
              </a:ext>
            </a:extLst>
          </p:cNvPr>
          <p:cNvSpPr/>
          <p:nvPr/>
        </p:nvSpPr>
        <p:spPr>
          <a:xfrm>
            <a:off x="9361684" y="2095363"/>
            <a:ext cx="2263349" cy="19819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25" tIns="91525" rIns="91525" bIns="91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" name="Google Shape;183;p44">
            <a:extLst>
              <a:ext uri="{FF2B5EF4-FFF2-40B4-BE49-F238E27FC236}">
                <a16:creationId xmlns:a16="http://schemas.microsoft.com/office/drawing/2014/main" id="{4E50481A-6607-D1C9-C776-D3A18FFF8ACB}"/>
              </a:ext>
            </a:extLst>
          </p:cNvPr>
          <p:cNvSpPr/>
          <p:nvPr/>
        </p:nvSpPr>
        <p:spPr>
          <a:xfrm>
            <a:off x="6875473" y="2090513"/>
            <a:ext cx="2263349" cy="198196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25" tIns="91525" rIns="91525" bIns="91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186;p44">
            <a:extLst>
              <a:ext uri="{FF2B5EF4-FFF2-40B4-BE49-F238E27FC236}">
                <a16:creationId xmlns:a16="http://schemas.microsoft.com/office/drawing/2014/main" id="{8DDB7028-1EA6-D8CC-97E5-35B4CE612B02}"/>
              </a:ext>
            </a:extLst>
          </p:cNvPr>
          <p:cNvSpPr/>
          <p:nvPr/>
        </p:nvSpPr>
        <p:spPr>
          <a:xfrm>
            <a:off x="6875322" y="2475933"/>
            <a:ext cx="2262977" cy="102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>
                <a:solidFill>
                  <a:srgbClr val="492B9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2012</a:t>
            </a:r>
            <a:endParaRPr sz="3600" i="0" u="none" strike="noStrike" cap="none" dirty="0">
              <a:solidFill>
                <a:srgbClr val="492B94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" name="Google Shape;187;p44">
            <a:extLst>
              <a:ext uri="{FF2B5EF4-FFF2-40B4-BE49-F238E27FC236}">
                <a16:creationId xmlns:a16="http://schemas.microsoft.com/office/drawing/2014/main" id="{FFF2BAF5-71A6-5E1B-1D6E-5321DDFD872B}"/>
              </a:ext>
            </a:extLst>
          </p:cNvPr>
          <p:cNvSpPr/>
          <p:nvPr/>
        </p:nvSpPr>
        <p:spPr>
          <a:xfrm>
            <a:off x="7387602" y="3234033"/>
            <a:ext cx="1251575" cy="58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год основания компании</a:t>
            </a:r>
            <a:endParaRPr sz="1200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88;p44">
            <a:extLst>
              <a:ext uri="{FF2B5EF4-FFF2-40B4-BE49-F238E27FC236}">
                <a16:creationId xmlns:a16="http://schemas.microsoft.com/office/drawing/2014/main" id="{2CB6023D-09BD-097B-BD35-8DC6E232FB0A}"/>
              </a:ext>
            </a:extLst>
          </p:cNvPr>
          <p:cNvSpPr/>
          <p:nvPr/>
        </p:nvSpPr>
        <p:spPr>
          <a:xfrm>
            <a:off x="9362130" y="2476823"/>
            <a:ext cx="2262978" cy="102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>
                <a:solidFill>
                  <a:srgbClr val="492B9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55</a:t>
            </a:r>
            <a:endParaRPr sz="4000" i="0" u="none" strike="noStrike" cap="none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189;p44">
            <a:extLst>
              <a:ext uri="{FF2B5EF4-FFF2-40B4-BE49-F238E27FC236}">
                <a16:creationId xmlns:a16="http://schemas.microsoft.com/office/drawing/2014/main" id="{93D3D86C-036A-8E7E-F3F8-8080A1AD8DC8}"/>
              </a:ext>
            </a:extLst>
          </p:cNvPr>
          <p:cNvSpPr/>
          <p:nvPr/>
        </p:nvSpPr>
        <p:spPr>
          <a:xfrm>
            <a:off x="9361905" y="3234033"/>
            <a:ext cx="2262978" cy="58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городов</a:t>
            </a:r>
            <a:endParaRPr sz="1200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присутствия</a:t>
            </a:r>
            <a:endParaRPr sz="1200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190;p44">
            <a:extLst>
              <a:ext uri="{FF2B5EF4-FFF2-40B4-BE49-F238E27FC236}">
                <a16:creationId xmlns:a16="http://schemas.microsoft.com/office/drawing/2014/main" id="{725F48D0-BF50-845E-1359-E62358F3D388}"/>
              </a:ext>
            </a:extLst>
          </p:cNvPr>
          <p:cNvSpPr/>
          <p:nvPr/>
        </p:nvSpPr>
        <p:spPr>
          <a:xfrm>
            <a:off x="6875707" y="4765441"/>
            <a:ext cx="2262978" cy="102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>
                <a:solidFill>
                  <a:srgbClr val="492B9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млн</a:t>
            </a:r>
            <a:r>
              <a:rPr lang="ru" sz="2600" i="0" u="none" strike="noStrike" cap="none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600" i="0" u="none" strike="noStrike" cap="none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191;p44">
            <a:extLst>
              <a:ext uri="{FF2B5EF4-FFF2-40B4-BE49-F238E27FC236}">
                <a16:creationId xmlns:a16="http://schemas.microsoft.com/office/drawing/2014/main" id="{4C311831-544E-C66C-8E57-EF181B0CC6DE}"/>
              </a:ext>
            </a:extLst>
          </p:cNvPr>
          <p:cNvSpPr/>
          <p:nvPr/>
        </p:nvSpPr>
        <p:spPr>
          <a:xfrm>
            <a:off x="6875594" y="5506129"/>
            <a:ext cx="2262978" cy="51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квартир</a:t>
            </a:r>
            <a:endParaRPr sz="1200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192;p44">
            <a:extLst>
              <a:ext uri="{FF2B5EF4-FFF2-40B4-BE49-F238E27FC236}">
                <a16:creationId xmlns:a16="http://schemas.microsoft.com/office/drawing/2014/main" id="{4122D6F0-CFC1-C3F7-303F-75788041988C}"/>
              </a:ext>
            </a:extLst>
          </p:cNvPr>
          <p:cNvSpPr/>
          <p:nvPr/>
        </p:nvSpPr>
        <p:spPr>
          <a:xfrm>
            <a:off x="9362118" y="4773334"/>
            <a:ext cx="2262978" cy="102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dirty="0">
                <a:solidFill>
                  <a:srgbClr val="492B9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300</a:t>
            </a:r>
            <a:r>
              <a:rPr lang="ru" sz="3400" i="0" u="none" strike="noStrike" cap="none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3400" i="0" u="none" strike="noStrike" cap="none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193;p44">
            <a:extLst>
              <a:ext uri="{FF2B5EF4-FFF2-40B4-BE49-F238E27FC236}">
                <a16:creationId xmlns:a16="http://schemas.microsoft.com/office/drawing/2014/main" id="{7FABF073-6753-E848-FE72-E7CC238B2695}"/>
              </a:ext>
            </a:extLst>
          </p:cNvPr>
          <p:cNvSpPr/>
          <p:nvPr/>
        </p:nvSpPr>
        <p:spPr>
          <a:xfrm>
            <a:off x="9284984" y="5506129"/>
            <a:ext cx="2262978" cy="589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девелоперов </a:t>
            </a:r>
            <a:endParaRPr sz="1200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и УК</a:t>
            </a:r>
            <a:endParaRPr sz="1200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194;p44">
            <a:extLst>
              <a:ext uri="{FF2B5EF4-FFF2-40B4-BE49-F238E27FC236}">
                <a16:creationId xmlns:a16="http://schemas.microsoft.com/office/drawing/2014/main" id="{09B3362C-4038-0EA1-24BB-91D361EA718D}"/>
              </a:ext>
            </a:extLst>
          </p:cNvPr>
          <p:cNvSpPr/>
          <p:nvPr/>
        </p:nvSpPr>
        <p:spPr>
          <a:xfrm>
            <a:off x="746202" y="1872298"/>
            <a:ext cx="5349798" cy="9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600" i="0" u="none" strike="noStrike" cap="none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Эксперты в сфере цифровизации ЖКХ</a:t>
            </a:r>
            <a:b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i="0" u="none" strike="noStrike" cap="none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коммуникации жителей, управляющих компаний и девелоперов. </a:t>
            </a: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oogle Shape;139;p28">
            <a:extLst>
              <a:ext uri="{FF2B5EF4-FFF2-40B4-BE49-F238E27FC236}">
                <a16:creationId xmlns:a16="http://schemas.microsoft.com/office/drawing/2014/main" id="{A7B468FC-A99E-C1A6-48C2-5DD6C8DE0A89}"/>
              </a:ext>
            </a:extLst>
          </p:cNvPr>
          <p:cNvGrpSpPr/>
          <p:nvPr/>
        </p:nvGrpSpPr>
        <p:grpSpPr>
          <a:xfrm>
            <a:off x="1185176" y="2800998"/>
            <a:ext cx="3925284" cy="3795442"/>
            <a:chOff x="2859608" y="1114200"/>
            <a:chExt cx="3781499" cy="3770729"/>
          </a:xfrm>
        </p:grpSpPr>
        <p:pic>
          <p:nvPicPr>
            <p:cNvPr id="8" name="Google Shape;140;p28">
              <a:extLst>
                <a:ext uri="{FF2B5EF4-FFF2-40B4-BE49-F238E27FC236}">
                  <a16:creationId xmlns:a16="http://schemas.microsoft.com/office/drawing/2014/main" id="{D8A6CE90-821E-22DF-06EF-7FC68C3403D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859608" y="1114200"/>
              <a:ext cx="3781499" cy="37707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41;p28">
              <a:extLst>
                <a:ext uri="{FF2B5EF4-FFF2-40B4-BE49-F238E27FC236}">
                  <a16:creationId xmlns:a16="http://schemas.microsoft.com/office/drawing/2014/main" id="{DF49BDE0-F411-A74C-6BAF-D26358ABDE6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10"/>
            <a:stretch/>
          </p:blipFill>
          <p:spPr>
            <a:xfrm>
              <a:off x="4440375" y="1593600"/>
              <a:ext cx="582900" cy="55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42;p28">
              <a:extLst>
                <a:ext uri="{FF2B5EF4-FFF2-40B4-BE49-F238E27FC236}">
                  <a16:creationId xmlns:a16="http://schemas.microsoft.com/office/drawing/2014/main" id="{5B6E639D-51E7-6BAA-4170-8B630712689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10"/>
            <a:stretch/>
          </p:blipFill>
          <p:spPr>
            <a:xfrm>
              <a:off x="5376229" y="3269926"/>
              <a:ext cx="559793" cy="55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3;p28">
              <a:extLst>
                <a:ext uri="{FF2B5EF4-FFF2-40B4-BE49-F238E27FC236}">
                  <a16:creationId xmlns:a16="http://schemas.microsoft.com/office/drawing/2014/main" id="{D15820B4-3666-30FE-98F1-896BD873F1B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10"/>
            <a:stretch/>
          </p:blipFill>
          <p:spPr>
            <a:xfrm>
              <a:off x="3568301" y="3269926"/>
              <a:ext cx="559800" cy="5597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Google Shape;129;p28">
            <a:extLst>
              <a:ext uri="{FF2B5EF4-FFF2-40B4-BE49-F238E27FC236}">
                <a16:creationId xmlns:a16="http://schemas.microsoft.com/office/drawing/2014/main" id="{AEE4BA76-37D9-ECD5-3E1C-68036ACD765F}"/>
              </a:ext>
            </a:extLst>
          </p:cNvPr>
          <p:cNvSpPr/>
          <p:nvPr/>
        </p:nvSpPr>
        <p:spPr>
          <a:xfrm>
            <a:off x="1492868" y="6390040"/>
            <a:ext cx="3309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Экосистема цифровых сервисов ДС24</a:t>
            </a:r>
            <a:endParaRPr sz="1200" i="0" u="none" strike="noStrike" cap="none" dirty="0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3182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3518D-83C6-27EB-3249-993B975C1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C2CFF4-517A-45F1-5708-B62F13564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9D456-36FF-6BE1-5431-00566E10C5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2355"/>
            <a:ext cx="9144000" cy="9053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Умные здания — данность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современных трендов строительства</a:t>
            </a:r>
          </a:p>
        </p:txBody>
      </p:sp>
      <p:pic>
        <p:nvPicPr>
          <p:cNvPr id="8" name="Google Shape;150;p29">
            <a:extLst>
              <a:ext uri="{FF2B5EF4-FFF2-40B4-BE49-F238E27FC236}">
                <a16:creationId xmlns:a16="http://schemas.microsoft.com/office/drawing/2014/main" id="{C7A72AD2-15EF-96FF-4CDE-AB5581FC96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557" r="1574" b="27609"/>
          <a:stretch/>
        </p:blipFill>
        <p:spPr>
          <a:xfrm>
            <a:off x="6920263" y="1278961"/>
            <a:ext cx="4804887" cy="5579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1;p29" title="close-up-low-angle-view-skyscraper-construction.png">
            <a:extLst>
              <a:ext uri="{FF2B5EF4-FFF2-40B4-BE49-F238E27FC236}">
                <a16:creationId xmlns:a16="http://schemas.microsoft.com/office/drawing/2014/main" id="{4E56BF76-C726-8F22-54D4-F43C9E3410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809"/>
          <a:stretch/>
        </p:blipFill>
        <p:spPr>
          <a:xfrm flipH="1">
            <a:off x="8632040" y="1278963"/>
            <a:ext cx="3559960" cy="55790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4;p29">
            <a:extLst>
              <a:ext uri="{FF2B5EF4-FFF2-40B4-BE49-F238E27FC236}">
                <a16:creationId xmlns:a16="http://schemas.microsoft.com/office/drawing/2014/main" id="{B5BA4681-998C-7A81-F286-B6F0BA93B903}"/>
              </a:ext>
            </a:extLst>
          </p:cNvPr>
          <p:cNvSpPr/>
          <p:nvPr/>
        </p:nvSpPr>
        <p:spPr>
          <a:xfrm>
            <a:off x="853188" y="2247903"/>
            <a:ext cx="5599925" cy="1108222"/>
          </a:xfrm>
          <a:prstGeom prst="roundRect">
            <a:avLst>
              <a:gd name="adj" fmla="val 15119"/>
            </a:avLst>
          </a:prstGeom>
          <a:solidFill>
            <a:schemeClr val="bg1"/>
          </a:solidFill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algn="bl" rotWithShape="0">
              <a:srgbClr val="999999">
                <a:alpha val="2863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55;p29">
            <a:extLst>
              <a:ext uri="{FF2B5EF4-FFF2-40B4-BE49-F238E27FC236}">
                <a16:creationId xmlns:a16="http://schemas.microsoft.com/office/drawing/2014/main" id="{B591A12F-D8BE-9BD1-5F7F-DB2E5C1E3FE4}"/>
              </a:ext>
            </a:extLst>
          </p:cNvPr>
          <p:cNvSpPr/>
          <p:nvPr/>
        </p:nvSpPr>
        <p:spPr>
          <a:xfrm>
            <a:off x="853488" y="2247794"/>
            <a:ext cx="5599925" cy="11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" sz="4000" b="1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15,6%</a:t>
            </a:r>
            <a:endParaRPr sz="2200" b="1" dirty="0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56;p29">
            <a:extLst>
              <a:ext uri="{FF2B5EF4-FFF2-40B4-BE49-F238E27FC236}">
                <a16:creationId xmlns:a16="http://schemas.microsoft.com/office/drawing/2014/main" id="{EB857624-A133-288F-BD78-BC887BAE4369}"/>
              </a:ext>
            </a:extLst>
          </p:cNvPr>
          <p:cNvSpPr/>
          <p:nvPr/>
        </p:nvSpPr>
        <p:spPr>
          <a:xfrm>
            <a:off x="853188" y="3446084"/>
            <a:ext cx="5599925" cy="66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latin typeface="Montserrat Medium"/>
                <a:ea typeface="Montserrat Medium"/>
                <a:cs typeface="Montserrat Medium"/>
                <a:sym typeface="Montserrat Medium"/>
              </a:rPr>
              <a:t>Доля умных домов в общем объеме строящегося жилья в Москве, СПБ, ЛО и МО на начало 2027 года.</a:t>
            </a:r>
            <a:endParaRPr sz="1500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" name="Google Shape;157;p29">
            <a:extLst>
              <a:ext uri="{FF2B5EF4-FFF2-40B4-BE49-F238E27FC236}">
                <a16:creationId xmlns:a16="http://schemas.microsoft.com/office/drawing/2014/main" id="{55724D28-DCE8-CB3C-0368-BFC8EAF279A3}"/>
              </a:ext>
            </a:extLst>
          </p:cNvPr>
          <p:cNvSpPr/>
          <p:nvPr/>
        </p:nvSpPr>
        <p:spPr>
          <a:xfrm>
            <a:off x="852939" y="4285996"/>
            <a:ext cx="5599538" cy="1108222"/>
          </a:xfrm>
          <a:prstGeom prst="roundRect">
            <a:avLst>
              <a:gd name="adj" fmla="val 16125"/>
            </a:avLst>
          </a:prstGeom>
          <a:solidFill>
            <a:schemeClr val="bg1"/>
          </a:solidFill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algn="bl" rotWithShape="0">
              <a:srgbClr val="999999">
                <a:alpha val="28630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58;p29">
            <a:extLst>
              <a:ext uri="{FF2B5EF4-FFF2-40B4-BE49-F238E27FC236}">
                <a16:creationId xmlns:a16="http://schemas.microsoft.com/office/drawing/2014/main" id="{51A547BD-6C4A-4826-0314-4D76FAC79783}"/>
              </a:ext>
            </a:extLst>
          </p:cNvPr>
          <p:cNvSpPr/>
          <p:nvPr/>
        </p:nvSpPr>
        <p:spPr>
          <a:xfrm>
            <a:off x="852763" y="4285887"/>
            <a:ext cx="5599925" cy="110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" sz="3000" b="1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более</a:t>
            </a:r>
            <a:r>
              <a:rPr lang="ru" sz="4000" b="1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 40%</a:t>
            </a:r>
            <a:endParaRPr sz="2200" b="1">
              <a:solidFill>
                <a:srgbClr val="492B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159;p29">
            <a:extLst>
              <a:ext uri="{FF2B5EF4-FFF2-40B4-BE49-F238E27FC236}">
                <a16:creationId xmlns:a16="http://schemas.microsoft.com/office/drawing/2014/main" id="{1B66256A-6A23-1A95-94F1-FEFAECAA887F}"/>
              </a:ext>
            </a:extLst>
          </p:cNvPr>
          <p:cNvSpPr/>
          <p:nvPr/>
        </p:nvSpPr>
        <p:spPr>
          <a:xfrm>
            <a:off x="852938" y="5484286"/>
            <a:ext cx="5599925" cy="928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Составят е</a:t>
            </a:r>
            <a:r>
              <a:rPr lang="ru" sz="1500" dirty="0">
                <a:latin typeface="Montserrat Medium"/>
                <a:ea typeface="Montserrat Medium"/>
                <a:cs typeface="Montserrat Medium"/>
                <a:sym typeface="Montserrat Medium"/>
              </a:rPr>
              <a:t>жегодные темпы прироста количества строящихся умных ЖК с 2025 по 2027 год.</a:t>
            </a:r>
            <a:endParaRPr sz="1500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8F9E1C-C37F-334D-4DFA-BBADD16E3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15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AE2F-1C75-14CA-C189-47BD667E6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7B8EB4-34C5-D1A6-EEB7-900CD9E89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B195-75A9-752A-C262-84D6058B7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9535"/>
            <a:ext cx="9144000" cy="9053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Клиент не покупает квартиру — 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он покупает  образ жизни</a:t>
            </a:r>
          </a:p>
        </p:txBody>
      </p:sp>
      <p:pic>
        <p:nvPicPr>
          <p:cNvPr id="3" name="Google Shape;164;p30">
            <a:extLst>
              <a:ext uri="{FF2B5EF4-FFF2-40B4-BE49-F238E27FC236}">
                <a16:creationId xmlns:a16="http://schemas.microsoft.com/office/drawing/2014/main" id="{09AC8990-AF32-8321-17D3-7FFF94A857F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700" y="2148463"/>
            <a:ext cx="5825300" cy="376779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6;p30">
            <a:extLst>
              <a:ext uri="{FF2B5EF4-FFF2-40B4-BE49-F238E27FC236}">
                <a16:creationId xmlns:a16="http://schemas.microsoft.com/office/drawing/2014/main" id="{810692FE-3582-49CB-5BE0-F9858FEC531B}"/>
              </a:ext>
            </a:extLst>
          </p:cNvPr>
          <p:cNvSpPr/>
          <p:nvPr/>
        </p:nvSpPr>
        <p:spPr>
          <a:xfrm>
            <a:off x="571499" y="2573250"/>
            <a:ext cx="5956623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реальный опыт эксплуатации будет расходиться с образом, нарисованным отделом продаж — виноват будет застройщик, и не важно, по чьей вине реальный опыт не оправдал ожидания.</a:t>
            </a: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" name="Google Shape;167;p30">
            <a:extLst>
              <a:ext uri="{FF2B5EF4-FFF2-40B4-BE49-F238E27FC236}">
                <a16:creationId xmlns:a16="http://schemas.microsoft.com/office/drawing/2014/main" id="{4B0D3BE4-7603-4AA6-5B47-404DC90A4740}"/>
              </a:ext>
            </a:extLst>
          </p:cNvPr>
          <p:cNvSpPr/>
          <p:nvPr/>
        </p:nvSpPr>
        <p:spPr>
          <a:xfrm>
            <a:off x="585418" y="4270338"/>
            <a:ext cx="6394501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Управление клиентским опытом на всех этапах —</a:t>
            </a:r>
            <a:endParaRPr sz="1600" i="0" u="none" strike="noStrike" cap="none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" name="Google Shape;168;p30">
            <a:extLst>
              <a:ext uri="{FF2B5EF4-FFF2-40B4-BE49-F238E27FC236}">
                <a16:creationId xmlns:a16="http://schemas.microsoft.com/office/drawing/2014/main" id="{B8D0D8BA-F597-5404-05F3-9BBC7D9B4C0B}"/>
              </a:ext>
            </a:extLst>
          </p:cNvPr>
          <p:cNvSpPr/>
          <p:nvPr/>
        </p:nvSpPr>
        <p:spPr>
          <a:xfrm>
            <a:off x="585419" y="5244042"/>
            <a:ext cx="46599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может гарантировать рост LTV</a:t>
            </a:r>
            <a:endParaRPr sz="1600" i="0" u="none" strike="noStrike" cap="none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" name="Google Shape;169;p30">
            <a:extLst>
              <a:ext uri="{FF2B5EF4-FFF2-40B4-BE49-F238E27FC236}">
                <a16:creationId xmlns:a16="http://schemas.microsoft.com/office/drawing/2014/main" id="{80809AA1-B91E-0F66-3B9D-A8F2D55778C6}"/>
              </a:ext>
            </a:extLst>
          </p:cNvPr>
          <p:cNvSpPr/>
          <p:nvPr/>
        </p:nvSpPr>
        <p:spPr>
          <a:xfrm>
            <a:off x="571490" y="4630580"/>
            <a:ext cx="1299588" cy="519920"/>
          </a:xfrm>
          <a:prstGeom prst="homePlate">
            <a:avLst>
              <a:gd name="adj" fmla="val 50000"/>
            </a:avLst>
          </a:prstGeom>
          <a:solidFill>
            <a:srgbClr val="E6DAFF"/>
          </a:solidFill>
          <a:ln>
            <a:noFill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Покупка</a:t>
            </a:r>
            <a:endParaRPr sz="1200" dirty="0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" name="Google Shape;170;p30">
            <a:extLst>
              <a:ext uri="{FF2B5EF4-FFF2-40B4-BE49-F238E27FC236}">
                <a16:creationId xmlns:a16="http://schemas.microsoft.com/office/drawing/2014/main" id="{9EACD371-652C-5E65-80FE-F7DBA18198E8}"/>
              </a:ext>
            </a:extLst>
          </p:cNvPr>
          <p:cNvSpPr/>
          <p:nvPr/>
        </p:nvSpPr>
        <p:spPr>
          <a:xfrm>
            <a:off x="1734733" y="4630580"/>
            <a:ext cx="2112415" cy="519920"/>
          </a:xfrm>
          <a:prstGeom prst="chevron">
            <a:avLst>
              <a:gd name="adj" fmla="val 50000"/>
            </a:avLst>
          </a:prstGeom>
          <a:solidFill>
            <a:srgbClr val="E6DAFF"/>
          </a:solidFill>
          <a:ln>
            <a:noFill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Эксплуатация</a:t>
            </a:r>
            <a:endParaRPr sz="1200" dirty="0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" name="Google Shape;171;p30">
            <a:extLst>
              <a:ext uri="{FF2B5EF4-FFF2-40B4-BE49-F238E27FC236}">
                <a16:creationId xmlns:a16="http://schemas.microsoft.com/office/drawing/2014/main" id="{DF97CA09-5B99-481E-500F-D3215B2AD9E7}"/>
              </a:ext>
            </a:extLst>
          </p:cNvPr>
          <p:cNvSpPr/>
          <p:nvPr/>
        </p:nvSpPr>
        <p:spPr>
          <a:xfrm>
            <a:off x="3703492" y="4630580"/>
            <a:ext cx="2552838" cy="519920"/>
          </a:xfrm>
          <a:prstGeom prst="chevron">
            <a:avLst>
              <a:gd name="adj" fmla="val 50000"/>
            </a:avLst>
          </a:prstGeom>
          <a:solidFill>
            <a:srgbClr val="E6DAFF"/>
          </a:solidFill>
          <a:ln>
            <a:noFill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Повторная покупка</a:t>
            </a:r>
            <a:endParaRPr sz="1200" dirty="0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7E38C8-87B6-FF88-6272-5A50D6B0E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9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E4EB3-788C-00BE-7D36-873FC2A0A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284FBC-7159-CC8F-E8A2-63ABF49B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37B3F-6DE3-D688-15F7-CBEC74991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187166"/>
            <a:ext cx="9144000" cy="9053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Вызовы для застройщика,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связанные с умным зданием</a:t>
            </a:r>
          </a:p>
        </p:txBody>
      </p:sp>
      <p:pic>
        <p:nvPicPr>
          <p:cNvPr id="8" name="Google Shape;179;p31" title="3d-hand-hold-mobile-phone-with-check-list.png">
            <a:extLst>
              <a:ext uri="{FF2B5EF4-FFF2-40B4-BE49-F238E27FC236}">
                <a16:creationId xmlns:a16="http://schemas.microsoft.com/office/drawing/2014/main" id="{234C7483-8079-ACD5-B01D-B79A66E4E4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5955" y="1282044"/>
            <a:ext cx="5575955" cy="55759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0;p31">
            <a:extLst>
              <a:ext uri="{FF2B5EF4-FFF2-40B4-BE49-F238E27FC236}">
                <a16:creationId xmlns:a16="http://schemas.microsoft.com/office/drawing/2014/main" id="{E4269D2F-1C0B-1960-3660-DE13A563067C}"/>
              </a:ext>
            </a:extLst>
          </p:cNvPr>
          <p:cNvSpPr/>
          <p:nvPr/>
        </p:nvSpPr>
        <p:spPr>
          <a:xfrm>
            <a:off x="892166" y="2152230"/>
            <a:ext cx="120809" cy="120809"/>
          </a:xfrm>
          <a:prstGeom prst="ellipse">
            <a:avLst/>
          </a:prstGeom>
          <a:solidFill>
            <a:srgbClr val="492B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81;p31">
            <a:extLst>
              <a:ext uri="{FF2B5EF4-FFF2-40B4-BE49-F238E27FC236}">
                <a16:creationId xmlns:a16="http://schemas.microsoft.com/office/drawing/2014/main" id="{04193610-E1DC-A2F7-BF59-54046F674171}"/>
              </a:ext>
            </a:extLst>
          </p:cNvPr>
          <p:cNvSpPr/>
          <p:nvPr/>
        </p:nvSpPr>
        <p:spPr>
          <a:xfrm>
            <a:off x="892166" y="2678454"/>
            <a:ext cx="120809" cy="120809"/>
          </a:xfrm>
          <a:prstGeom prst="ellipse">
            <a:avLst/>
          </a:prstGeom>
          <a:solidFill>
            <a:srgbClr val="492B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82;p31">
            <a:extLst>
              <a:ext uri="{FF2B5EF4-FFF2-40B4-BE49-F238E27FC236}">
                <a16:creationId xmlns:a16="http://schemas.microsoft.com/office/drawing/2014/main" id="{913C5A96-C63F-BA57-4870-D673D5A7E1FD}"/>
              </a:ext>
            </a:extLst>
          </p:cNvPr>
          <p:cNvSpPr/>
          <p:nvPr/>
        </p:nvSpPr>
        <p:spPr>
          <a:xfrm>
            <a:off x="892166" y="3201086"/>
            <a:ext cx="120809" cy="120809"/>
          </a:xfrm>
          <a:prstGeom prst="ellipse">
            <a:avLst/>
          </a:prstGeom>
          <a:solidFill>
            <a:srgbClr val="492B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83;p31">
            <a:extLst>
              <a:ext uri="{FF2B5EF4-FFF2-40B4-BE49-F238E27FC236}">
                <a16:creationId xmlns:a16="http://schemas.microsoft.com/office/drawing/2014/main" id="{91E1CB85-2C4D-A782-88A0-09CAD81FEBE6}"/>
              </a:ext>
            </a:extLst>
          </p:cNvPr>
          <p:cNvCxnSpPr>
            <a:stCxn id="9" idx="4"/>
            <a:endCxn id="10" idx="0"/>
          </p:cNvCxnSpPr>
          <p:nvPr/>
        </p:nvCxnSpPr>
        <p:spPr>
          <a:xfrm>
            <a:off x="952571" y="2273039"/>
            <a:ext cx="0" cy="405415"/>
          </a:xfrm>
          <a:prstGeom prst="straightConnector1">
            <a:avLst/>
          </a:prstGeom>
          <a:noFill/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184;p31">
            <a:extLst>
              <a:ext uri="{FF2B5EF4-FFF2-40B4-BE49-F238E27FC236}">
                <a16:creationId xmlns:a16="http://schemas.microsoft.com/office/drawing/2014/main" id="{726378E1-5198-158F-FEA8-28561371D3DF}"/>
              </a:ext>
            </a:extLst>
          </p:cNvPr>
          <p:cNvCxnSpPr>
            <a:stCxn id="10" idx="4"/>
            <a:endCxn id="11" idx="0"/>
          </p:cNvCxnSpPr>
          <p:nvPr/>
        </p:nvCxnSpPr>
        <p:spPr>
          <a:xfrm>
            <a:off x="952571" y="2799263"/>
            <a:ext cx="0" cy="401823"/>
          </a:xfrm>
          <a:prstGeom prst="straightConnector1">
            <a:avLst/>
          </a:prstGeom>
          <a:noFill/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85;p31">
            <a:extLst>
              <a:ext uri="{FF2B5EF4-FFF2-40B4-BE49-F238E27FC236}">
                <a16:creationId xmlns:a16="http://schemas.microsoft.com/office/drawing/2014/main" id="{F0AF3AE8-9965-AAB2-0DD0-D768565C15C0}"/>
              </a:ext>
            </a:extLst>
          </p:cNvPr>
          <p:cNvSpPr/>
          <p:nvPr/>
        </p:nvSpPr>
        <p:spPr>
          <a:xfrm>
            <a:off x="1165375" y="2039949"/>
            <a:ext cx="4563072" cy="4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Разрозненные технические решения</a:t>
            </a:r>
            <a:endParaRPr sz="1600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186;p31">
            <a:extLst>
              <a:ext uri="{FF2B5EF4-FFF2-40B4-BE49-F238E27FC236}">
                <a16:creationId xmlns:a16="http://schemas.microsoft.com/office/drawing/2014/main" id="{A0B3A481-4C52-7368-A095-8A9F1DD3D42E}"/>
              </a:ext>
            </a:extLst>
          </p:cNvPr>
          <p:cNvSpPr/>
          <p:nvPr/>
        </p:nvSpPr>
        <p:spPr>
          <a:xfrm>
            <a:off x="892166" y="4044171"/>
            <a:ext cx="120809" cy="120809"/>
          </a:xfrm>
          <a:prstGeom prst="ellipse">
            <a:avLst/>
          </a:prstGeom>
          <a:solidFill>
            <a:srgbClr val="492B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187;p31">
            <a:extLst>
              <a:ext uri="{FF2B5EF4-FFF2-40B4-BE49-F238E27FC236}">
                <a16:creationId xmlns:a16="http://schemas.microsoft.com/office/drawing/2014/main" id="{524D4116-E93B-DEBB-024D-94A8B2813004}"/>
              </a:ext>
            </a:extLst>
          </p:cNvPr>
          <p:cNvCxnSpPr>
            <a:stCxn id="11" idx="4"/>
            <a:endCxn id="15" idx="0"/>
          </p:cNvCxnSpPr>
          <p:nvPr/>
        </p:nvCxnSpPr>
        <p:spPr>
          <a:xfrm>
            <a:off x="952571" y="3321895"/>
            <a:ext cx="0" cy="722276"/>
          </a:xfrm>
          <a:prstGeom prst="straightConnector1">
            <a:avLst/>
          </a:prstGeom>
          <a:noFill/>
          <a:ln w="9525" cap="flat" cmpd="sng">
            <a:solidFill>
              <a:srgbClr val="D1BB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188;p31">
            <a:extLst>
              <a:ext uri="{FF2B5EF4-FFF2-40B4-BE49-F238E27FC236}">
                <a16:creationId xmlns:a16="http://schemas.microsoft.com/office/drawing/2014/main" id="{9AC1FA52-331D-7BF2-3092-E1779DCB3ED6}"/>
              </a:ext>
            </a:extLst>
          </p:cNvPr>
          <p:cNvSpPr/>
          <p:nvPr/>
        </p:nvSpPr>
        <p:spPr>
          <a:xfrm>
            <a:off x="1165374" y="2556109"/>
            <a:ext cx="6690845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Необходимость объединять решения в единый интерфейс</a:t>
            </a: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Google Shape;189;p31">
            <a:extLst>
              <a:ext uri="{FF2B5EF4-FFF2-40B4-BE49-F238E27FC236}">
                <a16:creationId xmlns:a16="http://schemas.microsoft.com/office/drawing/2014/main" id="{4D649DBD-C0C8-7FFF-8ECB-E83C1B654F1D}"/>
              </a:ext>
            </a:extLst>
          </p:cNvPr>
          <p:cNvSpPr/>
          <p:nvPr/>
        </p:nvSpPr>
        <p:spPr>
          <a:xfrm>
            <a:off x="1165374" y="3069150"/>
            <a:ext cx="6942305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Эксплуатация сложных систем требует</a:t>
            </a:r>
            <a:b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соответствующих компетенций на этапе эксплуатации</a:t>
            </a: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" name="Google Shape;190;p31">
            <a:extLst>
              <a:ext uri="{FF2B5EF4-FFF2-40B4-BE49-F238E27FC236}">
                <a16:creationId xmlns:a16="http://schemas.microsoft.com/office/drawing/2014/main" id="{A674FBDA-19DA-262E-D101-F4B3745E7737}"/>
              </a:ext>
            </a:extLst>
          </p:cNvPr>
          <p:cNvSpPr/>
          <p:nvPr/>
        </p:nvSpPr>
        <p:spPr>
          <a:xfrm>
            <a:off x="1165374" y="3920786"/>
            <a:ext cx="6370803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Дополнительные усилия для повышения проникновения мобильного приложения среди пользователей</a:t>
            </a: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A4F7B-AB2A-97CF-2A6F-10DA69B02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3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23B63-14C2-E497-EEB9-9FFDC6D49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C3A0AE-F4CF-3CD9-031A-4C2D6A71F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536CA-BBC4-6117-A505-B9CAB11B1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35079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Несколько приложений — не критично?</a:t>
            </a:r>
          </a:p>
        </p:txBody>
      </p:sp>
      <p:sp>
        <p:nvSpPr>
          <p:cNvPr id="3" name="Google Shape;195;p32">
            <a:extLst>
              <a:ext uri="{FF2B5EF4-FFF2-40B4-BE49-F238E27FC236}">
                <a16:creationId xmlns:a16="http://schemas.microsoft.com/office/drawing/2014/main" id="{E087B307-3C12-DC20-1106-62F66713E89A}"/>
              </a:ext>
            </a:extLst>
          </p:cNvPr>
          <p:cNvSpPr/>
          <p:nvPr/>
        </p:nvSpPr>
        <p:spPr>
          <a:xfrm>
            <a:off x="0" y="4647881"/>
            <a:ext cx="6598053" cy="516491"/>
          </a:xfrm>
          <a:prstGeom prst="rect">
            <a:avLst/>
          </a:prstGeom>
          <a:solidFill>
            <a:srgbClr val="F858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3;p32">
            <a:extLst>
              <a:ext uri="{FF2B5EF4-FFF2-40B4-BE49-F238E27FC236}">
                <a16:creationId xmlns:a16="http://schemas.microsoft.com/office/drawing/2014/main" id="{9A65446B-B63B-6646-CC18-7A57D4F940EB}"/>
              </a:ext>
            </a:extLst>
          </p:cNvPr>
          <p:cNvSpPr/>
          <p:nvPr/>
        </p:nvSpPr>
        <p:spPr>
          <a:xfrm>
            <a:off x="1169185" y="2037709"/>
            <a:ext cx="5363184" cy="4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Снижение комфорта для жителей</a:t>
            </a:r>
            <a:endParaRPr sz="1600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" name="Google Shape;206;p32">
            <a:extLst>
              <a:ext uri="{FF2B5EF4-FFF2-40B4-BE49-F238E27FC236}">
                <a16:creationId xmlns:a16="http://schemas.microsoft.com/office/drawing/2014/main" id="{8AE0186F-1B8E-7829-ED58-2D7335740289}"/>
              </a:ext>
            </a:extLst>
          </p:cNvPr>
          <p:cNvSpPr/>
          <p:nvPr/>
        </p:nvSpPr>
        <p:spPr>
          <a:xfrm>
            <a:off x="1169185" y="2540197"/>
            <a:ext cx="6314192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Перетягивание аудитории из приложения УК</a:t>
            </a: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Google Shape;207;p32">
            <a:extLst>
              <a:ext uri="{FF2B5EF4-FFF2-40B4-BE49-F238E27FC236}">
                <a16:creationId xmlns:a16="http://schemas.microsoft.com/office/drawing/2014/main" id="{E7C64211-29EC-9DCA-1806-5E7CE2483B6E}"/>
              </a:ext>
            </a:extLst>
          </p:cNvPr>
          <p:cNvSpPr/>
          <p:nvPr/>
        </p:nvSpPr>
        <p:spPr>
          <a:xfrm>
            <a:off x="1169184" y="3034400"/>
            <a:ext cx="7100799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Ручной перенос данных из одной системы в другую</a:t>
            </a: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" name="Google Shape;208;p32">
            <a:extLst>
              <a:ext uri="{FF2B5EF4-FFF2-40B4-BE49-F238E27FC236}">
                <a16:creationId xmlns:a16="http://schemas.microsoft.com/office/drawing/2014/main" id="{82DA499F-6D7E-F487-8869-214521D2B23F}"/>
              </a:ext>
            </a:extLst>
          </p:cNvPr>
          <p:cNvSpPr/>
          <p:nvPr/>
        </p:nvSpPr>
        <p:spPr>
          <a:xfrm>
            <a:off x="1169184" y="3572072"/>
            <a:ext cx="6833101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dirty="0">
                <a:solidFill>
                  <a:srgbClr val="11161C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Потеря контроля над коммуникацией с жителями</a:t>
            </a:r>
            <a:endParaRPr sz="1600" i="0" u="none" strike="noStrike" cap="none" dirty="0">
              <a:solidFill>
                <a:srgbClr val="11161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" name="Google Shape;209;p32">
            <a:extLst>
              <a:ext uri="{FF2B5EF4-FFF2-40B4-BE49-F238E27FC236}">
                <a16:creationId xmlns:a16="http://schemas.microsoft.com/office/drawing/2014/main" id="{0906D0FA-8299-1E70-735F-E8FEB8D55118}"/>
              </a:ext>
            </a:extLst>
          </p:cNvPr>
          <p:cNvSpPr/>
          <p:nvPr/>
        </p:nvSpPr>
        <p:spPr>
          <a:xfrm>
            <a:off x="1012974" y="4706927"/>
            <a:ext cx="5585079" cy="40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Невыполнение целей УК и застройщика</a:t>
            </a:r>
            <a:endParaRPr b="1" i="1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" name="Google Shape;210;p32">
            <a:extLst>
              <a:ext uri="{FF2B5EF4-FFF2-40B4-BE49-F238E27FC236}">
                <a16:creationId xmlns:a16="http://schemas.microsoft.com/office/drawing/2014/main" id="{3DA4A223-6BC0-10B5-1F31-49CDC33493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2795" y="1652286"/>
            <a:ext cx="2429516" cy="510428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80;p31">
            <a:extLst>
              <a:ext uri="{FF2B5EF4-FFF2-40B4-BE49-F238E27FC236}">
                <a16:creationId xmlns:a16="http://schemas.microsoft.com/office/drawing/2014/main" id="{5BBB34EB-85C9-F171-D1CC-12EA7CCBADF4}"/>
              </a:ext>
            </a:extLst>
          </p:cNvPr>
          <p:cNvSpPr/>
          <p:nvPr/>
        </p:nvSpPr>
        <p:spPr>
          <a:xfrm>
            <a:off x="892166" y="2152230"/>
            <a:ext cx="120809" cy="120809"/>
          </a:xfrm>
          <a:prstGeom prst="ellipse">
            <a:avLst/>
          </a:prstGeom>
          <a:solidFill>
            <a:srgbClr val="F858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81;p31">
            <a:extLst>
              <a:ext uri="{FF2B5EF4-FFF2-40B4-BE49-F238E27FC236}">
                <a16:creationId xmlns:a16="http://schemas.microsoft.com/office/drawing/2014/main" id="{5831A4AF-2D49-3955-DD63-28DAE7061064}"/>
              </a:ext>
            </a:extLst>
          </p:cNvPr>
          <p:cNvSpPr/>
          <p:nvPr/>
        </p:nvSpPr>
        <p:spPr>
          <a:xfrm>
            <a:off x="892166" y="2678454"/>
            <a:ext cx="120809" cy="120809"/>
          </a:xfrm>
          <a:prstGeom prst="ellipse">
            <a:avLst/>
          </a:prstGeom>
          <a:solidFill>
            <a:srgbClr val="F858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82;p31">
            <a:extLst>
              <a:ext uri="{FF2B5EF4-FFF2-40B4-BE49-F238E27FC236}">
                <a16:creationId xmlns:a16="http://schemas.microsoft.com/office/drawing/2014/main" id="{98B0711F-8AE4-1C9A-4AA5-30D21F2D23E4}"/>
              </a:ext>
            </a:extLst>
          </p:cNvPr>
          <p:cNvSpPr/>
          <p:nvPr/>
        </p:nvSpPr>
        <p:spPr>
          <a:xfrm>
            <a:off x="892166" y="3169307"/>
            <a:ext cx="120809" cy="120809"/>
          </a:xfrm>
          <a:prstGeom prst="ellipse">
            <a:avLst/>
          </a:prstGeom>
          <a:solidFill>
            <a:srgbClr val="F858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183;p31">
            <a:extLst>
              <a:ext uri="{FF2B5EF4-FFF2-40B4-BE49-F238E27FC236}">
                <a16:creationId xmlns:a16="http://schemas.microsoft.com/office/drawing/2014/main" id="{665C1F3C-A337-32DB-215B-C6362E611E67}"/>
              </a:ext>
            </a:extLst>
          </p:cNvPr>
          <p:cNvCxnSpPr>
            <a:stCxn id="23" idx="4"/>
            <a:endCxn id="24" idx="0"/>
          </p:cNvCxnSpPr>
          <p:nvPr/>
        </p:nvCxnSpPr>
        <p:spPr>
          <a:xfrm>
            <a:off x="952571" y="2273039"/>
            <a:ext cx="0" cy="405415"/>
          </a:xfrm>
          <a:prstGeom prst="straightConnector1">
            <a:avLst/>
          </a:prstGeom>
          <a:noFill/>
          <a:ln w="9525" cap="flat" cmpd="sng">
            <a:solidFill>
              <a:srgbClr val="F8582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184;p31">
            <a:extLst>
              <a:ext uri="{FF2B5EF4-FFF2-40B4-BE49-F238E27FC236}">
                <a16:creationId xmlns:a16="http://schemas.microsoft.com/office/drawing/2014/main" id="{C5716312-67FA-CD7D-0350-F54AE689B796}"/>
              </a:ext>
            </a:extLst>
          </p:cNvPr>
          <p:cNvCxnSpPr>
            <a:stCxn id="24" idx="4"/>
            <a:endCxn id="25" idx="0"/>
          </p:cNvCxnSpPr>
          <p:nvPr/>
        </p:nvCxnSpPr>
        <p:spPr>
          <a:xfrm>
            <a:off x="952571" y="2799263"/>
            <a:ext cx="0" cy="370044"/>
          </a:xfrm>
          <a:prstGeom prst="straightConnector1">
            <a:avLst/>
          </a:prstGeom>
          <a:noFill/>
          <a:ln w="9525" cap="flat" cmpd="sng">
            <a:solidFill>
              <a:srgbClr val="F8582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186;p31">
            <a:extLst>
              <a:ext uri="{FF2B5EF4-FFF2-40B4-BE49-F238E27FC236}">
                <a16:creationId xmlns:a16="http://schemas.microsoft.com/office/drawing/2014/main" id="{54097FF2-D04A-5765-0EAF-E855D5AE716C}"/>
              </a:ext>
            </a:extLst>
          </p:cNvPr>
          <p:cNvSpPr/>
          <p:nvPr/>
        </p:nvSpPr>
        <p:spPr>
          <a:xfrm>
            <a:off x="892166" y="3719114"/>
            <a:ext cx="120809" cy="120809"/>
          </a:xfrm>
          <a:prstGeom prst="ellipse">
            <a:avLst/>
          </a:prstGeom>
          <a:solidFill>
            <a:srgbClr val="F858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Google Shape;187;p31">
            <a:extLst>
              <a:ext uri="{FF2B5EF4-FFF2-40B4-BE49-F238E27FC236}">
                <a16:creationId xmlns:a16="http://schemas.microsoft.com/office/drawing/2014/main" id="{D8B64726-31D0-3151-D2B1-3F6C6DD48B1F}"/>
              </a:ext>
            </a:extLst>
          </p:cNvPr>
          <p:cNvCxnSpPr>
            <a:stCxn id="25" idx="4"/>
            <a:endCxn id="28" idx="0"/>
          </p:cNvCxnSpPr>
          <p:nvPr/>
        </p:nvCxnSpPr>
        <p:spPr>
          <a:xfrm>
            <a:off x="952571" y="3290116"/>
            <a:ext cx="0" cy="428998"/>
          </a:xfrm>
          <a:prstGeom prst="straightConnector1">
            <a:avLst/>
          </a:prstGeom>
          <a:noFill/>
          <a:ln w="9525" cap="flat" cmpd="sng">
            <a:solidFill>
              <a:srgbClr val="F8582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29AD1E-CB3E-0B30-C3C3-1AB0E7A3B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A0EB5-31AC-EBAA-10C1-6D9D5D5E7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C9ACAE-9CC3-B028-550D-8413BAE9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00A64-ED18-5030-604D-EBC46E9F2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191569"/>
            <a:ext cx="9144000" cy="90534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Единое приложение</a:t>
            </a:r>
            <a:b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в экосистеме застройщика и УК</a:t>
            </a:r>
          </a:p>
        </p:txBody>
      </p:sp>
      <p:pic>
        <p:nvPicPr>
          <p:cNvPr id="3" name="Google Shape;215;p33">
            <a:extLst>
              <a:ext uri="{FF2B5EF4-FFF2-40B4-BE49-F238E27FC236}">
                <a16:creationId xmlns:a16="http://schemas.microsoft.com/office/drawing/2014/main" id="{EAD1710B-7766-695C-8F27-2C7AC80C3B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557" r="1574" b="27609"/>
          <a:stretch/>
        </p:blipFill>
        <p:spPr>
          <a:xfrm>
            <a:off x="-254394" y="3240051"/>
            <a:ext cx="2671320" cy="252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16;p33">
            <a:extLst>
              <a:ext uri="{FF2B5EF4-FFF2-40B4-BE49-F238E27FC236}">
                <a16:creationId xmlns:a16="http://schemas.microsoft.com/office/drawing/2014/main" id="{31F939AE-6DCD-A956-A9F0-AC1DD7BC13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557" r="1574" b="27609"/>
          <a:stretch/>
        </p:blipFill>
        <p:spPr>
          <a:xfrm>
            <a:off x="9291439" y="2427151"/>
            <a:ext cx="2671320" cy="25210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17;p33">
            <a:extLst>
              <a:ext uri="{FF2B5EF4-FFF2-40B4-BE49-F238E27FC236}">
                <a16:creationId xmlns:a16="http://schemas.microsoft.com/office/drawing/2014/main" id="{83E018E3-C9BE-51A6-4933-1A2CAA86E09C}"/>
              </a:ext>
            </a:extLst>
          </p:cNvPr>
          <p:cNvSpPr/>
          <p:nvPr/>
        </p:nvSpPr>
        <p:spPr>
          <a:xfrm rot="10800000">
            <a:off x="3401" y="5761072"/>
            <a:ext cx="12188509" cy="220628"/>
          </a:xfrm>
          <a:prstGeom prst="rect">
            <a:avLst/>
          </a:prstGeom>
          <a:gradFill>
            <a:gsLst>
              <a:gs pos="0">
                <a:srgbClr val="F7F9FB"/>
              </a:gs>
              <a:gs pos="100000">
                <a:srgbClr val="EFEFE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218;p33">
            <a:extLst>
              <a:ext uri="{FF2B5EF4-FFF2-40B4-BE49-F238E27FC236}">
                <a16:creationId xmlns:a16="http://schemas.microsoft.com/office/drawing/2014/main" id="{93097038-2037-5131-299D-8B1CA6846B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7308" y="2773814"/>
            <a:ext cx="4453651" cy="316489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1;p33">
            <a:extLst>
              <a:ext uri="{FF2B5EF4-FFF2-40B4-BE49-F238E27FC236}">
                <a16:creationId xmlns:a16="http://schemas.microsoft.com/office/drawing/2014/main" id="{F11B4DF2-74B9-32F7-17F6-3FF34AAB52EE}"/>
              </a:ext>
            </a:extLst>
          </p:cNvPr>
          <p:cNvSpPr/>
          <p:nvPr/>
        </p:nvSpPr>
        <p:spPr>
          <a:xfrm>
            <a:off x="675250" y="2145903"/>
            <a:ext cx="4318637" cy="52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Витрина</a:t>
            </a:r>
            <a:br>
              <a:rPr lang="ru" sz="14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4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покупателя</a:t>
            </a:r>
            <a:endParaRPr sz="1400" i="0" u="none" strike="noStrike" cap="none" dirty="0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" name="Google Shape;222;p33">
            <a:extLst>
              <a:ext uri="{FF2B5EF4-FFF2-40B4-BE49-F238E27FC236}">
                <a16:creationId xmlns:a16="http://schemas.microsoft.com/office/drawing/2014/main" id="{BF451982-3D9B-3F88-DEB5-B15F7DFF24FE}"/>
              </a:ext>
            </a:extLst>
          </p:cNvPr>
          <p:cNvSpPr/>
          <p:nvPr/>
        </p:nvSpPr>
        <p:spPr>
          <a:xfrm>
            <a:off x="5174508" y="2145891"/>
            <a:ext cx="2013232" cy="52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Приемка</a:t>
            </a:r>
            <a:br>
              <a:rPr lang="ru" sz="140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40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помещения</a:t>
            </a:r>
            <a:endParaRPr sz="1400" i="0" u="none" strike="noStrike" cap="none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" name="Google Shape;223;p33">
            <a:extLst>
              <a:ext uri="{FF2B5EF4-FFF2-40B4-BE49-F238E27FC236}">
                <a16:creationId xmlns:a16="http://schemas.microsoft.com/office/drawing/2014/main" id="{BC4C1B6C-A43C-217A-5CB1-728530567E50}"/>
              </a:ext>
            </a:extLst>
          </p:cNvPr>
          <p:cNvSpPr/>
          <p:nvPr/>
        </p:nvSpPr>
        <p:spPr>
          <a:xfrm>
            <a:off x="7465687" y="2145903"/>
            <a:ext cx="4050846" cy="52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Приложение</a:t>
            </a:r>
            <a:br>
              <a:rPr lang="ru" sz="14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400" dirty="0">
                <a:solidFill>
                  <a:srgbClr val="492B9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веб-кабинет жителя</a:t>
            </a:r>
            <a:endParaRPr sz="1400" i="0" u="none" strike="noStrike" cap="none" dirty="0">
              <a:solidFill>
                <a:srgbClr val="492B94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" name="Google Shape;224;p33">
            <a:extLst>
              <a:ext uri="{FF2B5EF4-FFF2-40B4-BE49-F238E27FC236}">
                <a16:creationId xmlns:a16="http://schemas.microsoft.com/office/drawing/2014/main" id="{D5C40A23-BB5E-E368-E537-0E3AFFEF0F1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6631" y="3313568"/>
            <a:ext cx="430265" cy="139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25;p33">
            <a:extLst>
              <a:ext uri="{FF2B5EF4-FFF2-40B4-BE49-F238E27FC236}">
                <a16:creationId xmlns:a16="http://schemas.microsoft.com/office/drawing/2014/main" id="{299A1F82-9092-4A49-38D2-22CCFBE77B9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5361" y="3313568"/>
            <a:ext cx="430265" cy="1399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26;p33">
            <a:extLst>
              <a:ext uri="{FF2B5EF4-FFF2-40B4-BE49-F238E27FC236}">
                <a16:creationId xmlns:a16="http://schemas.microsoft.com/office/drawing/2014/main" id="{A7A1E488-98E6-30DE-699F-4481F630A8D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8581" y="2896432"/>
            <a:ext cx="1185122" cy="230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27;p33">
            <a:extLst>
              <a:ext uri="{FF2B5EF4-FFF2-40B4-BE49-F238E27FC236}">
                <a16:creationId xmlns:a16="http://schemas.microsoft.com/office/drawing/2014/main" id="{BF150AD2-D34A-03A4-8D27-B7D1EE33215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296" y="2773814"/>
            <a:ext cx="4715675" cy="316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0031ED-4C73-83C1-21BE-69547488D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53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0B47A-9BD6-92B8-5DDD-0EB8B3EAA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92A63-B950-0B19-BE2D-19BFEF66D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5E6BB-553C-C032-57EE-79BDA4F1E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1778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err="1">
                <a:solidFill>
                  <a:schemeClr val="bg1"/>
                </a:solidFill>
                <a:latin typeface="Montserrat" pitchFamily="2" charset="-52"/>
              </a:rPr>
              <a:t>Видеодомофония</a:t>
            </a:r>
            <a:endParaRPr lang="ru-RU" sz="28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9" name="Google Shape;233;p34">
            <a:extLst>
              <a:ext uri="{FF2B5EF4-FFF2-40B4-BE49-F238E27FC236}">
                <a16:creationId xmlns:a16="http://schemas.microsoft.com/office/drawing/2014/main" id="{3066EF43-59C3-2BB3-7CCF-050059C948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636" y="1731456"/>
            <a:ext cx="7084274" cy="50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36;p34">
            <a:extLst>
              <a:ext uri="{FF2B5EF4-FFF2-40B4-BE49-F238E27FC236}">
                <a16:creationId xmlns:a16="http://schemas.microsoft.com/office/drawing/2014/main" id="{CA3AEC25-E964-BC0B-2D7F-611BFC7B079D}"/>
              </a:ext>
            </a:extLst>
          </p:cNvPr>
          <p:cNvSpPr/>
          <p:nvPr/>
        </p:nvSpPr>
        <p:spPr>
          <a:xfrm>
            <a:off x="500135" y="2583459"/>
            <a:ext cx="4706318" cy="496683"/>
          </a:xfrm>
          <a:prstGeom prst="roundRect">
            <a:avLst>
              <a:gd name="adj" fmla="val 33851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105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Гость звонит в домофон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37;p34">
            <a:extLst>
              <a:ext uri="{FF2B5EF4-FFF2-40B4-BE49-F238E27FC236}">
                <a16:creationId xmlns:a16="http://schemas.microsoft.com/office/drawing/2014/main" id="{FE064159-8572-890D-F4CF-007FF2F7787D}"/>
              </a:ext>
            </a:extLst>
          </p:cNvPr>
          <p:cNvSpPr/>
          <p:nvPr/>
        </p:nvSpPr>
        <p:spPr>
          <a:xfrm>
            <a:off x="503821" y="3269814"/>
            <a:ext cx="4706318" cy="496683"/>
          </a:xfrm>
          <a:prstGeom prst="roundRect">
            <a:avLst>
              <a:gd name="adj" fmla="val 33851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Пользователь получает входящий вызов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38;p34">
            <a:extLst>
              <a:ext uri="{FF2B5EF4-FFF2-40B4-BE49-F238E27FC236}">
                <a16:creationId xmlns:a16="http://schemas.microsoft.com/office/drawing/2014/main" id="{262EBEC2-5FF8-3E43-A1CA-F16665063071}"/>
              </a:ext>
            </a:extLst>
          </p:cNvPr>
          <p:cNvSpPr/>
          <p:nvPr/>
        </p:nvSpPr>
        <p:spPr>
          <a:xfrm>
            <a:off x="503821" y="3957217"/>
            <a:ext cx="4706318" cy="496683"/>
          </a:xfrm>
          <a:prstGeom prst="roundRect">
            <a:avLst>
              <a:gd name="adj" fmla="val 33851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Слышит и видит своего собеседника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39;p34">
            <a:extLst>
              <a:ext uri="{FF2B5EF4-FFF2-40B4-BE49-F238E27FC236}">
                <a16:creationId xmlns:a16="http://schemas.microsoft.com/office/drawing/2014/main" id="{4FF32C44-D623-605E-1317-12C90A41C99C}"/>
              </a:ext>
            </a:extLst>
          </p:cNvPr>
          <p:cNvSpPr/>
          <p:nvPr/>
        </p:nvSpPr>
        <p:spPr>
          <a:xfrm>
            <a:off x="500135" y="4645161"/>
            <a:ext cx="4706318" cy="496683"/>
          </a:xfrm>
          <a:prstGeom prst="roundRect">
            <a:avLst>
              <a:gd name="adj" fmla="val 33851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Открывает дверь или завершает вызов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F9D334-1A35-8E1E-ED08-0314FD349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6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9873-562D-35F9-014F-76F8EF5E4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2028CA-5D00-4D77-2653-569835094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" y="0"/>
            <a:ext cx="12191821" cy="12820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BD501-BD38-1245-E525-98A524966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2" y="201778"/>
            <a:ext cx="9144000" cy="710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</a:rPr>
              <a:t>Видеонаблюдение</a:t>
            </a:r>
          </a:p>
        </p:txBody>
      </p:sp>
      <p:sp>
        <p:nvSpPr>
          <p:cNvPr id="3" name="Google Shape;245;p35">
            <a:extLst>
              <a:ext uri="{FF2B5EF4-FFF2-40B4-BE49-F238E27FC236}">
                <a16:creationId xmlns:a16="http://schemas.microsoft.com/office/drawing/2014/main" id="{6BC60F10-6B7D-C91A-15EF-5C76EF68EE8D}"/>
              </a:ext>
            </a:extLst>
          </p:cNvPr>
          <p:cNvSpPr/>
          <p:nvPr/>
        </p:nvSpPr>
        <p:spPr>
          <a:xfrm>
            <a:off x="653150" y="4570665"/>
            <a:ext cx="246010" cy="249701"/>
          </a:xfrm>
          <a:prstGeom prst="star5">
            <a:avLst>
              <a:gd name="adj" fmla="val 22529"/>
              <a:gd name="hf" fmla="val 105146"/>
              <a:gd name="vf" fmla="val 110557"/>
            </a:avLst>
          </a:prstGeom>
          <a:solidFill>
            <a:srgbClr val="F26D47"/>
          </a:solidFill>
          <a:ln>
            <a:noFill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46;p35">
            <a:extLst>
              <a:ext uri="{FF2B5EF4-FFF2-40B4-BE49-F238E27FC236}">
                <a16:creationId xmlns:a16="http://schemas.microsoft.com/office/drawing/2014/main" id="{45CCEFA9-623E-4A0D-EB43-D2F68E4ED9EA}"/>
              </a:ext>
            </a:extLst>
          </p:cNvPr>
          <p:cNvSpPr txBox="1"/>
          <p:nvPr/>
        </p:nvSpPr>
        <p:spPr>
          <a:xfrm>
            <a:off x="777240" y="4502583"/>
            <a:ext cx="4334075" cy="409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525" tIns="42525" rIns="42525" bIns="42525" anchor="t" anchorCtr="0">
            <a:spAutoFit/>
          </a:bodyPr>
          <a:lstStyle/>
          <a:p>
            <a:pPr marL="165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Если список камер большой, можно</a:t>
            </a:r>
            <a:endParaRPr sz="105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651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05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добавить нужные камеры в избранное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49;p35">
            <a:extLst>
              <a:ext uri="{FF2B5EF4-FFF2-40B4-BE49-F238E27FC236}">
                <a16:creationId xmlns:a16="http://schemas.microsoft.com/office/drawing/2014/main" id="{6E9B4299-FA4E-84C6-CCDD-E7F93ACDF9CA}"/>
              </a:ext>
            </a:extLst>
          </p:cNvPr>
          <p:cNvSpPr/>
          <p:nvPr/>
        </p:nvSpPr>
        <p:spPr>
          <a:xfrm>
            <a:off x="500224" y="2595539"/>
            <a:ext cx="4607501" cy="958469"/>
          </a:xfrm>
          <a:prstGeom prst="roundRect">
            <a:avLst>
              <a:gd name="adj" fmla="val 20766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 dirty="0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ru" sz="105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помощью кнопки быстрого действия</a:t>
            </a:r>
            <a:br>
              <a:rPr lang="en-US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 главном экране пользователь попадает</a:t>
            </a:r>
            <a:br>
              <a:rPr lang="en-US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400" b="0" i="0" u="none" strike="noStrike" cap="none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 списку доступных камер</a:t>
            </a:r>
            <a:endParaRPr sz="1400" b="0" i="0" u="none" strike="noStrike" cap="none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250;p35">
            <a:extLst>
              <a:ext uri="{FF2B5EF4-FFF2-40B4-BE49-F238E27FC236}">
                <a16:creationId xmlns:a16="http://schemas.microsoft.com/office/drawing/2014/main" id="{4D12F04A-9A8D-D744-7EAB-7926EEB26812}"/>
              </a:ext>
            </a:extLst>
          </p:cNvPr>
          <p:cNvSpPr/>
          <p:nvPr/>
        </p:nvSpPr>
        <p:spPr>
          <a:xfrm>
            <a:off x="503910" y="3754433"/>
            <a:ext cx="4607501" cy="496683"/>
          </a:xfrm>
          <a:prstGeom prst="roundRect">
            <a:avLst>
              <a:gd name="adj" fmla="val 33851"/>
            </a:avLst>
          </a:prstGeom>
          <a:solidFill>
            <a:schemeClr val="lt1"/>
          </a:solidFill>
          <a:ln w="9525" cap="flat" cmpd="sng">
            <a:solidFill>
              <a:srgbClr val="E6DA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2525" tIns="42525" rIns="42525" bIns="42525" anchor="ctr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b="1" i="0" u="none" strike="noStrike" cap="none">
                <a:solidFill>
                  <a:srgbClr val="492B94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105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Запускает трансляцию с нужной камеры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251;p35">
            <a:extLst>
              <a:ext uri="{FF2B5EF4-FFF2-40B4-BE49-F238E27FC236}">
                <a16:creationId xmlns:a16="http://schemas.microsoft.com/office/drawing/2014/main" id="{24BB10D7-AF6E-B8BF-DB58-922127999A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725" y="1731456"/>
            <a:ext cx="7084274" cy="505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FBDD4E-EBAA-6E2F-8B8B-63C2F9488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26" y="367811"/>
            <a:ext cx="508757" cy="5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48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671</Words>
  <Application>Microsoft Office PowerPoint</Application>
  <PresentationFormat>Широкоэкранный</PresentationFormat>
  <Paragraphs>137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Montserrat</vt:lpstr>
      <vt:lpstr>Montserrat ExtraBold</vt:lpstr>
      <vt:lpstr>Montserrat Light</vt:lpstr>
      <vt:lpstr>Montserrat Medium</vt:lpstr>
      <vt:lpstr>Montserrat SemiBold</vt:lpstr>
      <vt:lpstr>Тема Office</vt:lpstr>
      <vt:lpstr>Практика интеграции умных зданий с мобильным приложением жителя</vt:lpstr>
      <vt:lpstr>Компания «Удобные решения» </vt:lpstr>
      <vt:lpstr>Умные здания — данность современных трендов строительства</vt:lpstr>
      <vt:lpstr>Клиент не покупает квартиру —  он покупает  образ жизни</vt:lpstr>
      <vt:lpstr>Вызовы для застройщика, связанные с умным зданием</vt:lpstr>
      <vt:lpstr>Несколько приложений — не критично?</vt:lpstr>
      <vt:lpstr>Единое приложение в экосистеме застройщика и УК</vt:lpstr>
      <vt:lpstr>Видеодомофония</vt:lpstr>
      <vt:lpstr>Видеонаблюдение</vt:lpstr>
      <vt:lpstr>СКУД: открытие дверей и шлагбаумов</vt:lpstr>
      <vt:lpstr>Бесконтактный доступ на территорию</vt:lpstr>
      <vt:lpstr>QR и Pin-коды в пропусках для гостевого доступа</vt:lpstr>
      <vt:lpstr>Бесконтактный вызов лифта по BLE</vt:lpstr>
      <vt:lpstr>Наши реализованные проекты</vt:lpstr>
      <vt:lpstr>Наши реализованные проекты</vt:lpstr>
      <vt:lpstr>Наши реализованные проекты</vt:lpstr>
      <vt:lpstr>За подробностями в личку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выступления Тема выступления Тема выступления</dc:title>
  <dc:creator>Екатерина</dc:creator>
  <cp:lastModifiedBy>Артемий</cp:lastModifiedBy>
  <cp:revision>17</cp:revision>
  <dcterms:created xsi:type="dcterms:W3CDTF">2022-08-26T08:56:01Z</dcterms:created>
  <dcterms:modified xsi:type="dcterms:W3CDTF">2025-11-11T10:11:46Z</dcterms:modified>
</cp:coreProperties>
</file>