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53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7602" r:id="rId4"/>
    <p:sldId id="271" r:id="rId5"/>
    <p:sldId id="278" r:id="rId6"/>
    <p:sldId id="279" r:id="rId7"/>
    <p:sldId id="280" r:id="rId8"/>
    <p:sldId id="281" r:id="rId9"/>
    <p:sldId id="283" r:id="rId10"/>
    <p:sldId id="282" r:id="rId11"/>
    <p:sldId id="284" r:id="rId12"/>
    <p:sldId id="285" r:id="rId13"/>
    <p:sldId id="287" r:id="rId14"/>
    <p:sldId id="289" r:id="rId15"/>
    <p:sldId id="288" r:id="rId16"/>
    <p:sldId id="7590" r:id="rId17"/>
    <p:sldId id="7591" r:id="rId18"/>
    <p:sldId id="267" r:id="rId19"/>
    <p:sldId id="7592" r:id="rId20"/>
    <p:sldId id="7589" r:id="rId21"/>
    <p:sldId id="7584" r:id="rId22"/>
    <p:sldId id="269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ontserrat" panose="00000500000000000000" pitchFamily="2" charset="-52"/>
      <p:regular r:id="rId31"/>
      <p:bold r:id="rId32"/>
      <p:italic r:id="rId33"/>
      <p:boldItalic r:id="rId34"/>
    </p:embeddedFont>
    <p:embeddedFont>
      <p:font typeface="Montserrat " panose="020B0604020202020204" charset="0"/>
      <p:regular r:id="rId35"/>
      <p:bold r:id="rId36"/>
      <p:italic r:id="rId37"/>
      <p:boldItalic r:id="rId38"/>
    </p:embeddedFont>
    <p:embeddedFont>
      <p:font typeface="Montserrat Medium" panose="00000600000000000000" pitchFamily="2" charset="-52"/>
      <p:regular r:id="rId39"/>
      <p:italic r:id="rId40"/>
    </p:embeddedFont>
    <p:embeddedFont>
      <p:font typeface="Montserrat SemiBold" panose="00000700000000000000" pitchFamily="2" charset="-52"/>
      <p:regular r:id="rId41"/>
      <p:bold r:id="rId42"/>
      <p:italic r:id="rId43"/>
      <p:boldItalic r:id="rId44"/>
    </p:embeddedFont>
    <p:embeddedFont>
      <p:font typeface="Navigo Light" panose="02070503070706040303" charset="-52"/>
      <p:regular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Segoe UI Black" panose="020B0A02040204020203" pitchFamily="34" charset="0"/>
      <p:bold r:id="rId50"/>
      <p:boldItalic r:id="rId51"/>
    </p:embeddedFont>
    <p:embeddedFont>
      <p:font typeface="TT Firs Neue Light" panose="02000803030000020004" charset="-52"/>
      <p:regular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yana Toropova" initials="TT" lastIdx="2" clrIdx="0">
    <p:extLst>
      <p:ext uri="{19B8F6BF-5375-455C-9EA6-DF929625EA0E}">
        <p15:presenceInfo xmlns:p15="http://schemas.microsoft.com/office/powerpoint/2012/main" userId="S-1-5-21-2822935865-1452895512-71634216-101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5CFD"/>
    <a:srgbClr val="F2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63"/>
    <p:restoredTop sz="96327"/>
  </p:normalViewPr>
  <p:slideViewPr>
    <p:cSldViewPr snapToGrid="0" snapToObjects="1">
      <p:cViewPr varScale="1">
        <p:scale>
          <a:sx n="83" d="100"/>
          <a:sy n="83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400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AFD92-9E58-C044-BF40-789D8E0D7134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4D0BC-5AEE-5044-A232-BE5E0A1C6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5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2F46F-F9F5-494C-82FD-1B50D0C9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405556"/>
            <a:ext cx="11527435" cy="609236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8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Object21">
            <a:extLst>
              <a:ext uri="{FF2B5EF4-FFF2-40B4-BE49-F238E27FC236}">
                <a16:creationId xmlns:a16="http://schemas.microsoft.com/office/drawing/2014/main" id="{75FDF7EC-09F6-4E48-B5F4-1EC7CDF66EF1}"/>
              </a:ext>
            </a:extLst>
          </p:cNvPr>
          <p:cNvSpPr/>
          <p:nvPr userDrawn="1"/>
        </p:nvSpPr>
        <p:spPr>
          <a:xfrm>
            <a:off x="257175" y="6510337"/>
            <a:ext cx="15240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ru-RU" sz="500" kern="0" spc="11" dirty="0">
                <a:solidFill>
                  <a:srgbClr val="677389"/>
                </a:solidFill>
                <a:latin typeface="Montserrat Medium" panose="00000600000000000000" pitchFamily="2" charset="-52"/>
                <a:ea typeface="Navigo Regular" pitchFamily="34" charset="-122"/>
              </a:rPr>
              <a:t>ГЛОБАЛЬНЫЕ ЦИФРОВЫЕ СИСТЕМЫ</a:t>
            </a:r>
            <a:endParaRPr lang="en-US" sz="500" kern="0" spc="11" dirty="0">
              <a:solidFill>
                <a:srgbClr val="677389"/>
              </a:solidFill>
              <a:latin typeface="Montserrat Medium" panose="00000600000000000000" pitchFamily="2" charset="-52"/>
              <a:ea typeface="Navigo Regular" pitchFamily="34" charset="-122"/>
            </a:endParaRPr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DF000BE7-BE57-DF42-84C1-E927C5827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44076" y="6420302"/>
            <a:ext cx="273050" cy="273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0C9ED-0404-994D-AB01-A7C4782B396E}"/>
              </a:ext>
            </a:extLst>
          </p:cNvPr>
          <p:cNvSpPr txBox="1"/>
          <p:nvPr userDrawn="1"/>
        </p:nvSpPr>
        <p:spPr>
          <a:xfrm>
            <a:off x="11744076" y="6496470"/>
            <a:ext cx="273051" cy="120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algn="ctr">
              <a:lnSpc>
                <a:spcPts val="900"/>
              </a:lnSpc>
              <a:defRPr sz="600" kern="0" spc="12">
                <a:solidFill>
                  <a:srgbClr val="FFFFFF"/>
                </a:solidFill>
                <a:latin typeface="Navigo" panose="02070503070706040303" pitchFamily="18" charset="-52"/>
                <a:ea typeface="Navigo Regular" pitchFamily="34" charset="-122"/>
                <a:cs typeface="Navigo Regular" pitchFamily="34" charset="-120"/>
              </a:defRPr>
            </a:lvl1pPr>
          </a:lstStyle>
          <a:p>
            <a:pPr lvl="0"/>
            <a:fld id="{3E062D08-8327-46A6-9008-5206651D0099}" type="slidenum">
              <a:rPr lang="ru-RU" b="0" smtClean="0">
                <a:latin typeface="+mj-lt"/>
              </a:rPr>
              <a:pPr lvl="0"/>
              <a:t>‹#›</a:t>
            </a:fld>
            <a:endParaRPr lang="ru-RU" b="0">
              <a:latin typeface="+mj-lt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3C937D-8009-134F-BC57-E8017A22A16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3565" y="2175164"/>
            <a:ext cx="9822872" cy="38377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  <a:latin typeface="Montserrat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Montserrat" pitchFamily="2" charset="0"/>
              </a:defRPr>
            </a:lvl2pPr>
            <a:lvl3pPr>
              <a:defRPr sz="1400">
                <a:solidFill>
                  <a:schemeClr val="bg1"/>
                </a:solidFill>
                <a:latin typeface="Montserrat" pitchFamily="2" charset="0"/>
              </a:defRPr>
            </a:lvl3pPr>
            <a:lvl4pPr>
              <a:defRPr sz="1400">
                <a:solidFill>
                  <a:schemeClr val="bg1"/>
                </a:solidFill>
                <a:latin typeface="Montserrat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ru-RU" dirty="0"/>
              <a:t>Текстовый блок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28FAA766-D77F-7042-AE4F-02C42E868B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2652" y="1085524"/>
            <a:ext cx="5208587" cy="277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0342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89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88916F-AE98-B446-8EE3-F10DC83DE7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2F46F-F9F5-494C-82FD-1B50D0C9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350136"/>
            <a:ext cx="11527435" cy="609236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Object21">
            <a:extLst>
              <a:ext uri="{FF2B5EF4-FFF2-40B4-BE49-F238E27FC236}">
                <a16:creationId xmlns:a16="http://schemas.microsoft.com/office/drawing/2014/main" id="{75FDF7EC-09F6-4E48-B5F4-1EC7CDF66EF1}"/>
              </a:ext>
            </a:extLst>
          </p:cNvPr>
          <p:cNvSpPr/>
          <p:nvPr userDrawn="1"/>
        </p:nvSpPr>
        <p:spPr>
          <a:xfrm>
            <a:off x="257175" y="6510337"/>
            <a:ext cx="15240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ru-RU" sz="500" kern="0" spc="11" dirty="0">
                <a:solidFill>
                  <a:srgbClr val="677389"/>
                </a:solidFill>
                <a:latin typeface="Montserrat Medium" panose="00000600000000000000" pitchFamily="2" charset="-52"/>
                <a:ea typeface="Navigo Regular" pitchFamily="34" charset="-122"/>
              </a:rPr>
              <a:t>ГЛОБАЛЬНЫЕ ЦИФРОВЫЕ СИСТЕМЫ</a:t>
            </a:r>
            <a:endParaRPr lang="en-US" sz="500" kern="0" spc="11" dirty="0">
              <a:solidFill>
                <a:srgbClr val="677389"/>
              </a:solidFill>
              <a:latin typeface="Montserrat Medium" panose="00000600000000000000" pitchFamily="2" charset="-52"/>
              <a:ea typeface="Navigo Regular" pitchFamily="34" charset="-122"/>
            </a:endParaRPr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DF000BE7-BE57-DF42-84C1-E927C5827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44076" y="6420302"/>
            <a:ext cx="273050" cy="273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0C9ED-0404-994D-AB01-A7C4782B396E}"/>
              </a:ext>
            </a:extLst>
          </p:cNvPr>
          <p:cNvSpPr txBox="1"/>
          <p:nvPr userDrawn="1"/>
        </p:nvSpPr>
        <p:spPr>
          <a:xfrm>
            <a:off x="11744076" y="6496470"/>
            <a:ext cx="273051" cy="120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algn="ctr">
              <a:lnSpc>
                <a:spcPts val="900"/>
              </a:lnSpc>
              <a:defRPr sz="600" kern="0" spc="12">
                <a:solidFill>
                  <a:srgbClr val="FFFFFF"/>
                </a:solidFill>
                <a:latin typeface="Navigo" panose="02070503070706040303" pitchFamily="18" charset="-52"/>
                <a:ea typeface="Navigo Regular" pitchFamily="34" charset="-122"/>
                <a:cs typeface="Navigo Regular" pitchFamily="34" charset="-120"/>
              </a:defRPr>
            </a:lvl1pPr>
          </a:lstStyle>
          <a:p>
            <a:pPr lvl="0"/>
            <a:fld id="{3E062D08-8327-46A6-9008-5206651D0099}" type="slidenum">
              <a:rPr lang="ru-RU" b="0" smtClean="0">
                <a:latin typeface="+mj-lt"/>
              </a:rPr>
              <a:pPr lvl="0"/>
              <a:t>‹#›</a:t>
            </a:fld>
            <a:endParaRPr lang="ru-RU" b="0"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7D1EA9-8280-3941-9C07-EF2F3138AF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1144" y="100013"/>
            <a:ext cx="952133" cy="1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1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773A76-CFBE-3C49-AD22-B536341CC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02" y="0"/>
            <a:ext cx="675853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2F46F-F9F5-494C-82FD-1B50D0C9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350135"/>
            <a:ext cx="4302177" cy="962693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8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Object21">
            <a:extLst>
              <a:ext uri="{FF2B5EF4-FFF2-40B4-BE49-F238E27FC236}">
                <a16:creationId xmlns:a16="http://schemas.microsoft.com/office/drawing/2014/main" id="{75FDF7EC-09F6-4E48-B5F4-1EC7CDF66EF1}"/>
              </a:ext>
            </a:extLst>
          </p:cNvPr>
          <p:cNvSpPr/>
          <p:nvPr userDrawn="1"/>
        </p:nvSpPr>
        <p:spPr>
          <a:xfrm>
            <a:off x="257175" y="6510337"/>
            <a:ext cx="15240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ru-RU" sz="500" kern="0" spc="11" dirty="0">
                <a:solidFill>
                  <a:srgbClr val="677389"/>
                </a:solidFill>
                <a:latin typeface="Montserrat Medium" panose="00000600000000000000" pitchFamily="2" charset="-52"/>
                <a:ea typeface="Navigo Regular" pitchFamily="34" charset="-122"/>
              </a:rPr>
              <a:t>ГЛОБАЛЬНЫЕ ЦИФРОВЫЕ СИСТЕМЫ</a:t>
            </a:r>
            <a:endParaRPr lang="en-US" sz="500" kern="0" spc="11" dirty="0">
              <a:solidFill>
                <a:srgbClr val="677389"/>
              </a:solidFill>
              <a:latin typeface="Montserrat Medium" panose="00000600000000000000" pitchFamily="2" charset="-52"/>
              <a:ea typeface="Navigo Regular" pitchFamily="34" charset="-122"/>
            </a:endParaRPr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DF000BE7-BE57-DF42-84C1-E927C5827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44076" y="6420302"/>
            <a:ext cx="273050" cy="273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0C9ED-0404-994D-AB01-A7C4782B396E}"/>
              </a:ext>
            </a:extLst>
          </p:cNvPr>
          <p:cNvSpPr txBox="1"/>
          <p:nvPr userDrawn="1"/>
        </p:nvSpPr>
        <p:spPr>
          <a:xfrm>
            <a:off x="11744076" y="6496470"/>
            <a:ext cx="273051" cy="120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algn="ctr">
              <a:lnSpc>
                <a:spcPts val="900"/>
              </a:lnSpc>
              <a:defRPr sz="600" kern="0" spc="12">
                <a:solidFill>
                  <a:srgbClr val="FFFFFF"/>
                </a:solidFill>
                <a:latin typeface="Navigo" panose="02070503070706040303" pitchFamily="18" charset="-52"/>
                <a:ea typeface="Navigo Regular" pitchFamily="34" charset="-122"/>
                <a:cs typeface="Navigo Regular" pitchFamily="34" charset="-120"/>
              </a:defRPr>
            </a:lvl1pPr>
          </a:lstStyle>
          <a:p>
            <a:pPr lvl="0"/>
            <a:fld id="{3E062D08-8327-46A6-9008-5206651D0099}" type="slidenum">
              <a:rPr lang="ru-RU" b="0" smtClean="0">
                <a:latin typeface="+mj-lt"/>
              </a:rPr>
              <a:pPr lvl="0"/>
              <a:t>‹#›</a:t>
            </a:fld>
            <a:endParaRPr lang="ru-RU" b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736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56471F-D522-064F-B1ED-F67A9969EF83}"/>
              </a:ext>
            </a:extLst>
          </p:cNvPr>
          <p:cNvSpPr/>
          <p:nvPr userDrawn="1"/>
        </p:nvSpPr>
        <p:spPr>
          <a:xfrm>
            <a:off x="0" y="0"/>
            <a:ext cx="5453301" cy="6858000"/>
          </a:xfrm>
          <a:prstGeom prst="rect">
            <a:avLst/>
          </a:prstGeom>
          <a:solidFill>
            <a:srgbClr val="F2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2F46F-F9F5-494C-82FD-1B50D0C9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350135"/>
            <a:ext cx="4302177" cy="962693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Object21">
            <a:extLst>
              <a:ext uri="{FF2B5EF4-FFF2-40B4-BE49-F238E27FC236}">
                <a16:creationId xmlns:a16="http://schemas.microsoft.com/office/drawing/2014/main" id="{75FDF7EC-09F6-4E48-B5F4-1EC7CDF66EF1}"/>
              </a:ext>
            </a:extLst>
          </p:cNvPr>
          <p:cNvSpPr/>
          <p:nvPr userDrawn="1"/>
        </p:nvSpPr>
        <p:spPr>
          <a:xfrm>
            <a:off x="257175" y="6510337"/>
            <a:ext cx="15240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ru-RU" sz="500" kern="0" spc="11" dirty="0">
                <a:solidFill>
                  <a:srgbClr val="677389"/>
                </a:solidFill>
                <a:latin typeface="Montserrat Medium" panose="00000600000000000000" pitchFamily="2" charset="-52"/>
                <a:ea typeface="Navigo Regular" pitchFamily="34" charset="-122"/>
              </a:rPr>
              <a:t>ГЛОБАЛЬНЫЕ ЦИФРОВЫЕ СИСТЕМЫ</a:t>
            </a:r>
            <a:endParaRPr lang="en-US" sz="500" kern="0" spc="11" dirty="0">
              <a:solidFill>
                <a:srgbClr val="677389"/>
              </a:solidFill>
              <a:latin typeface="Montserrat Medium" panose="00000600000000000000" pitchFamily="2" charset="-52"/>
              <a:ea typeface="Navigo Regular" pitchFamily="34" charset="-122"/>
            </a:endParaRPr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DF000BE7-BE57-DF42-84C1-E927C5827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744076" y="6420302"/>
            <a:ext cx="273050" cy="273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0C9ED-0404-994D-AB01-A7C4782B396E}"/>
              </a:ext>
            </a:extLst>
          </p:cNvPr>
          <p:cNvSpPr txBox="1"/>
          <p:nvPr userDrawn="1"/>
        </p:nvSpPr>
        <p:spPr>
          <a:xfrm>
            <a:off x="11744076" y="6496470"/>
            <a:ext cx="273051" cy="120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algn="ctr">
              <a:lnSpc>
                <a:spcPts val="900"/>
              </a:lnSpc>
              <a:defRPr sz="600" kern="0" spc="12">
                <a:solidFill>
                  <a:srgbClr val="FFFFFF"/>
                </a:solidFill>
                <a:latin typeface="Navigo" panose="02070503070706040303" pitchFamily="18" charset="-52"/>
                <a:ea typeface="Navigo Regular" pitchFamily="34" charset="-122"/>
                <a:cs typeface="Navigo Regular" pitchFamily="34" charset="-120"/>
              </a:defRPr>
            </a:lvl1pPr>
          </a:lstStyle>
          <a:p>
            <a:pPr lvl="0"/>
            <a:fld id="{3E062D08-8327-46A6-9008-5206651D0099}" type="slidenum">
              <a:rPr lang="ru-RU" b="0" smtClean="0">
                <a:latin typeface="+mj-lt"/>
              </a:rPr>
              <a:pPr lvl="0"/>
              <a:t>‹#›</a:t>
            </a:fld>
            <a:endParaRPr lang="ru-RU" b="0"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06C670-9048-EF4A-9412-93B6D6E98A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144" y="100013"/>
            <a:ext cx="952133" cy="1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2F46F-F9F5-494C-82FD-1B50D0C9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350135"/>
            <a:ext cx="4302177" cy="962693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Object21">
            <a:extLst>
              <a:ext uri="{FF2B5EF4-FFF2-40B4-BE49-F238E27FC236}">
                <a16:creationId xmlns:a16="http://schemas.microsoft.com/office/drawing/2014/main" id="{75FDF7EC-09F6-4E48-B5F4-1EC7CDF66EF1}"/>
              </a:ext>
            </a:extLst>
          </p:cNvPr>
          <p:cNvSpPr/>
          <p:nvPr userDrawn="1"/>
        </p:nvSpPr>
        <p:spPr>
          <a:xfrm>
            <a:off x="257175" y="6510337"/>
            <a:ext cx="15240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ru-RU" sz="500" kern="0" spc="11" dirty="0">
                <a:solidFill>
                  <a:srgbClr val="677389"/>
                </a:solidFill>
                <a:latin typeface="Montserrat Medium" panose="00000600000000000000" pitchFamily="2" charset="-52"/>
                <a:ea typeface="Navigo Regular" pitchFamily="34" charset="-122"/>
              </a:rPr>
              <a:t>ГЛОБАЛЬНЫЕ ЦИФРОВЫЕ СИСТЕМЫ</a:t>
            </a:r>
            <a:endParaRPr lang="en-US" sz="500" kern="0" spc="11" dirty="0">
              <a:solidFill>
                <a:srgbClr val="677389"/>
              </a:solidFill>
              <a:latin typeface="Montserrat Medium" panose="00000600000000000000" pitchFamily="2" charset="-52"/>
              <a:ea typeface="Navigo Regular" pitchFamily="34" charset="-122"/>
            </a:endParaRPr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DF000BE7-BE57-DF42-84C1-E927C5827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44076" y="6420302"/>
            <a:ext cx="273050" cy="273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0C9ED-0404-994D-AB01-A7C4782B396E}"/>
              </a:ext>
            </a:extLst>
          </p:cNvPr>
          <p:cNvSpPr txBox="1"/>
          <p:nvPr userDrawn="1"/>
        </p:nvSpPr>
        <p:spPr>
          <a:xfrm>
            <a:off x="11744076" y="6496470"/>
            <a:ext cx="273051" cy="1207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algn="ctr">
              <a:lnSpc>
                <a:spcPts val="900"/>
              </a:lnSpc>
              <a:defRPr sz="600" kern="0" spc="12">
                <a:solidFill>
                  <a:srgbClr val="FFFFFF"/>
                </a:solidFill>
                <a:latin typeface="Navigo" panose="02070503070706040303" pitchFamily="18" charset="-52"/>
                <a:ea typeface="Navigo Regular" pitchFamily="34" charset="-122"/>
                <a:cs typeface="Navigo Regular" pitchFamily="34" charset="-120"/>
              </a:defRPr>
            </a:lvl1pPr>
          </a:lstStyle>
          <a:p>
            <a:pPr lvl="0"/>
            <a:fld id="{3E062D08-8327-46A6-9008-5206651D0099}" type="slidenum">
              <a:rPr lang="ru-RU" b="0" smtClean="0">
                <a:latin typeface="+mj-lt"/>
              </a:rPr>
              <a:pPr lvl="0"/>
              <a:t>‹#›</a:t>
            </a:fld>
            <a:endParaRPr lang="ru-RU" b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705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4E951-7A25-CA46-A4D2-8AA0895A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772DC4-880D-464E-9BCA-6E4DBF95AA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7656" y="1746043"/>
            <a:ext cx="7845770" cy="31273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12AEBE-896E-8342-BD16-8E1BB3E99A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4694" y="975123"/>
            <a:ext cx="7421079" cy="251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ПОДЗАГОЛОВОК ОПЦИОНАЛЬНО </a:t>
            </a:r>
          </a:p>
        </p:txBody>
      </p:sp>
    </p:spTree>
    <p:extLst>
      <p:ext uri="{BB962C8B-B14F-4D97-AF65-F5344CB8AC3E}">
        <p14:creationId xmlns:p14="http://schemas.microsoft.com/office/powerpoint/2010/main" val="170952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7BD05-F417-4F41-96EE-DCC7BB927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" y="365125"/>
            <a:ext cx="11572407" cy="594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0859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4" r:id="rId3"/>
    <p:sldLayoutId id="2147483658" r:id="rId4"/>
    <p:sldLayoutId id="2147483659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bg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6.png"/><Relationship Id="rId3" Type="http://schemas.openxmlformats.org/officeDocument/2006/relationships/image" Target="../media/image96.png"/><Relationship Id="rId7" Type="http://schemas.openxmlformats.org/officeDocument/2006/relationships/image" Target="../media/image112.png"/><Relationship Id="rId12" Type="http://schemas.openxmlformats.org/officeDocument/2006/relationships/image" Target="../media/image49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svg"/><Relationship Id="rId11" Type="http://schemas.openxmlformats.org/officeDocument/2006/relationships/image" Target="../media/image48.png"/><Relationship Id="rId5" Type="http://schemas.openxmlformats.org/officeDocument/2006/relationships/image" Target="../media/image110.png"/><Relationship Id="rId10" Type="http://schemas.openxmlformats.org/officeDocument/2006/relationships/image" Target="../media/image115.svg"/><Relationship Id="rId4" Type="http://schemas.openxmlformats.org/officeDocument/2006/relationships/image" Target="../media/image97.svg"/><Relationship Id="rId9" Type="http://schemas.openxmlformats.org/officeDocument/2006/relationships/image" Target="../media/image114.png"/><Relationship Id="rId14" Type="http://schemas.openxmlformats.org/officeDocument/2006/relationships/image" Target="../media/image1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7.svg"/><Relationship Id="rId18" Type="http://schemas.openxmlformats.org/officeDocument/2006/relationships/image" Target="../media/image15.png"/><Relationship Id="rId26" Type="http://schemas.openxmlformats.org/officeDocument/2006/relationships/image" Target="../media/image133.png"/><Relationship Id="rId3" Type="http://schemas.openxmlformats.org/officeDocument/2006/relationships/image" Target="../media/image119.png"/><Relationship Id="rId21" Type="http://schemas.openxmlformats.org/officeDocument/2006/relationships/image" Target="../media/image18.svg"/><Relationship Id="rId7" Type="http://schemas.openxmlformats.org/officeDocument/2006/relationships/image" Target="../media/image123.png"/><Relationship Id="rId12" Type="http://schemas.openxmlformats.org/officeDocument/2006/relationships/image" Target="../media/image126.png"/><Relationship Id="rId17" Type="http://schemas.openxmlformats.org/officeDocument/2006/relationships/image" Target="../media/image130.svg"/><Relationship Id="rId25" Type="http://schemas.openxmlformats.org/officeDocument/2006/relationships/image" Target="../media/image20.svg"/><Relationship Id="rId2" Type="http://schemas.openxmlformats.org/officeDocument/2006/relationships/image" Target="../media/image118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13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24" Type="http://schemas.openxmlformats.org/officeDocument/2006/relationships/image" Target="../media/image19.png"/><Relationship Id="rId5" Type="http://schemas.openxmlformats.org/officeDocument/2006/relationships/image" Target="../media/image121.png"/><Relationship Id="rId15" Type="http://schemas.openxmlformats.org/officeDocument/2006/relationships/image" Target="../media/image129.svg"/><Relationship Id="rId23" Type="http://schemas.openxmlformats.org/officeDocument/2006/relationships/image" Target="../media/image132.svg"/><Relationship Id="rId28" Type="http://schemas.openxmlformats.org/officeDocument/2006/relationships/image" Target="../media/image12.png"/><Relationship Id="rId10" Type="http://schemas.openxmlformats.org/officeDocument/2006/relationships/image" Target="../media/image40.png"/><Relationship Id="rId19" Type="http://schemas.openxmlformats.org/officeDocument/2006/relationships/image" Target="../media/image16.svg"/><Relationship Id="rId4" Type="http://schemas.openxmlformats.org/officeDocument/2006/relationships/image" Target="../media/image120.svg"/><Relationship Id="rId9" Type="http://schemas.openxmlformats.org/officeDocument/2006/relationships/image" Target="../media/image39.png"/><Relationship Id="rId14" Type="http://schemas.openxmlformats.org/officeDocument/2006/relationships/image" Target="../media/image128.png"/><Relationship Id="rId22" Type="http://schemas.openxmlformats.org/officeDocument/2006/relationships/image" Target="../media/image131.png"/><Relationship Id="rId27" Type="http://schemas.openxmlformats.org/officeDocument/2006/relationships/image" Target="../media/image1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1.sv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0.png"/><Relationship Id="rId2" Type="http://schemas.openxmlformats.org/officeDocument/2006/relationships/image" Target="../media/image136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sv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0.png"/><Relationship Id="rId18" Type="http://schemas.openxmlformats.org/officeDocument/2006/relationships/image" Target="../media/image185.svg"/><Relationship Id="rId3" Type="http://schemas.openxmlformats.org/officeDocument/2006/relationships/image" Target="../media/image12.png"/><Relationship Id="rId7" Type="http://schemas.openxmlformats.org/officeDocument/2006/relationships/image" Target="../media/image175.sv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image" Target="../media/image172.png"/><Relationship Id="rId16" Type="http://schemas.openxmlformats.org/officeDocument/2006/relationships/image" Target="../media/image18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11" Type="http://schemas.openxmlformats.org/officeDocument/2006/relationships/image" Target="../media/image178.png"/><Relationship Id="rId5" Type="http://schemas.openxmlformats.org/officeDocument/2006/relationships/image" Target="../media/image173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4" Type="http://schemas.openxmlformats.org/officeDocument/2006/relationships/image" Target="../media/image135.svg"/><Relationship Id="rId9" Type="http://schemas.microsoft.com/office/2007/relationships/hdphoto" Target="../media/hdphoto1.wdp"/><Relationship Id="rId14" Type="http://schemas.openxmlformats.org/officeDocument/2006/relationships/image" Target="../media/image1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7.png"/><Relationship Id="rId4" Type="http://schemas.openxmlformats.org/officeDocument/2006/relationships/image" Target="../media/image18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svg"/><Relationship Id="rId34" Type="http://schemas.openxmlformats.org/officeDocument/2006/relationships/image" Target="../media/image43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33" Type="http://schemas.openxmlformats.org/officeDocument/2006/relationships/image" Target="../media/image42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26" Type="http://schemas.openxmlformats.org/officeDocument/2006/relationships/image" Target="../media/image76.svg"/><Relationship Id="rId39" Type="http://schemas.openxmlformats.org/officeDocument/2006/relationships/image" Target="../media/image12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34" Type="http://schemas.openxmlformats.org/officeDocument/2006/relationships/image" Target="../media/image84.svg"/><Relationship Id="rId42" Type="http://schemas.openxmlformats.org/officeDocument/2006/relationships/image" Target="../media/image9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41" Type="http://schemas.openxmlformats.org/officeDocument/2006/relationships/image" Target="../media/image9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74.svg"/><Relationship Id="rId32" Type="http://schemas.openxmlformats.org/officeDocument/2006/relationships/image" Target="../media/image82.svg"/><Relationship Id="rId37" Type="http://schemas.openxmlformats.org/officeDocument/2006/relationships/image" Target="../media/image87.png"/><Relationship Id="rId40" Type="http://schemas.openxmlformats.org/officeDocument/2006/relationships/image" Target="../media/image89.png"/><Relationship Id="rId45" Type="http://schemas.openxmlformats.org/officeDocument/2006/relationships/image" Target="../media/image20.svg"/><Relationship Id="rId5" Type="http://schemas.openxmlformats.org/officeDocument/2006/relationships/image" Target="../media/image55.png"/><Relationship Id="rId15" Type="http://schemas.openxmlformats.org/officeDocument/2006/relationships/image" Target="../media/image65.svg"/><Relationship Id="rId23" Type="http://schemas.openxmlformats.org/officeDocument/2006/relationships/image" Target="../media/image73.png"/><Relationship Id="rId28" Type="http://schemas.openxmlformats.org/officeDocument/2006/relationships/image" Target="../media/image78.svg"/><Relationship Id="rId36" Type="http://schemas.openxmlformats.org/officeDocument/2006/relationships/image" Target="../media/image86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31" Type="http://schemas.openxmlformats.org/officeDocument/2006/relationships/image" Target="../media/image81.png"/><Relationship Id="rId44" Type="http://schemas.openxmlformats.org/officeDocument/2006/relationships/image" Target="../media/image19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svg"/><Relationship Id="rId27" Type="http://schemas.openxmlformats.org/officeDocument/2006/relationships/image" Target="../media/image77.png"/><Relationship Id="rId30" Type="http://schemas.openxmlformats.org/officeDocument/2006/relationships/image" Target="../media/image80.svg"/><Relationship Id="rId35" Type="http://schemas.openxmlformats.org/officeDocument/2006/relationships/image" Target="../media/image85.png"/><Relationship Id="rId43" Type="http://schemas.openxmlformats.org/officeDocument/2006/relationships/image" Target="../media/image9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7.svg"/><Relationship Id="rId7" Type="http://schemas.openxmlformats.org/officeDocument/2006/relationships/image" Target="../media/image102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286BDA-E24D-4740-9A8B-9263BEEB4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417236"/>
            <a:ext cx="1342091" cy="276231"/>
          </a:xfrm>
          <a:prstGeom prst="rect">
            <a:avLst/>
          </a:prstGeom>
        </p:spPr>
      </p:pic>
      <p:sp>
        <p:nvSpPr>
          <p:cNvPr id="5" name="Object5">
            <a:extLst>
              <a:ext uri="{FF2B5EF4-FFF2-40B4-BE49-F238E27FC236}">
                <a16:creationId xmlns:a16="http://schemas.microsoft.com/office/drawing/2014/main" id="{BB4D30E3-CB9D-7F4D-8FE0-01B09C482B21}"/>
              </a:ext>
            </a:extLst>
          </p:cNvPr>
          <p:cNvSpPr/>
          <p:nvPr/>
        </p:nvSpPr>
        <p:spPr>
          <a:xfrm>
            <a:off x="522287" y="5716864"/>
            <a:ext cx="32829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ru-RU" sz="1300" kern="0" spc="-40" dirty="0">
                <a:solidFill>
                  <a:srgbClr val="FFFFFF"/>
                </a:solidFill>
                <a:latin typeface="Montserrat" panose="00000500000000000000" pitchFamily="2" charset="-52"/>
                <a:ea typeface="Navigo Light" pitchFamily="34" charset="-122"/>
                <a:cs typeface="Navigo Light" pitchFamily="34" charset="-120"/>
              </a:rPr>
              <a:t>Наши решения помогают создавать </a:t>
            </a:r>
          </a:p>
          <a:p>
            <a:pPr>
              <a:lnSpc>
                <a:spcPts val="1800"/>
              </a:lnSpc>
            </a:pPr>
            <a:r>
              <a:rPr lang="ru-RU" sz="1300" kern="0" spc="-40" dirty="0">
                <a:solidFill>
                  <a:srgbClr val="FFFFFF"/>
                </a:solidFill>
                <a:latin typeface="Montserrat" panose="00000500000000000000" pitchFamily="2" charset="-52"/>
                <a:ea typeface="Navigo Light" pitchFamily="34" charset="-122"/>
                <a:cs typeface="Navigo Light" pitchFamily="34" charset="-120"/>
              </a:rPr>
              <a:t>высокотехнологичное, безопасное </a:t>
            </a:r>
          </a:p>
          <a:p>
            <a:pPr>
              <a:lnSpc>
                <a:spcPts val="1800"/>
              </a:lnSpc>
            </a:pPr>
            <a:r>
              <a:rPr lang="ru-RU" sz="1300" kern="0" spc="-40" dirty="0">
                <a:solidFill>
                  <a:srgbClr val="FFFFFF"/>
                </a:solidFill>
                <a:latin typeface="Montserrat" panose="00000500000000000000" pitchFamily="2" charset="-52"/>
                <a:ea typeface="Navigo Light" pitchFamily="34" charset="-122"/>
                <a:cs typeface="Navigo Light" pitchFamily="34" charset="-120"/>
              </a:rPr>
              <a:t>и экологичное будущее</a:t>
            </a:r>
            <a:endParaRPr lang="en-US" sz="1300" kern="0" spc="-40" dirty="0">
              <a:solidFill>
                <a:srgbClr val="FFFFFF"/>
              </a:solidFill>
              <a:latin typeface="Montserrat" panose="00000500000000000000" pitchFamily="2" charset="-52"/>
              <a:ea typeface="Navigo Light" pitchFamily="34" charset="-122"/>
              <a:cs typeface="Navigo Light" pitchFamily="34" charset="-120"/>
            </a:endParaRPr>
          </a:p>
        </p:txBody>
      </p:sp>
      <p:sp>
        <p:nvSpPr>
          <p:cNvPr id="7" name="Object4">
            <a:extLst>
              <a:ext uri="{FF2B5EF4-FFF2-40B4-BE49-F238E27FC236}">
                <a16:creationId xmlns:a16="http://schemas.microsoft.com/office/drawing/2014/main" id="{0B2A1E65-81D6-F341-884D-076BDDD30EA6}"/>
              </a:ext>
            </a:extLst>
          </p:cNvPr>
          <p:cNvSpPr/>
          <p:nvPr/>
        </p:nvSpPr>
        <p:spPr>
          <a:xfrm>
            <a:off x="522287" y="1962203"/>
            <a:ext cx="6992700" cy="17078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5400" dirty="0">
                <a:solidFill>
                  <a:schemeClr val="bg1"/>
                </a:solidFill>
                <a:latin typeface="Montserrat Medium" pitchFamily="2" charset="0"/>
              </a:rPr>
              <a:t>VISION ZERO</a:t>
            </a:r>
            <a:endParaRPr lang="ru-RU" sz="3200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9" name="Object4">
            <a:extLst>
              <a:ext uri="{FF2B5EF4-FFF2-40B4-BE49-F238E27FC236}">
                <a16:creationId xmlns:a16="http://schemas.microsoft.com/office/drawing/2014/main" id="{170DC2F6-BF02-6541-94A8-1785B7BBBE27}"/>
              </a:ext>
            </a:extLst>
          </p:cNvPr>
          <p:cNvSpPr/>
          <p:nvPr/>
        </p:nvSpPr>
        <p:spPr>
          <a:xfrm>
            <a:off x="603250" y="2967124"/>
            <a:ext cx="5759450" cy="1189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Medium" pitchFamily="2" charset="0"/>
              </a:rPr>
              <a:t>обеспечение</a:t>
            </a:r>
            <a:r>
              <a: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Medium" pitchFamily="2" charset="0"/>
              </a:rPr>
              <a:t> </a:t>
            </a:r>
            <a:r>
              <a:rPr lang="ru-R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Medium" pitchFamily="2" charset="0"/>
              </a:rPr>
              <a:t>безопасности </a:t>
            </a:r>
          </a:p>
          <a:p>
            <a:r>
              <a:rPr lang="ru-RU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Medium" pitchFamily="2" charset="0"/>
              </a:rPr>
              <a:t>предприятия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98C53C-E017-8D49-B2F6-4D2F44E8E54A}"/>
              </a:ext>
            </a:extLst>
          </p:cNvPr>
          <p:cNvGrpSpPr/>
          <p:nvPr/>
        </p:nvGrpSpPr>
        <p:grpSpPr>
          <a:xfrm>
            <a:off x="7360688" y="4072042"/>
            <a:ext cx="2811015" cy="2430372"/>
            <a:chOff x="7360688" y="4072042"/>
            <a:chExt cx="2811015" cy="243037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1C20B29-D465-3B4F-84C9-5A701F7F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688" y="4072042"/>
              <a:ext cx="2811015" cy="24303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36827D-B7CD-9F40-BC22-3B169373796A}"/>
                </a:ext>
              </a:extLst>
            </p:cNvPr>
            <p:cNvSpPr txBox="1"/>
            <p:nvPr/>
          </p:nvSpPr>
          <p:spPr>
            <a:xfrm rot="18032258">
              <a:off x="7750502" y="4989761"/>
              <a:ext cx="114930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800" kern="1200" dirty="0">
                  <a:solidFill>
                    <a:srgbClr val="8E2DFF"/>
                  </a:solidFill>
                  <a:latin typeface="Montserrat Medium" pitchFamily="2" charset="0"/>
                </a:rPr>
                <a:t>Безопасность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4F5B8F-58DE-1B41-AB16-A0B66F1384AC}"/>
                </a:ext>
              </a:extLst>
            </p:cNvPr>
            <p:cNvSpPr txBox="1"/>
            <p:nvPr/>
          </p:nvSpPr>
          <p:spPr>
            <a:xfrm rot="3537118">
              <a:off x="8653498" y="5331296"/>
              <a:ext cx="113454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800" kern="1200" dirty="0">
                  <a:solidFill>
                    <a:srgbClr val="00B6FF"/>
                  </a:solidFill>
                  <a:latin typeface="Montserrat Medium" pitchFamily="2" charset="0"/>
                </a:rPr>
                <a:t>Охрана труда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027B05-5862-E640-A80C-3D36561EDB86}"/>
                </a:ext>
              </a:extLst>
            </p:cNvPr>
            <p:cNvSpPr txBox="1"/>
            <p:nvPr/>
          </p:nvSpPr>
          <p:spPr>
            <a:xfrm>
              <a:off x="8265320" y="5891911"/>
              <a:ext cx="12318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800" kern="1200" dirty="0">
                  <a:solidFill>
                    <a:srgbClr val="2C64FF"/>
                  </a:solidFill>
                  <a:latin typeface="Montserrat Medium" pitchFamily="2" charset="0"/>
                </a:rPr>
                <a:t>Благополучие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CCD0D7-0FD4-6849-B2EA-CCB5A5106602}"/>
                </a:ext>
              </a:extLst>
            </p:cNvPr>
            <p:cNvSpPr txBox="1"/>
            <p:nvPr/>
          </p:nvSpPr>
          <p:spPr>
            <a:xfrm>
              <a:off x="8340287" y="5420091"/>
              <a:ext cx="7181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800" kern="1200" dirty="0">
                  <a:solidFill>
                    <a:schemeClr val="bg1"/>
                  </a:solidFill>
                  <a:latin typeface="Montserrat Medium" pitchFamily="2" charset="0"/>
                </a:rPr>
                <a:t>VISION</a:t>
              </a:r>
            </a:p>
            <a:p>
              <a:pPr algn="ctr" rtl="0"/>
              <a:r>
                <a:rPr lang="en-US" sz="800" kern="1200" dirty="0">
                  <a:solidFill>
                    <a:schemeClr val="bg1"/>
                  </a:solidFill>
                  <a:latin typeface="Montserrat Medium" pitchFamily="2" charset="0"/>
                </a:rPr>
                <a:t>ZERO</a:t>
              </a:r>
              <a:endParaRPr lang="ru-RU" sz="800" kern="1200" dirty="0">
                <a:solidFill>
                  <a:schemeClr val="bg1"/>
                </a:solidFill>
                <a:latin typeface="Montserrat Medium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9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C34B25-1473-D74A-9620-D9E65CB23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5" r="9530"/>
          <a:stretch/>
        </p:blipFill>
        <p:spPr>
          <a:xfrm>
            <a:off x="8072013" y="1479308"/>
            <a:ext cx="3664801" cy="45946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Montserrat "/>
                <a:ea typeface="TT Firs Neue Light" pitchFamily="34" charset="-122"/>
              </a:rPr>
              <a:t>Контроль опасного поведения</a:t>
            </a:r>
            <a:endParaRPr kumimoji="0" lang="ru-RU" sz="3800" b="0" i="0" u="none" strike="noStrike" kern="0" cap="none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TT Firs Neue Light" pitchFamily="34" charset="-122"/>
              <a:cs typeface="+mn-cs"/>
            </a:endParaRPr>
          </a:p>
        </p:txBody>
      </p:sp>
      <p:sp>
        <p:nvSpPr>
          <p:cNvPr id="386" name="Прямоугольник 385">
            <a:extLst>
              <a:ext uri="{FF2B5EF4-FFF2-40B4-BE49-F238E27FC236}">
                <a16:creationId xmlns:a16="http://schemas.microsoft.com/office/drawing/2014/main" id="{63A419F8-AF99-884B-B80E-DB198ADE34B8}"/>
              </a:ext>
            </a:extLst>
          </p:cNvPr>
          <p:cNvSpPr/>
          <p:nvPr/>
        </p:nvSpPr>
        <p:spPr>
          <a:xfrm>
            <a:off x="558573" y="1138633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РЕШАЕМЫЕ ЗАДАЧИ:</a:t>
            </a:r>
          </a:p>
        </p:txBody>
      </p:sp>
      <p:pic>
        <p:nvPicPr>
          <p:cNvPr id="419" name="Object 7" descr="preencoded.png">
            <a:extLst>
              <a:ext uri="{FF2B5EF4-FFF2-40B4-BE49-F238E27FC236}">
                <a16:creationId xmlns:a16="http://schemas.microsoft.com/office/drawing/2014/main" id="{58F9240F-6109-7D42-A9B5-002AE1D7F1A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096" y="1518528"/>
            <a:ext cx="1764000" cy="18000"/>
          </a:xfrm>
          <a:prstGeom prst="rect">
            <a:avLst/>
          </a:prstGeom>
        </p:spPr>
      </p:pic>
      <p:sp>
        <p:nvSpPr>
          <p:cNvPr id="420" name="Прямоугольник 419">
            <a:extLst>
              <a:ext uri="{FF2B5EF4-FFF2-40B4-BE49-F238E27FC236}">
                <a16:creationId xmlns:a16="http://schemas.microsoft.com/office/drawing/2014/main" id="{43BA2DED-479D-E246-A722-2B30AF0B679E}"/>
              </a:ext>
            </a:extLst>
          </p:cNvPr>
          <p:cNvSpPr/>
          <p:nvPr/>
        </p:nvSpPr>
        <p:spPr>
          <a:xfrm>
            <a:off x="558572" y="1601305"/>
            <a:ext cx="6677779" cy="131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Детектирование падения/неподвижности человека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Обнаружение курения в неположенном месте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Детектирование бегущего человека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Детектирование драк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304878-ED41-C04E-8002-C72D89F95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351" y="1175943"/>
            <a:ext cx="339373" cy="3605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B8DB64-AE14-574D-9C00-CDEA3FB4B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50" y="3309469"/>
            <a:ext cx="339373" cy="33937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63273B1-1FAE-D147-AFB8-92632D7E39FE}"/>
              </a:ext>
            </a:extLst>
          </p:cNvPr>
          <p:cNvSpPr/>
          <p:nvPr/>
        </p:nvSpPr>
        <p:spPr>
          <a:xfrm>
            <a:off x="558573" y="3259947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ПРИНЦИП РАБОТЫ:</a:t>
            </a:r>
          </a:p>
        </p:txBody>
      </p:sp>
      <p:pic>
        <p:nvPicPr>
          <p:cNvPr id="14" name="Object 7" descr="preencoded.png">
            <a:extLst>
              <a:ext uri="{FF2B5EF4-FFF2-40B4-BE49-F238E27FC236}">
                <a16:creationId xmlns:a16="http://schemas.microsoft.com/office/drawing/2014/main" id="{EC889DDC-B1EB-6D42-8A16-973EFC97360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096" y="3639842"/>
            <a:ext cx="1764000" cy="1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86ABBF5-8EFC-7841-A5CC-E1EC88459B3C}"/>
              </a:ext>
            </a:extLst>
          </p:cNvPr>
          <p:cNvSpPr/>
          <p:nvPr/>
        </p:nvSpPr>
        <p:spPr>
          <a:xfrm>
            <a:off x="558572" y="3722619"/>
            <a:ext cx="6872742" cy="141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Определение типовых ситуаций, выполняемых сотрудником для безопасного процесса работы, опасного поведения, например курение в неположенном месте, драки, падение и другие.</a:t>
            </a:r>
          </a:p>
          <a:p>
            <a:pPr marL="180000" lvl="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Обнаружение опасного поведения для предотвращения травматизма и повышения трудовой дисциплины.</a:t>
            </a:r>
          </a:p>
        </p:txBody>
      </p:sp>
    </p:spTree>
    <p:extLst>
      <p:ext uri="{BB962C8B-B14F-4D97-AF65-F5344CB8AC3E}">
        <p14:creationId xmlns:p14="http://schemas.microsoft.com/office/powerpoint/2010/main" val="89193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C6AC97-5740-B44A-8F9B-FE951CFF74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012" y="1478548"/>
            <a:ext cx="3664802" cy="45946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558273"/>
            <a:ext cx="11527435" cy="60923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Montserrat "/>
                <a:ea typeface="TT Firs Neue Light" pitchFamily="34" charset="-122"/>
              </a:rPr>
              <a:t>Контроль степени износа и наличия зубьев ковша экскаватора</a:t>
            </a:r>
            <a:endParaRPr kumimoji="0" lang="ru-RU" sz="3800" b="0" i="0" u="none" strike="noStrike" kern="0" cap="none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TT Firs Neue Light" pitchFamily="34" charset="-122"/>
              <a:cs typeface="+mn-cs"/>
            </a:endParaRPr>
          </a:p>
        </p:txBody>
      </p:sp>
      <p:sp>
        <p:nvSpPr>
          <p:cNvPr id="386" name="Прямоугольник 385">
            <a:extLst>
              <a:ext uri="{FF2B5EF4-FFF2-40B4-BE49-F238E27FC236}">
                <a16:creationId xmlns:a16="http://schemas.microsoft.com/office/drawing/2014/main" id="{63A419F8-AF99-884B-B80E-DB198ADE34B8}"/>
              </a:ext>
            </a:extLst>
          </p:cNvPr>
          <p:cNvSpPr/>
          <p:nvPr/>
        </p:nvSpPr>
        <p:spPr>
          <a:xfrm>
            <a:off x="558573" y="1458053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РЕШАЕМЫЕ ЗАДАЧИ:</a:t>
            </a:r>
          </a:p>
        </p:txBody>
      </p:sp>
      <p:pic>
        <p:nvPicPr>
          <p:cNvPr id="419" name="Object 7" descr="preencoded.png">
            <a:extLst>
              <a:ext uri="{FF2B5EF4-FFF2-40B4-BE49-F238E27FC236}">
                <a16:creationId xmlns:a16="http://schemas.microsoft.com/office/drawing/2014/main" id="{58F9240F-6109-7D42-A9B5-002AE1D7F1A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096" y="1837948"/>
            <a:ext cx="1764000" cy="18000"/>
          </a:xfrm>
          <a:prstGeom prst="rect">
            <a:avLst/>
          </a:prstGeom>
        </p:spPr>
      </p:pic>
      <p:sp>
        <p:nvSpPr>
          <p:cNvPr id="420" name="Прямоугольник 419">
            <a:extLst>
              <a:ext uri="{FF2B5EF4-FFF2-40B4-BE49-F238E27FC236}">
                <a16:creationId xmlns:a16="http://schemas.microsoft.com/office/drawing/2014/main" id="{43BA2DED-479D-E246-A722-2B30AF0B679E}"/>
              </a:ext>
            </a:extLst>
          </p:cNvPr>
          <p:cNvSpPr/>
          <p:nvPr/>
        </p:nvSpPr>
        <p:spPr>
          <a:xfrm>
            <a:off x="558572" y="1920725"/>
            <a:ext cx="6677779" cy="189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Мониторинг степени износа зубьев и контроль отсутствующих зубьев в ковше экскаватора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Определение степени загрузки ковша экскаватора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Интеграция с внешними автоматизированными системами диспетчеризации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Оповещение оператора о нештатных ситуациях в режиме реального времени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Предотвращение преждевременного износа и поломок дробильных агрегатов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304878-ED41-C04E-8002-C72D89F95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351" y="1495363"/>
            <a:ext cx="339373" cy="3605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B8DB64-AE14-574D-9C00-CDEA3FB4B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50" y="3989819"/>
            <a:ext cx="339373" cy="33937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63273B1-1FAE-D147-AFB8-92632D7E39FE}"/>
              </a:ext>
            </a:extLst>
          </p:cNvPr>
          <p:cNvSpPr/>
          <p:nvPr/>
        </p:nvSpPr>
        <p:spPr>
          <a:xfrm>
            <a:off x="558573" y="3940297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ПРИНЦИП РАБОТЫ:</a:t>
            </a:r>
          </a:p>
        </p:txBody>
      </p:sp>
      <p:pic>
        <p:nvPicPr>
          <p:cNvPr id="14" name="Object 7" descr="preencoded.png">
            <a:extLst>
              <a:ext uri="{FF2B5EF4-FFF2-40B4-BE49-F238E27FC236}">
                <a16:creationId xmlns:a16="http://schemas.microsoft.com/office/drawing/2014/main" id="{EC889DDC-B1EB-6D42-8A16-973EFC97360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096" y="4320192"/>
            <a:ext cx="1764000" cy="1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86ABBF5-8EFC-7841-A5CC-E1EC88459B3C}"/>
              </a:ext>
            </a:extLst>
          </p:cNvPr>
          <p:cNvSpPr/>
          <p:nvPr/>
        </p:nvSpPr>
        <p:spPr>
          <a:xfrm>
            <a:off x="558572" y="4402969"/>
            <a:ext cx="6872742" cy="166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Обработка видеопотока в режиме реального времени. Алгоритмы искусственного интеллекта даже в условиях плохой видимости определяют наличие и степень износа зубьев в ковше экскаватора.</a:t>
            </a:r>
          </a:p>
          <a:p>
            <a:pPr marL="180000" lvl="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Передана полученной информации в  базу данных Заказчика и/или отправка уведомления в мессенджер </a:t>
            </a:r>
            <a:r>
              <a:rPr lang="ru-RU" sz="1100" kern="0" dirty="0" err="1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Telegram</a:t>
            </a: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 и сообщения на электронную почту ответственному лицу.</a:t>
            </a:r>
          </a:p>
        </p:txBody>
      </p:sp>
    </p:spTree>
    <p:extLst>
      <p:ext uri="{BB962C8B-B14F-4D97-AF65-F5344CB8AC3E}">
        <p14:creationId xmlns:p14="http://schemas.microsoft.com/office/powerpoint/2010/main" val="943766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286BDA-E24D-4740-9A8B-9263BEEB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417236"/>
            <a:ext cx="1342091" cy="276231"/>
          </a:xfrm>
          <a:prstGeom prst="rect">
            <a:avLst/>
          </a:prstGeom>
        </p:spPr>
      </p:pic>
      <p:sp>
        <p:nvSpPr>
          <p:cNvPr id="7" name="Object4">
            <a:extLst>
              <a:ext uri="{FF2B5EF4-FFF2-40B4-BE49-F238E27FC236}">
                <a16:creationId xmlns:a16="http://schemas.microsoft.com/office/drawing/2014/main" id="{0B2A1E65-81D6-F341-884D-076BDDD30EA6}"/>
              </a:ext>
            </a:extLst>
          </p:cNvPr>
          <p:cNvSpPr/>
          <p:nvPr/>
        </p:nvSpPr>
        <p:spPr>
          <a:xfrm>
            <a:off x="522287" y="1639626"/>
            <a:ext cx="8311747" cy="17078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kern="0" spc="-150" dirty="0">
                <a:solidFill>
                  <a:schemeClr val="bg1"/>
                </a:solidFill>
                <a:latin typeface="Montserrat Medium" pitchFamily="2" charset="0"/>
                <a:ea typeface="TT Firs Neue Light" pitchFamily="34" charset="-122"/>
              </a:rPr>
              <a:t>Платформа позиционирования</a:t>
            </a:r>
            <a:endParaRPr lang="en-US" sz="6000" kern="0" spc="-150" dirty="0">
              <a:solidFill>
                <a:schemeClr val="bg1"/>
              </a:solidFill>
              <a:latin typeface="Montserrat Medium" pitchFamily="2" charset="0"/>
              <a:ea typeface="TT Firs Neue Light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kern="0" spc="-150" dirty="0">
                <a:solidFill>
                  <a:schemeClr val="bg1"/>
                </a:solidFill>
                <a:latin typeface="Montserrat Medium" pitchFamily="2" charset="0"/>
                <a:ea typeface="TT Firs Neue Light" pitchFamily="34" charset="-122"/>
              </a:rPr>
              <a:t>+ умные часы</a:t>
            </a:r>
            <a:endParaRPr kumimoji="0" lang="ru-RU" sz="600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Medium" pitchFamily="2" charset="0"/>
              <a:ea typeface="TT Firs Neue Light" pitchFamily="34" charset="-122"/>
            </a:endParaRPr>
          </a:p>
        </p:txBody>
      </p:sp>
      <p:sp>
        <p:nvSpPr>
          <p:cNvPr id="9" name="Object4">
            <a:extLst>
              <a:ext uri="{FF2B5EF4-FFF2-40B4-BE49-F238E27FC236}">
                <a16:creationId xmlns:a16="http://schemas.microsoft.com/office/drawing/2014/main" id="{170DC2F6-BF02-6541-94A8-1785B7BBBE27}"/>
              </a:ext>
            </a:extLst>
          </p:cNvPr>
          <p:cNvSpPr/>
          <p:nvPr/>
        </p:nvSpPr>
        <p:spPr>
          <a:xfrm>
            <a:off x="522287" y="4022693"/>
            <a:ext cx="6327964" cy="9015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Medium" pitchFamily="2" charset="0"/>
              </a:rPr>
              <a:t>Точная фиксация перемещения людей и объектов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Medium" pitchFamily="2" charset="0"/>
              </a:rPr>
              <a:t>INDOOR/OUTDOOR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97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AE4F9-03E6-C943-BA0E-11BB4DA9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350135"/>
            <a:ext cx="5036963" cy="962693"/>
          </a:xfrm>
        </p:spPr>
        <p:txBody>
          <a:bodyPr/>
          <a:lstStyle/>
          <a:p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Montserrat"/>
                <a:ea typeface="+mn-ea"/>
                <a:cs typeface="+mn-cs"/>
              </a:rPr>
              <a:t>Принцип работы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087C9E-8FBB-1B40-8CAF-7DC65FF32BF3}"/>
              </a:ext>
            </a:extLst>
          </p:cNvPr>
          <p:cNvSpPr/>
          <p:nvPr/>
        </p:nvSpPr>
        <p:spPr>
          <a:xfrm>
            <a:off x="269823" y="1134974"/>
            <a:ext cx="4596091" cy="433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Получение данных о позиции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от мобильного приложения Sitronics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Locus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или с персонального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трекера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Снятие телеметрии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с человека, физических показателей с окружающей среды и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передача данных на платформу позиционирования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Sitronics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.</a:t>
            </a:r>
            <a:endParaRPr lang="en-US" sz="110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Создание маршрутов перемещения и расстановка дополнительных точек контроля,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сбор информации о всех перемещениях в рабочей зоне.</a:t>
            </a:r>
            <a:endParaRPr lang="en-US" sz="110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Аналитические возможности для получения информации в любом необходимом разрезе,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создание статических и динамических отчетов.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Автоматический и операторский режимы контроля.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50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О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nline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 обратная связь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для оператора и сотрудников.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3A5AD4-08BE-FC4D-8D49-DF33F212BB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45558" y="676070"/>
            <a:ext cx="4841627" cy="578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1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>Решаемые задачи</a:t>
            </a:r>
            <a:endParaRPr kumimoji="0" lang="ru-RU" sz="3800" b="0" i="0" u="none" strike="noStrike" kern="0" cap="none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TT Firs Neue Light" pitchFamily="34" charset="-122"/>
              <a:cs typeface="+mn-cs"/>
            </a:endParaRPr>
          </a:p>
        </p:txBody>
      </p:sp>
      <p:pic>
        <p:nvPicPr>
          <p:cNvPr id="16" name="Рисунок 11">
            <a:extLst>
              <a:ext uri="{FF2B5EF4-FFF2-40B4-BE49-F238E27FC236}">
                <a16:creationId xmlns:a16="http://schemas.microsoft.com/office/drawing/2014/main" id="{B2CA4BC8-1E91-2147-99BA-8BCEC83F6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76" y="662595"/>
            <a:ext cx="6486341" cy="298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3C6101AF-5396-5F49-879A-220180940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032" y="3991853"/>
            <a:ext cx="4170452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Промышленные, химические, горнорудные предприятия</a:t>
            </a: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Энергетические и строительные компании</a:t>
            </a:r>
            <a:endParaRPr lang="en-US" altLang="ru-RU" sz="110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Офисы и общественные пространства</a:t>
            </a:r>
            <a:endParaRPr lang="en-US" altLang="ru-RU" sz="110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Склады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F11C1FA-DFD9-AC4D-8AE4-051ED57A0EFA}"/>
              </a:ext>
            </a:extLst>
          </p:cNvPr>
          <p:cNvSpPr/>
          <p:nvPr/>
        </p:nvSpPr>
        <p:spPr>
          <a:xfrm>
            <a:off x="558573" y="1138633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kumimoji="0" lang="ru-RU" alt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СИСТЕМЫ </a:t>
            </a: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:</a:t>
            </a:r>
          </a:p>
        </p:txBody>
      </p:sp>
      <p:pic>
        <p:nvPicPr>
          <p:cNvPr id="31" name="Object 7" descr="preencoded.png">
            <a:extLst>
              <a:ext uri="{FF2B5EF4-FFF2-40B4-BE49-F238E27FC236}">
                <a16:creationId xmlns:a16="http://schemas.microsoft.com/office/drawing/2014/main" id="{C601706A-7603-E04C-B2C9-E20EDA3DAE8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096" y="1518528"/>
            <a:ext cx="1764000" cy="1800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8EBE038-2145-D74F-A7F2-180AD8665C34}"/>
              </a:ext>
            </a:extLst>
          </p:cNvPr>
          <p:cNvSpPr/>
          <p:nvPr/>
        </p:nvSpPr>
        <p:spPr>
          <a:xfrm>
            <a:off x="558573" y="3526145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kumimoji="0" lang="ru-RU" alt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ОТРАСЛИ ИСПОЛЬЗОВАНИЯ</a:t>
            </a: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:</a:t>
            </a:r>
          </a:p>
        </p:txBody>
      </p:sp>
      <p:pic>
        <p:nvPicPr>
          <p:cNvPr id="35" name="Object 7" descr="preencoded.png">
            <a:extLst>
              <a:ext uri="{FF2B5EF4-FFF2-40B4-BE49-F238E27FC236}">
                <a16:creationId xmlns:a16="http://schemas.microsoft.com/office/drawing/2014/main" id="{548A14EB-4640-F142-B781-50CF4784A63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096" y="3906040"/>
            <a:ext cx="1764000" cy="18000"/>
          </a:xfrm>
          <a:prstGeom prst="rect">
            <a:avLst/>
          </a:prstGeom>
        </p:spPr>
      </p:pic>
      <p:sp>
        <p:nvSpPr>
          <p:cNvPr id="36" name="Rectangle 3">
            <a:extLst>
              <a:ext uri="{FF2B5EF4-FFF2-40B4-BE49-F238E27FC236}">
                <a16:creationId xmlns:a16="http://schemas.microsoft.com/office/drawing/2014/main" id="{E0A90A63-6831-1249-A7D2-230C91FA5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73" y="1609037"/>
            <a:ext cx="3882798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</a:rPr>
              <a:t>Анализ и расчет логистики</a:t>
            </a:r>
          </a:p>
          <a:p>
            <a:pPr marL="171450" marR="0" lvl="0" indent="-17145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</a:rPr>
              <a:t>Оптимизация управления персоналом</a:t>
            </a:r>
          </a:p>
          <a:p>
            <a:pPr marL="171450" marR="0" lvl="0" indent="-17145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</a:rPr>
              <a:t>Распределение производственных ресурсов</a:t>
            </a:r>
          </a:p>
          <a:p>
            <a:pPr marL="171450" marR="0" lvl="0" indent="-17145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</a:rPr>
              <a:t>Планирование рабочего времени</a:t>
            </a:r>
          </a:p>
          <a:p>
            <a:pPr marL="171450" marR="0" lvl="0" indent="-17145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</a:rPr>
              <a:t>Контроль использования сотрудниками техники безопасности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24FD07E-E888-4241-AC80-2CB7CAD7D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155" y="1223573"/>
            <a:ext cx="242191" cy="2421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2F2635-5DC8-A643-BB1E-8C1858F18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9823" y="3631773"/>
            <a:ext cx="253691" cy="21744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636584F-8959-404E-8A71-0560201AE74A}"/>
              </a:ext>
            </a:extLst>
          </p:cNvPr>
          <p:cNvGrpSpPr/>
          <p:nvPr/>
        </p:nvGrpSpPr>
        <p:grpSpPr>
          <a:xfrm>
            <a:off x="5154976" y="3827417"/>
            <a:ext cx="6693717" cy="2680448"/>
            <a:chOff x="5366063" y="3827417"/>
            <a:chExt cx="6219789" cy="2680448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81567EE4-5A76-9546-8C4B-C9BF4BFD8C6B}"/>
                </a:ext>
              </a:extLst>
            </p:cNvPr>
            <p:cNvSpPr/>
            <p:nvPr/>
          </p:nvSpPr>
          <p:spPr>
            <a:xfrm>
              <a:off x="5366063" y="3827417"/>
              <a:ext cx="5988682" cy="2680448"/>
            </a:xfrm>
            <a:prstGeom prst="roundRect">
              <a:avLst>
                <a:gd name="adj" fmla="val 225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6C923BBF-752B-3F4C-960F-1CD48ED67F5C}"/>
                </a:ext>
              </a:extLst>
            </p:cNvPr>
            <p:cNvSpPr/>
            <p:nvPr/>
          </p:nvSpPr>
          <p:spPr>
            <a:xfrm>
              <a:off x="5572679" y="4039321"/>
              <a:ext cx="6013173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B9BD5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ru-RU" sz="12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 Medium" pitchFamily="2" charset="0"/>
                  <a:ea typeface="Verdana" panose="020B0604030504040204" pitchFamily="34" charset="0"/>
                  <a:cs typeface="Montserrat " panose="020B0604020202020204" charset="0"/>
                </a:rPr>
                <a:t>ЕДИНАЯ ЦИФРОВАЯ ПЛАТФОРМА </a:t>
              </a:r>
              <a:r>
                <a:rPr lang="ru-RU" sz="1200" dirty="0">
                  <a:latin typeface="Montserrat Medium" pitchFamily="2" charset="0"/>
                  <a:ea typeface="Verdana" panose="020B0604030504040204" pitchFamily="34" charset="0"/>
                  <a:cs typeface="Montserrat " panose="020B0604020202020204" charset="0"/>
                </a:rPr>
                <a:t>ПОЗИЦИОНИРОВАНИЯ </a:t>
              </a: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 Medium" pitchFamily="2" charset="0"/>
                  <a:ea typeface="Verdana" panose="020B0604030504040204" pitchFamily="34" charset="0"/>
                  <a:cs typeface="Montserrat " panose="020B0604020202020204" charset="0"/>
                </a:rPr>
                <a:t>SITRONICS</a:t>
              </a:r>
              <a:r>
                <a:rPr kumimoji="0" lang="ru-RU" sz="12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 Medium" pitchFamily="2" charset="0"/>
                  <a:ea typeface="Verdana" panose="020B0604030504040204" pitchFamily="34" charset="0"/>
                  <a:cs typeface="Montserrat " panose="020B0604020202020204" charset="0"/>
                </a:rPr>
                <a:t>: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9DACB18E-3863-6146-8C72-23CC88D0449F}"/>
                </a:ext>
              </a:extLst>
            </p:cNvPr>
            <p:cNvSpPr/>
            <p:nvPr/>
          </p:nvSpPr>
          <p:spPr>
            <a:xfrm>
              <a:off x="5987329" y="4639631"/>
              <a:ext cx="48216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" panose="020B0604020202020204" charset="0"/>
                  <a:ea typeface="Verdana" panose="020B0604030504040204" pitchFamily="34" charset="0"/>
                  <a:cs typeface="Montserrat " panose="020B0604020202020204" charset="0"/>
                </a:rPr>
                <a:t>обеспечивает интеграцию и комплексный сбор данных из географически распределённых систем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764DA3-FF09-004A-B0E1-EA9C4ECFC3C7}"/>
                </a:ext>
              </a:extLst>
            </p:cNvPr>
            <p:cNvSpPr/>
            <p:nvPr/>
          </p:nvSpPr>
          <p:spPr>
            <a:xfrm>
              <a:off x="5987329" y="5809180"/>
              <a:ext cx="44538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FFFF">
                    <a:lumMod val="50000"/>
                  </a:srgbClr>
                </a:buClr>
              </a:pPr>
              <a:r>
                <a:rPr lang="ru-RU" sz="1200" dirty="0">
                  <a:solidFill>
                    <a:prstClr val="black"/>
                  </a:solidFill>
                  <a:latin typeface="Montserrat " panose="020B0604020202020204" charset="0"/>
                  <a:ea typeface="Verdana" panose="020B0604030504040204" pitchFamily="34" charset="0"/>
                  <a:cs typeface="Montserrat " panose="020B0604020202020204" charset="0"/>
                </a:rPr>
                <a:t>автоматизирует реагирование на ЧС и сокращает операционные издержки 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399DDF0-3C0E-8E4C-A5B0-4B1C563B5290}"/>
                </a:ext>
              </a:extLst>
            </p:cNvPr>
            <p:cNvSpPr/>
            <p:nvPr/>
          </p:nvSpPr>
          <p:spPr>
            <a:xfrm>
              <a:off x="5987329" y="5217338"/>
              <a:ext cx="4957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50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" panose="020B0604020202020204" charset="0"/>
                  <a:ea typeface="Verdana" panose="020B0604030504040204" pitchFamily="34" charset="0"/>
                  <a:cs typeface="Montserrat " panose="020B0604020202020204" charset="0"/>
                </a:rPr>
                <a:t>объединяет различное оборудование и модули в единую платформу</a:t>
              </a: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40BD5B99-BD4E-C640-8D15-4B15628681EA}"/>
                </a:ext>
              </a:extLst>
            </p:cNvPr>
            <p:cNvCxnSpPr>
              <a:cxnSpLocks/>
            </p:cNvCxnSpPr>
            <p:nvPr/>
          </p:nvCxnSpPr>
          <p:spPr>
            <a:xfrm>
              <a:off x="5572679" y="4431324"/>
              <a:ext cx="556363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Скругленный прямоугольник 64">
              <a:extLst>
                <a:ext uri="{FF2B5EF4-FFF2-40B4-BE49-F238E27FC236}">
                  <a16:creationId xmlns:a16="http://schemas.microsoft.com/office/drawing/2014/main" id="{F65E0C2F-5226-F14D-9D8B-88E7ECA20C74}"/>
                </a:ext>
              </a:extLst>
            </p:cNvPr>
            <p:cNvSpPr/>
            <p:nvPr/>
          </p:nvSpPr>
          <p:spPr bwMode="auto">
            <a:xfrm>
              <a:off x="5602472" y="4692044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32" name="Скругленный прямоугольник 64">
              <a:extLst>
                <a:ext uri="{FF2B5EF4-FFF2-40B4-BE49-F238E27FC236}">
                  <a16:creationId xmlns:a16="http://schemas.microsoft.com/office/drawing/2014/main" id="{DDA6BD36-C984-A149-A176-CF2ADEFD7FD5}"/>
                </a:ext>
              </a:extLst>
            </p:cNvPr>
            <p:cNvSpPr/>
            <p:nvPr/>
          </p:nvSpPr>
          <p:spPr bwMode="auto">
            <a:xfrm>
              <a:off x="5602472" y="5294871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33" name="Скругленный прямоугольник 64">
              <a:extLst>
                <a:ext uri="{FF2B5EF4-FFF2-40B4-BE49-F238E27FC236}">
                  <a16:creationId xmlns:a16="http://schemas.microsoft.com/office/drawing/2014/main" id="{9620E4AE-139E-DD46-A608-8E1BF1A795DE}"/>
                </a:ext>
              </a:extLst>
            </p:cNvPr>
            <p:cNvSpPr/>
            <p:nvPr/>
          </p:nvSpPr>
          <p:spPr bwMode="auto">
            <a:xfrm>
              <a:off x="5602472" y="5897697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8FA842-A55F-0045-8B63-870FDEE15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38205" y="4711669"/>
              <a:ext cx="224084" cy="2380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FE0A87D-9A87-2B47-B211-616C920F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38205" y="5336621"/>
              <a:ext cx="193610" cy="212049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C637195-E2EB-E64C-9FF6-860017F2C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52344" y="5937253"/>
              <a:ext cx="205518" cy="205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7261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err="1"/>
              <a:t>Sitronics</a:t>
            </a:r>
            <a:r>
              <a:rPr lang="ru-RU" sz="4000" dirty="0"/>
              <a:t> </a:t>
            </a:r>
            <a:r>
              <a:rPr lang="ru-RU" sz="4000" dirty="0" err="1"/>
              <a:t>Smart</a:t>
            </a:r>
            <a:r>
              <a:rPr lang="ru-RU" sz="4000" dirty="0"/>
              <a:t> </a:t>
            </a:r>
            <a:r>
              <a:rPr lang="ru-RU" sz="4000" dirty="0" err="1"/>
              <a:t>Watch</a:t>
            </a:r>
            <a:endParaRPr kumimoji="0" lang="ru-RU" sz="3800" b="0" i="0" u="none" strike="noStrike" kern="0" cap="none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TT Firs Neue Light" pitchFamily="34" charset="-122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39C14C-7A87-8F4F-93E3-B0640207D564}"/>
              </a:ext>
            </a:extLst>
          </p:cNvPr>
          <p:cNvSpPr txBox="1"/>
          <p:nvPr/>
        </p:nvSpPr>
        <p:spPr>
          <a:xfrm>
            <a:off x="394743" y="947208"/>
            <a:ext cx="9774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Умные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часы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Sitronics - комплексное интеллектуальное цифровое решение, поддерживающее интеграцию с бизнес-процессами и обеспечивающее менеджмент качественно новым инструментом для автоматизации процесса планирования и назначения задач, оптимизации ресурсов и контроля рисков неисполнения или просрочки выполнения работ.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D2C91C8-D5CE-5447-A37A-DF45C07BDC3E}"/>
              </a:ext>
            </a:extLst>
          </p:cNvPr>
          <p:cNvSpPr/>
          <p:nvPr/>
        </p:nvSpPr>
        <p:spPr>
          <a:xfrm>
            <a:off x="5281918" y="4291885"/>
            <a:ext cx="1377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Строительство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809D3EC-BF2E-3144-B485-CB4E92DCC999}"/>
              </a:ext>
            </a:extLst>
          </p:cNvPr>
          <p:cNvSpPr/>
          <p:nvPr/>
        </p:nvSpPr>
        <p:spPr>
          <a:xfrm>
            <a:off x="5281918" y="5007947"/>
            <a:ext cx="20457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Транспорт и логистика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1C31E3C-C3FC-B643-9F04-ADF9A703E2F7}"/>
              </a:ext>
            </a:extLst>
          </p:cNvPr>
          <p:cNvSpPr/>
          <p:nvPr/>
        </p:nvSpPr>
        <p:spPr>
          <a:xfrm>
            <a:off x="5281918" y="4649916"/>
            <a:ext cx="2573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Производство и переработка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0709E54-9A61-124B-89A2-D416AFD174F9}"/>
              </a:ext>
            </a:extLst>
          </p:cNvPr>
          <p:cNvSpPr/>
          <p:nvPr/>
        </p:nvSpPr>
        <p:spPr>
          <a:xfrm>
            <a:off x="5281918" y="5365978"/>
            <a:ext cx="490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  <a:cs typeface="Times New Roman" panose="02020603050405020304" pitchFamily="18" charset="0"/>
              </a:rPr>
              <a:t>ТЭК</a:t>
            </a:r>
            <a:endParaRPr kumimoji="0" lang="ru-RU" sz="120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1368CA2-D95F-F949-A2BF-3B6A2F3031DE}"/>
              </a:ext>
            </a:extLst>
          </p:cNvPr>
          <p:cNvSpPr/>
          <p:nvPr/>
        </p:nvSpPr>
        <p:spPr>
          <a:xfrm>
            <a:off x="5281918" y="5724009"/>
            <a:ext cx="2481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Добыча открытым способом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352E0C5-1F01-674C-BCEA-96968DFCD6C1}"/>
              </a:ext>
            </a:extLst>
          </p:cNvPr>
          <p:cNvSpPr/>
          <p:nvPr/>
        </p:nvSpPr>
        <p:spPr>
          <a:xfrm>
            <a:off x="5281918" y="6082041"/>
            <a:ext cx="17732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Режимные объекты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F82034E-6B19-794A-95D4-FC18DC156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18" y="1370148"/>
            <a:ext cx="2558207" cy="2558207"/>
          </a:xfrm>
          <a:prstGeom prst="rect">
            <a:avLst/>
          </a:prstGeom>
        </p:spPr>
      </p:pic>
      <p:pic>
        <p:nvPicPr>
          <p:cNvPr id="86" name="Object 5" descr="preencoded.png">
            <a:extLst>
              <a:ext uri="{FF2B5EF4-FFF2-40B4-BE49-F238E27FC236}">
                <a16:creationId xmlns:a16="http://schemas.microsoft.com/office/drawing/2014/main" id="{091A2C4F-8BB5-2047-92B1-8C428EEFC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87832" y="1811336"/>
            <a:ext cx="3691608" cy="4553945"/>
          </a:xfrm>
          <a:prstGeom prst="rect">
            <a:avLst/>
          </a:prstGeom>
          <a:effectLst>
            <a:outerShdw blurRad="63500" dist="12700" dir="2700000" algn="tl" rotWithShape="0">
              <a:prstClr val="black">
                <a:alpha val="9945"/>
              </a:prstClr>
            </a:outerShdw>
          </a:effectLst>
        </p:spPr>
      </p:pic>
      <p:pic>
        <p:nvPicPr>
          <p:cNvPr id="87" name="Object 5" descr="preencoded.png">
            <a:extLst>
              <a:ext uri="{FF2B5EF4-FFF2-40B4-BE49-F238E27FC236}">
                <a16:creationId xmlns:a16="http://schemas.microsoft.com/office/drawing/2014/main" id="{B5A02380-2641-3D48-8DE1-CF651C52E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12560" y="1811336"/>
            <a:ext cx="4033970" cy="4553945"/>
          </a:xfrm>
          <a:prstGeom prst="rect">
            <a:avLst/>
          </a:prstGeom>
          <a:effectLst>
            <a:outerShdw blurRad="63500" dist="12700" dir="2700000" algn="tl" rotWithShape="0">
              <a:prstClr val="black">
                <a:alpha val="9945"/>
              </a:prstClr>
            </a:outerShdw>
          </a:effectLst>
        </p:spPr>
      </p:pic>
      <p:sp>
        <p:nvSpPr>
          <p:cNvPr id="92" name="Скругленный прямоугольник 64">
            <a:extLst>
              <a:ext uri="{FF2B5EF4-FFF2-40B4-BE49-F238E27FC236}">
                <a16:creationId xmlns:a16="http://schemas.microsoft.com/office/drawing/2014/main" id="{95BAFAEA-6DD0-8446-99DB-958C23194684}"/>
              </a:ext>
            </a:extLst>
          </p:cNvPr>
          <p:cNvSpPr/>
          <p:nvPr/>
        </p:nvSpPr>
        <p:spPr bwMode="auto">
          <a:xfrm>
            <a:off x="645228" y="2731527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DF7D1915-D5A2-8C48-9AAE-F70432602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5228" y="2746967"/>
            <a:ext cx="295551" cy="267669"/>
          </a:xfrm>
          <a:prstGeom prst="rect">
            <a:avLst/>
          </a:prstGeom>
        </p:spPr>
      </p:pic>
      <p:sp>
        <p:nvSpPr>
          <p:cNvPr id="94" name="Скругленный прямоугольник 66">
            <a:extLst>
              <a:ext uri="{FF2B5EF4-FFF2-40B4-BE49-F238E27FC236}">
                <a16:creationId xmlns:a16="http://schemas.microsoft.com/office/drawing/2014/main" id="{52ED2390-0356-E347-9726-F55FC8433381}"/>
              </a:ext>
            </a:extLst>
          </p:cNvPr>
          <p:cNvSpPr/>
          <p:nvPr/>
        </p:nvSpPr>
        <p:spPr bwMode="auto">
          <a:xfrm>
            <a:off x="645228" y="4690481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95" name="Скругленный прямоугольник 67">
            <a:extLst>
              <a:ext uri="{FF2B5EF4-FFF2-40B4-BE49-F238E27FC236}">
                <a16:creationId xmlns:a16="http://schemas.microsoft.com/office/drawing/2014/main" id="{0D03DCC2-3698-2C42-B2BA-22018681697E}"/>
              </a:ext>
            </a:extLst>
          </p:cNvPr>
          <p:cNvSpPr/>
          <p:nvPr/>
        </p:nvSpPr>
        <p:spPr bwMode="auto">
          <a:xfrm>
            <a:off x="645228" y="3999989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96" name="Скругленный прямоугольник 68">
            <a:extLst>
              <a:ext uri="{FF2B5EF4-FFF2-40B4-BE49-F238E27FC236}">
                <a16:creationId xmlns:a16="http://schemas.microsoft.com/office/drawing/2014/main" id="{E70FB901-532D-A947-9F71-09579BBB7B26}"/>
              </a:ext>
            </a:extLst>
          </p:cNvPr>
          <p:cNvSpPr/>
          <p:nvPr/>
        </p:nvSpPr>
        <p:spPr bwMode="auto">
          <a:xfrm>
            <a:off x="645228" y="3378334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14A3C868-1998-FE4D-8524-3262925EA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2812" y="3996638"/>
            <a:ext cx="260383" cy="234855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3C840A7B-E681-EC4C-9573-1130474BC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80681" y="4726827"/>
            <a:ext cx="224644" cy="23485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25C5A21A-23C7-2749-90C7-51FCD6FF5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9708" y="3413817"/>
            <a:ext cx="266590" cy="256717"/>
          </a:xfrm>
          <a:prstGeom prst="rect">
            <a:avLst/>
          </a:prstGeom>
        </p:spPr>
      </p:pic>
      <p:sp>
        <p:nvSpPr>
          <p:cNvPr id="103" name="Скругленный прямоугольник 86">
            <a:extLst>
              <a:ext uri="{FF2B5EF4-FFF2-40B4-BE49-F238E27FC236}">
                <a16:creationId xmlns:a16="http://schemas.microsoft.com/office/drawing/2014/main" id="{3832B05F-F135-AC48-A738-4468A4A11938}"/>
              </a:ext>
            </a:extLst>
          </p:cNvPr>
          <p:cNvSpPr/>
          <p:nvPr/>
        </p:nvSpPr>
        <p:spPr bwMode="auto">
          <a:xfrm>
            <a:off x="8311681" y="4553658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2FAD7824-75AE-374C-A263-9E7B764B89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316508" y="3756158"/>
            <a:ext cx="260038" cy="260038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509C52DB-6D03-3447-8C9B-31AEC1784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300837" y="2758456"/>
            <a:ext cx="260999" cy="260999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76C69433-C90A-594B-A635-504CF52577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296662" y="4553658"/>
            <a:ext cx="295551" cy="277079"/>
          </a:xfrm>
          <a:prstGeom prst="rect">
            <a:avLst/>
          </a:prstGeom>
        </p:spPr>
      </p:pic>
      <p:pic>
        <p:nvPicPr>
          <p:cNvPr id="108" name="Рисунок 107" descr="Сеть">
            <a:extLst>
              <a:ext uri="{FF2B5EF4-FFF2-40B4-BE49-F238E27FC236}">
                <a16:creationId xmlns:a16="http://schemas.microsoft.com/office/drawing/2014/main" id="{8364122C-37BC-864E-B4F3-C47CB61C43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4916" y="5534123"/>
            <a:ext cx="256175" cy="256175"/>
          </a:xfrm>
          <a:prstGeom prst="rect">
            <a:avLst/>
          </a:prstGeom>
        </p:spPr>
      </p:pic>
      <p:sp>
        <p:nvSpPr>
          <p:cNvPr id="109" name="Скругленный прямоугольник 66">
            <a:extLst>
              <a:ext uri="{FF2B5EF4-FFF2-40B4-BE49-F238E27FC236}">
                <a16:creationId xmlns:a16="http://schemas.microsoft.com/office/drawing/2014/main" id="{7E455A5B-1035-EE48-B3B3-C1F72F4139D9}"/>
              </a:ext>
            </a:extLst>
          </p:cNvPr>
          <p:cNvSpPr/>
          <p:nvPr/>
        </p:nvSpPr>
        <p:spPr bwMode="auto">
          <a:xfrm>
            <a:off x="645228" y="5506336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11" name="Скругленный прямоугольник 85">
            <a:extLst>
              <a:ext uri="{FF2B5EF4-FFF2-40B4-BE49-F238E27FC236}">
                <a16:creationId xmlns:a16="http://schemas.microsoft.com/office/drawing/2014/main" id="{DDBB21DB-1D73-BC4B-821B-731D2E2235CA}"/>
              </a:ext>
            </a:extLst>
          </p:cNvPr>
          <p:cNvSpPr/>
          <p:nvPr/>
        </p:nvSpPr>
        <p:spPr bwMode="auto">
          <a:xfrm>
            <a:off x="8311056" y="5513443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3799320A-850E-294F-B843-551C95A89EE2}"/>
              </a:ext>
            </a:extLst>
          </p:cNvPr>
          <p:cNvSpPr/>
          <p:nvPr/>
        </p:nvSpPr>
        <p:spPr bwMode="auto">
          <a:xfrm>
            <a:off x="598801" y="1953028"/>
            <a:ext cx="2204851" cy="3381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Montserrat Medium"/>
                <a:ea typeface="Arial"/>
                <a:cs typeface="Arial"/>
              </a:rPr>
              <a:t>ПРЕИМУЩЕСТВА</a:t>
            </a:r>
            <a:endParaRPr lang="ru-RU" sz="1200" dirty="0"/>
          </a:p>
        </p:txBody>
      </p: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9CAFC4A0-1A98-A64A-B823-5845F7849D5A}"/>
              </a:ext>
            </a:extLst>
          </p:cNvPr>
          <p:cNvCxnSpPr>
            <a:cxnSpLocks/>
          </p:cNvCxnSpPr>
          <p:nvPr/>
        </p:nvCxnSpPr>
        <p:spPr>
          <a:xfrm flipH="1">
            <a:off x="629283" y="2436615"/>
            <a:ext cx="355683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13E64092-F590-994C-866C-C041F8C10E95}"/>
              </a:ext>
            </a:extLst>
          </p:cNvPr>
          <p:cNvSpPr/>
          <p:nvPr/>
        </p:nvSpPr>
        <p:spPr bwMode="auto">
          <a:xfrm>
            <a:off x="8266180" y="2015708"/>
            <a:ext cx="220485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ru-RU" sz="1200" i="0" u="none" strike="noStrike" cap="none" spc="0" dirty="0">
                <a:ln>
                  <a:noFill/>
                </a:ln>
                <a:latin typeface="Montserrat Medium"/>
                <a:ea typeface="Arial"/>
                <a:cs typeface="Arial"/>
              </a:rPr>
              <a:t>РЕШАЕМЫЕ ЗАДАЧИ</a:t>
            </a:r>
            <a:endParaRPr lang="ru-RU" sz="1200" dirty="0"/>
          </a:p>
        </p:txBody>
      </p: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3CAC3A1C-A2BA-E844-ABE8-4EEC097EB37F}"/>
              </a:ext>
            </a:extLst>
          </p:cNvPr>
          <p:cNvCxnSpPr>
            <a:cxnSpLocks/>
          </p:cNvCxnSpPr>
          <p:nvPr/>
        </p:nvCxnSpPr>
        <p:spPr>
          <a:xfrm flipH="1">
            <a:off x="8296662" y="2436615"/>
            <a:ext cx="32733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Скругленный прямоугольник 64">
            <a:extLst>
              <a:ext uri="{FF2B5EF4-FFF2-40B4-BE49-F238E27FC236}">
                <a16:creationId xmlns:a16="http://schemas.microsoft.com/office/drawing/2014/main" id="{1AC796F2-11CE-1F48-9F0A-6EC32DC6DF6B}"/>
              </a:ext>
            </a:extLst>
          </p:cNvPr>
          <p:cNvSpPr/>
          <p:nvPr/>
        </p:nvSpPr>
        <p:spPr bwMode="auto">
          <a:xfrm>
            <a:off x="8298752" y="2731527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23" name="Скругленный прямоугольник 64">
            <a:extLst>
              <a:ext uri="{FF2B5EF4-FFF2-40B4-BE49-F238E27FC236}">
                <a16:creationId xmlns:a16="http://schemas.microsoft.com/office/drawing/2014/main" id="{99D03FBD-067F-904F-BDC2-92C3FD3988B3}"/>
              </a:ext>
            </a:extLst>
          </p:cNvPr>
          <p:cNvSpPr/>
          <p:nvPr/>
        </p:nvSpPr>
        <p:spPr bwMode="auto">
          <a:xfrm>
            <a:off x="8298752" y="3732603"/>
            <a:ext cx="295551" cy="295551"/>
          </a:xfrm>
          <a:prstGeom prst="roundRect">
            <a:avLst>
              <a:gd name="adj" fmla="val 11928"/>
            </a:avLst>
          </a:prstGeom>
          <a:solidFill>
            <a:schemeClr val="tx2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182E57D8-66A3-234A-898E-01E148C76F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28281" y="5532999"/>
            <a:ext cx="261099" cy="256437"/>
          </a:xfrm>
          <a:prstGeom prst="rect">
            <a:avLst/>
          </a:prstGeom>
        </p:spPr>
      </p:pic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4C646EE-BAB3-D44D-9EA2-D2F3B6A62618}"/>
              </a:ext>
            </a:extLst>
          </p:cNvPr>
          <p:cNvGrpSpPr/>
          <p:nvPr/>
        </p:nvGrpSpPr>
        <p:grpSpPr>
          <a:xfrm>
            <a:off x="4876283" y="3717823"/>
            <a:ext cx="2331087" cy="2647458"/>
            <a:chOff x="4928237" y="3684021"/>
            <a:chExt cx="2331087" cy="2647458"/>
          </a:xfrm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A81AA4F3-6DDE-7544-A27C-07F64AB378DD}"/>
                </a:ext>
              </a:extLst>
            </p:cNvPr>
            <p:cNvSpPr/>
            <p:nvPr/>
          </p:nvSpPr>
          <p:spPr>
            <a:xfrm>
              <a:off x="4928237" y="3684021"/>
              <a:ext cx="2331087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СФЕРЫ ПРИМЕНЕНИЯ</a:t>
              </a:r>
            </a:p>
          </p:txBody>
        </p:sp>
        <p:sp>
          <p:nvSpPr>
            <p:cNvPr id="133" name="Скругленный прямоугольник 64">
              <a:extLst>
                <a:ext uri="{FF2B5EF4-FFF2-40B4-BE49-F238E27FC236}">
                  <a16:creationId xmlns:a16="http://schemas.microsoft.com/office/drawing/2014/main" id="{12B4B7D1-9246-C046-A83D-D7AF55DED7C6}"/>
                </a:ext>
              </a:extLst>
            </p:cNvPr>
            <p:cNvSpPr/>
            <p:nvPr/>
          </p:nvSpPr>
          <p:spPr bwMode="auto">
            <a:xfrm>
              <a:off x="4971298" y="4245382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34" name="Скругленный прямоугольник 64">
              <a:extLst>
                <a:ext uri="{FF2B5EF4-FFF2-40B4-BE49-F238E27FC236}">
                  <a16:creationId xmlns:a16="http://schemas.microsoft.com/office/drawing/2014/main" id="{F6B34A66-99BD-B54C-89D8-1F13FAF438FC}"/>
                </a:ext>
              </a:extLst>
            </p:cNvPr>
            <p:cNvSpPr/>
            <p:nvPr/>
          </p:nvSpPr>
          <p:spPr bwMode="auto">
            <a:xfrm>
              <a:off x="4971298" y="4602766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35" name="Скругленный прямоугольник 64">
              <a:extLst>
                <a:ext uri="{FF2B5EF4-FFF2-40B4-BE49-F238E27FC236}">
                  <a16:creationId xmlns:a16="http://schemas.microsoft.com/office/drawing/2014/main" id="{8BD09199-AF64-134F-8040-6F18F9918571}"/>
                </a:ext>
              </a:extLst>
            </p:cNvPr>
            <p:cNvSpPr/>
            <p:nvPr/>
          </p:nvSpPr>
          <p:spPr bwMode="auto">
            <a:xfrm>
              <a:off x="4971298" y="4960150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36" name="Скругленный прямоугольник 64">
              <a:extLst>
                <a:ext uri="{FF2B5EF4-FFF2-40B4-BE49-F238E27FC236}">
                  <a16:creationId xmlns:a16="http://schemas.microsoft.com/office/drawing/2014/main" id="{013B5D4E-2649-414B-BAE0-09C7D10CEBD9}"/>
                </a:ext>
              </a:extLst>
            </p:cNvPr>
            <p:cNvSpPr/>
            <p:nvPr/>
          </p:nvSpPr>
          <p:spPr bwMode="auto">
            <a:xfrm>
              <a:off x="4971298" y="5317534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37" name="Скругленный прямоугольник 64">
              <a:extLst>
                <a:ext uri="{FF2B5EF4-FFF2-40B4-BE49-F238E27FC236}">
                  <a16:creationId xmlns:a16="http://schemas.microsoft.com/office/drawing/2014/main" id="{5E14A35F-CFCE-7348-A8B4-66A12548CF42}"/>
                </a:ext>
              </a:extLst>
            </p:cNvPr>
            <p:cNvSpPr/>
            <p:nvPr/>
          </p:nvSpPr>
          <p:spPr bwMode="auto">
            <a:xfrm>
              <a:off x="4971298" y="5674918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38" name="Скругленный прямоугольник 64">
              <a:extLst>
                <a:ext uri="{FF2B5EF4-FFF2-40B4-BE49-F238E27FC236}">
                  <a16:creationId xmlns:a16="http://schemas.microsoft.com/office/drawing/2014/main" id="{28F1F895-03CE-284C-B1B0-C86DE6826AA0}"/>
                </a:ext>
              </a:extLst>
            </p:cNvPr>
            <p:cNvSpPr/>
            <p:nvPr/>
          </p:nvSpPr>
          <p:spPr bwMode="auto">
            <a:xfrm>
              <a:off x="4971298" y="6032300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pic>
          <p:nvPicPr>
            <p:cNvPr id="139" name="Рисунок 138">
              <a:extLst>
                <a:ext uri="{FF2B5EF4-FFF2-40B4-BE49-F238E27FC236}">
                  <a16:creationId xmlns:a16="http://schemas.microsoft.com/office/drawing/2014/main" id="{2E7CD91B-18F7-534F-9D3C-B819C4BB1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996708" y="4273893"/>
              <a:ext cx="221899" cy="238528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9FCFF2F-BCEC-BB46-A203-156FBEF4D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88796" y="4994944"/>
              <a:ext cx="259580" cy="238528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B6827D67-3E48-1942-B721-D4DFC6D5C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994846" y="4631949"/>
              <a:ext cx="225624" cy="238528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8ABE0913-E502-AA4B-BBC8-8EF81012FE34}"/>
                </a:ext>
              </a:extLst>
            </p:cNvPr>
            <p:cNvPicPr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988796" y="5674916"/>
              <a:ext cx="260919" cy="304290"/>
            </a:xfrm>
            <a:prstGeom prst="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9BC1E458-2D66-6643-88C4-ECA4140F7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992155" y="6071619"/>
              <a:ext cx="259860" cy="25986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ADD1792-6106-0843-925A-15974C85D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051349" y="5372395"/>
              <a:ext cx="119751" cy="191930"/>
            </a:xfrm>
            <a:prstGeom prst="rect">
              <a:avLst/>
            </a:prstGeom>
          </p:spPr>
        </p:pic>
      </p:grpSp>
      <p:pic>
        <p:nvPicPr>
          <p:cNvPr id="145" name="Object 4" descr="preencoded.png">
            <a:extLst>
              <a:ext uri="{FF2B5EF4-FFF2-40B4-BE49-F238E27FC236}">
                <a16:creationId xmlns:a16="http://schemas.microsoft.com/office/drawing/2014/main" id="{A1D83F1E-E2DB-474C-BB1C-CA9DEFF2FA46}"/>
              </a:ext>
            </a:extLst>
          </p:cNvPr>
          <p:cNvPicPr preferRelativeResize="0">
            <a:picLocks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4915853" y="4124541"/>
            <a:ext cx="1836000" cy="10800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6B877A9D-75F8-AD48-9AB2-0E375534B5B6}"/>
              </a:ext>
            </a:extLst>
          </p:cNvPr>
          <p:cNvSpPr/>
          <p:nvPr/>
        </p:nvSpPr>
        <p:spPr bwMode="auto">
          <a:xfrm>
            <a:off x="1027718" y="3963100"/>
            <a:ext cx="29241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 Medium"/>
                <a:ea typeface="Arial"/>
                <a:cs typeface="Arial"/>
              </a:rPr>
              <a:t>НАДЁЖНО: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с</a:t>
            </a: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отрудник не может отключать функции контроля.</a:t>
            </a:r>
            <a:endParaRPr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4C6BA34-6AA9-354A-A53B-7BD5054B16CF}"/>
              </a:ext>
            </a:extLst>
          </p:cNvPr>
          <p:cNvSpPr/>
          <p:nvPr/>
        </p:nvSpPr>
        <p:spPr bwMode="auto">
          <a:xfrm>
            <a:off x="1019516" y="3339721"/>
            <a:ext cx="32071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 Medium"/>
                <a:ea typeface="Arial"/>
                <a:cs typeface="Arial"/>
              </a:rPr>
              <a:t>БЕЗОПАСНО: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н</a:t>
            </a: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аличие APN сервиса обеспечивает необходимый уровень ИБ.</a:t>
            </a:r>
            <a:endParaRPr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5563E530-1CAF-9342-B6EB-B8843460A027}"/>
              </a:ext>
            </a:extLst>
          </p:cNvPr>
          <p:cNvSpPr/>
          <p:nvPr/>
        </p:nvSpPr>
        <p:spPr bwMode="auto">
          <a:xfrm>
            <a:off x="1052282" y="2657138"/>
            <a:ext cx="32733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 Medium"/>
                <a:ea typeface="Arial"/>
                <a:cs typeface="Arial"/>
              </a:rPr>
              <a:t>УДОБНО: </a:t>
            </a: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компактность и</a:t>
            </a:r>
            <a:r>
              <a:rPr lang="en-US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 </a:t>
            </a: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эргономичность, руки всегда свободны. </a:t>
            </a:r>
            <a:endParaRPr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B0A58FBB-4209-8D4D-BE27-09FCC3C42D07}"/>
              </a:ext>
            </a:extLst>
          </p:cNvPr>
          <p:cNvSpPr/>
          <p:nvPr/>
        </p:nvSpPr>
        <p:spPr bwMode="auto">
          <a:xfrm>
            <a:off x="1057857" y="4615948"/>
            <a:ext cx="312825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 Medium"/>
                <a:ea typeface="Arial"/>
                <a:cs typeface="Arial"/>
              </a:rPr>
              <a:t>ПРАКТИЧНО: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и</a:t>
            </a: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нтеграция с би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з</a:t>
            </a: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/>
                <a:ea typeface="Arial"/>
                <a:cs typeface="Arial"/>
              </a:rPr>
              <a:t>нес-процессами обеспечивает прозрачную ценность и ROI.</a:t>
            </a:r>
            <a:endParaRPr sz="1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FCDA1F58-16D6-7241-A941-B51E25F4246A}"/>
              </a:ext>
            </a:extLst>
          </p:cNvPr>
          <p:cNvSpPr/>
          <p:nvPr/>
        </p:nvSpPr>
        <p:spPr bwMode="auto">
          <a:xfrm>
            <a:off x="1056849" y="5451416"/>
            <a:ext cx="32449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 Medium" panose="00000600000000000000" pitchFamily="2" charset="-52"/>
                <a:ea typeface="Arial"/>
                <a:cs typeface="Arial"/>
              </a:rPr>
              <a:t>ВЫГОДНО</a:t>
            </a: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  <a:ea typeface="Arial"/>
                <a:cs typeface="Arial"/>
              </a:rPr>
              <a:t>: гибкая архитектура решения и кастомизация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  <a:ea typeface="Arial"/>
                <a:cs typeface="Arial"/>
              </a:rPr>
              <a:t>форм –фактора </a:t>
            </a:r>
            <a:r>
              <a:rPr lang="ru-RU" sz="1100" b="0" i="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  <a:ea typeface="Arial"/>
                <a:cs typeface="Arial"/>
              </a:rPr>
              <a:t>под задачи заказчика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E7549C0A-26BE-1845-945E-B836941D3CB6}"/>
              </a:ext>
            </a:extLst>
          </p:cNvPr>
          <p:cNvSpPr/>
          <p:nvPr/>
        </p:nvSpPr>
        <p:spPr bwMode="auto">
          <a:xfrm>
            <a:off x="8662288" y="3667343"/>
            <a:ext cx="29077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Контроль за ходом выполнения работ в режиме реального времени.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0057EF47-C8DE-EE41-8F70-97AD26468082}"/>
              </a:ext>
            </a:extLst>
          </p:cNvPr>
          <p:cNvSpPr/>
          <p:nvPr/>
        </p:nvSpPr>
        <p:spPr bwMode="auto">
          <a:xfrm>
            <a:off x="8662289" y="2671502"/>
            <a:ext cx="31171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10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Автоматизация процессов планирования и назначения производственных задач.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FFEDB906-215C-E04E-B8A3-8151DA99DB6E}"/>
              </a:ext>
            </a:extLst>
          </p:cNvPr>
          <p:cNvSpPr/>
          <p:nvPr/>
        </p:nvSpPr>
        <p:spPr bwMode="auto">
          <a:xfrm>
            <a:off x="8662288" y="5432054"/>
            <a:ext cx="23066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10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Безопасность сотрудников и оперативное реагирование в случае ЧС.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37DA4EA5-1B52-684E-B977-C1E67864A749}"/>
              </a:ext>
            </a:extLst>
          </p:cNvPr>
          <p:cNvSpPr/>
          <p:nvPr/>
        </p:nvSpPr>
        <p:spPr bwMode="auto">
          <a:xfrm>
            <a:off x="8662289" y="4478143"/>
            <a:ext cx="30090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u="none" strike="noStrike" cap="none" spc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Прогнозирование и управление рисками простоя и невыполнения планов и обязательств.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99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5CDA43B3-DBF9-3A4B-9DCB-CB8F7F3450DF}"/>
              </a:ext>
            </a:extLst>
          </p:cNvPr>
          <p:cNvSpPr/>
          <p:nvPr/>
        </p:nvSpPr>
        <p:spPr>
          <a:xfrm>
            <a:off x="2260184" y="1073028"/>
            <a:ext cx="3969795" cy="5411746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Montserrat" pitchFamily="2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EEE6758-3EA8-224C-A605-966AF9719A78}"/>
              </a:ext>
            </a:extLst>
          </p:cNvPr>
          <p:cNvGrpSpPr/>
          <p:nvPr/>
        </p:nvGrpSpPr>
        <p:grpSpPr>
          <a:xfrm>
            <a:off x="2558732" y="1306258"/>
            <a:ext cx="3671247" cy="4975773"/>
            <a:chOff x="2558732" y="1306258"/>
            <a:chExt cx="3671247" cy="4975773"/>
          </a:xfrm>
        </p:grpSpPr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D3BDCA59-D1A7-724A-AF66-82A2AFE92865}"/>
                </a:ext>
              </a:extLst>
            </p:cNvPr>
            <p:cNvSpPr/>
            <p:nvPr/>
          </p:nvSpPr>
          <p:spPr>
            <a:xfrm>
              <a:off x="2945386" y="3457953"/>
              <a:ext cx="280089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Pct val="110000"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Определение местоположения</a:t>
              </a:r>
              <a:endParaRPr lang="en-US" sz="1100" u="none" strike="noStrike" cap="none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endParaRP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BC60309A-47EC-6341-B024-CEE6A749DB08}"/>
                </a:ext>
              </a:extLst>
            </p:cNvPr>
            <p:cNvSpPr/>
            <p:nvPr/>
          </p:nvSpPr>
          <p:spPr>
            <a:xfrm>
              <a:off x="2926535" y="1306258"/>
              <a:ext cx="122661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100" u="none" strike="noStrike" cap="none" spc="-5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Связь: </a:t>
              </a:r>
              <a:r>
                <a:rPr lang="en" sz="1100" u="none" strike="noStrike" cap="none" spc="-5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GSM/LTE</a:t>
              </a:r>
              <a:endParaRPr lang="en" sz="110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FBD6C13F-7B5F-3947-8684-A153C26C54BA}"/>
                </a:ext>
              </a:extLst>
            </p:cNvPr>
            <p:cNvSpPr/>
            <p:nvPr/>
          </p:nvSpPr>
          <p:spPr>
            <a:xfrm>
              <a:off x="2926535" y="1797161"/>
              <a:ext cx="330344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Измерение пульса, температуры тела, измерение уровня</a:t>
              </a:r>
              <a:r>
                <a:rPr lang="en-US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 </a:t>
              </a:r>
              <a:r>
                <a:rPr lang="ru-RU" sz="1100" dirty="0"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к</a:t>
              </a: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ислорода в крови</a:t>
              </a:r>
              <a:endParaRPr lang="en-US" sz="1100" u="none" strike="noStrike" cap="none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endParaRP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CB70C2ED-4276-D342-8A0E-B5B724944F7D}"/>
                </a:ext>
              </a:extLst>
            </p:cNvPr>
            <p:cNvSpPr/>
            <p:nvPr/>
          </p:nvSpPr>
          <p:spPr>
            <a:xfrm>
              <a:off x="2945386" y="2932579"/>
              <a:ext cx="18694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Pct val="110000"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Передача сигнала SO</a:t>
              </a:r>
              <a:r>
                <a:rPr lang="en-US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S</a:t>
              </a:r>
              <a:endParaRPr lang="ru-RU" sz="1100" u="none" strike="noStrike" cap="none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30694936-A93D-5748-A92C-5E453C758FF9}"/>
                </a:ext>
              </a:extLst>
            </p:cNvPr>
            <p:cNvSpPr/>
            <p:nvPr/>
          </p:nvSpPr>
          <p:spPr>
            <a:xfrm>
              <a:off x="2953502" y="3966180"/>
              <a:ext cx="294146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Pct val="110000"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Получение текстовых сообщений</a:t>
              </a:r>
              <a:endParaRPr lang="ru-RU" sz="110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1CAB9391-0FC7-6346-A9A2-DDC0D9CB1D99}"/>
                </a:ext>
              </a:extLst>
            </p:cNvPr>
            <p:cNvSpPr/>
            <p:nvPr/>
          </p:nvSpPr>
          <p:spPr>
            <a:xfrm>
              <a:off x="2975085" y="4480969"/>
              <a:ext cx="234918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Pct val="110000"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Регистрация снятия часов</a:t>
              </a:r>
              <a:endParaRPr lang="ru-RU" sz="110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74C4FD59-EC7A-0049-961D-C1622BAAAC48}"/>
                </a:ext>
              </a:extLst>
            </p:cNvPr>
            <p:cNvSpPr/>
            <p:nvPr/>
          </p:nvSpPr>
          <p:spPr>
            <a:xfrm>
              <a:off x="2938280" y="4996876"/>
              <a:ext cx="313083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Pct val="110000"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Отправка голосовых сообщений</a:t>
              </a:r>
              <a:endParaRPr lang="ru-RU" sz="110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E0D3070E-DC05-6345-B7E4-533924B10327}"/>
                </a:ext>
              </a:extLst>
            </p:cNvPr>
            <p:cNvSpPr/>
            <p:nvPr/>
          </p:nvSpPr>
          <p:spPr>
            <a:xfrm>
              <a:off x="2945386" y="5438014"/>
              <a:ext cx="315061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Pct val="110000"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Вызовы с часов на предустановленные номер</a:t>
              </a:r>
              <a:endParaRPr lang="ru-RU" sz="110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FB0C5216-3FFF-4C4C-850E-DF847E2F00AB}"/>
                </a:ext>
              </a:extLst>
            </p:cNvPr>
            <p:cNvSpPr/>
            <p:nvPr/>
          </p:nvSpPr>
          <p:spPr>
            <a:xfrm>
              <a:off x="2945386" y="2442846"/>
              <a:ext cx="312372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Получение задач и сигналов тревоги</a:t>
              </a:r>
              <a:endParaRPr lang="ru-RU" sz="110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96" name="Скругленный прямоугольник 64">
              <a:extLst>
                <a:ext uri="{FF2B5EF4-FFF2-40B4-BE49-F238E27FC236}">
                  <a16:creationId xmlns:a16="http://schemas.microsoft.com/office/drawing/2014/main" id="{8B4660AE-089B-C243-90F1-8EC23C073BD9}"/>
                </a:ext>
              </a:extLst>
            </p:cNvPr>
            <p:cNvSpPr/>
            <p:nvPr/>
          </p:nvSpPr>
          <p:spPr bwMode="auto">
            <a:xfrm>
              <a:off x="2558732" y="1328358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99" name="Скругленный прямоугольник 64">
              <a:extLst>
                <a:ext uri="{FF2B5EF4-FFF2-40B4-BE49-F238E27FC236}">
                  <a16:creationId xmlns:a16="http://schemas.microsoft.com/office/drawing/2014/main" id="{B3C0D89B-71F8-9049-9A46-D3A77881B0E8}"/>
                </a:ext>
              </a:extLst>
            </p:cNvPr>
            <p:cNvSpPr/>
            <p:nvPr/>
          </p:nvSpPr>
          <p:spPr bwMode="auto">
            <a:xfrm>
              <a:off x="2558732" y="1854878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0" name="Скругленный прямоугольник 64">
              <a:extLst>
                <a:ext uri="{FF2B5EF4-FFF2-40B4-BE49-F238E27FC236}">
                  <a16:creationId xmlns:a16="http://schemas.microsoft.com/office/drawing/2014/main" id="{CCE8DF95-637F-824A-BF60-1CBBA9A33BA2}"/>
                </a:ext>
              </a:extLst>
            </p:cNvPr>
            <p:cNvSpPr/>
            <p:nvPr/>
          </p:nvSpPr>
          <p:spPr bwMode="auto">
            <a:xfrm>
              <a:off x="2558732" y="2411370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1" name="Скругленный прямоугольник 64">
              <a:extLst>
                <a:ext uri="{FF2B5EF4-FFF2-40B4-BE49-F238E27FC236}">
                  <a16:creationId xmlns:a16="http://schemas.microsoft.com/office/drawing/2014/main" id="{5038382B-8B43-FE40-ACBF-C069DDF4E678}"/>
                </a:ext>
              </a:extLst>
            </p:cNvPr>
            <p:cNvSpPr/>
            <p:nvPr/>
          </p:nvSpPr>
          <p:spPr bwMode="auto">
            <a:xfrm>
              <a:off x="2558732" y="2922116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2" name="Скругленный прямоугольник 64">
              <a:extLst>
                <a:ext uri="{FF2B5EF4-FFF2-40B4-BE49-F238E27FC236}">
                  <a16:creationId xmlns:a16="http://schemas.microsoft.com/office/drawing/2014/main" id="{3149A910-2831-0B41-B130-7E4BFA0C1FC5}"/>
                </a:ext>
              </a:extLst>
            </p:cNvPr>
            <p:cNvSpPr/>
            <p:nvPr/>
          </p:nvSpPr>
          <p:spPr bwMode="auto">
            <a:xfrm>
              <a:off x="2558732" y="3449337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3" name="Скругленный прямоугольник 64">
              <a:extLst>
                <a:ext uri="{FF2B5EF4-FFF2-40B4-BE49-F238E27FC236}">
                  <a16:creationId xmlns:a16="http://schemas.microsoft.com/office/drawing/2014/main" id="{63801A81-36A0-E74A-ADD2-F5393C2ADDE4}"/>
                </a:ext>
              </a:extLst>
            </p:cNvPr>
            <p:cNvSpPr/>
            <p:nvPr/>
          </p:nvSpPr>
          <p:spPr bwMode="auto">
            <a:xfrm>
              <a:off x="2558732" y="3949782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4" name="Скругленный прямоугольник 64">
              <a:extLst>
                <a:ext uri="{FF2B5EF4-FFF2-40B4-BE49-F238E27FC236}">
                  <a16:creationId xmlns:a16="http://schemas.microsoft.com/office/drawing/2014/main" id="{3A070287-9166-814E-BC34-2335A138FBDC}"/>
                </a:ext>
              </a:extLst>
            </p:cNvPr>
            <p:cNvSpPr/>
            <p:nvPr/>
          </p:nvSpPr>
          <p:spPr bwMode="auto">
            <a:xfrm>
              <a:off x="2558732" y="4463999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5" name="Скругленный прямоугольник 64">
              <a:extLst>
                <a:ext uri="{FF2B5EF4-FFF2-40B4-BE49-F238E27FC236}">
                  <a16:creationId xmlns:a16="http://schemas.microsoft.com/office/drawing/2014/main" id="{4D0C1EF2-899C-6949-AB9B-E33FFA69AD62}"/>
                </a:ext>
              </a:extLst>
            </p:cNvPr>
            <p:cNvSpPr/>
            <p:nvPr/>
          </p:nvSpPr>
          <p:spPr bwMode="auto">
            <a:xfrm>
              <a:off x="2558732" y="4976812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6" name="Скругленный прямоугольник 64">
              <a:extLst>
                <a:ext uri="{FF2B5EF4-FFF2-40B4-BE49-F238E27FC236}">
                  <a16:creationId xmlns:a16="http://schemas.microsoft.com/office/drawing/2014/main" id="{165DBB54-28E7-454F-BD7D-DA7A2116151B}"/>
                </a:ext>
              </a:extLst>
            </p:cNvPr>
            <p:cNvSpPr/>
            <p:nvPr/>
          </p:nvSpPr>
          <p:spPr bwMode="auto">
            <a:xfrm>
              <a:off x="2558732" y="5489421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BD6B4B7-C06F-1946-B47E-943CF6217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95" y="2967869"/>
              <a:ext cx="197693" cy="197693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1FB6693D-07A2-F64C-ABAD-F4E1F6402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063" y="1914228"/>
              <a:ext cx="197773" cy="197773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551D15D-F84B-A049-BC37-E52E3379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977" y="1387364"/>
              <a:ext cx="188337" cy="188337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618147F7-C715-B949-B5AC-676F0FEE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739" y="2467695"/>
              <a:ext cx="196419" cy="199641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BB2FAE8-3A0D-F544-832C-B03087771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582" y="3497760"/>
              <a:ext cx="197693" cy="197693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2B0B399-FD44-4F47-97CA-EED13F71E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286" y="3980034"/>
              <a:ext cx="261709" cy="2617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981003E-3CCD-B24E-8058-C11223047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471" y="4525824"/>
              <a:ext cx="213338" cy="21333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B930FBF7-CACE-7046-9619-D76ADFDB2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11593" y="5041393"/>
              <a:ext cx="182682" cy="173067"/>
            </a:xfrm>
            <a:prstGeom prst="rect">
              <a:avLst/>
            </a:prstGeom>
          </p:spPr>
        </p:pic>
        <p:sp>
          <p:nvSpPr>
            <p:cNvPr id="43" name="Скругленный прямоугольник 64">
              <a:extLst>
                <a:ext uri="{FF2B5EF4-FFF2-40B4-BE49-F238E27FC236}">
                  <a16:creationId xmlns:a16="http://schemas.microsoft.com/office/drawing/2014/main" id="{F913635B-42ED-FE4C-9F86-F301F6A06F9A}"/>
                </a:ext>
              </a:extLst>
            </p:cNvPr>
            <p:cNvSpPr/>
            <p:nvPr/>
          </p:nvSpPr>
          <p:spPr bwMode="auto">
            <a:xfrm>
              <a:off x="2558732" y="5986480"/>
              <a:ext cx="295551" cy="295551"/>
            </a:xfrm>
            <a:prstGeom prst="roundRect">
              <a:avLst>
                <a:gd name="adj" fmla="val 11928"/>
              </a:avLst>
            </a:prstGeom>
            <a:solidFill>
              <a:schemeClr val="tx2">
                <a:lumMod val="5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032CE56C-F4D7-8844-AD0F-F50183A0C9A7}"/>
                </a:ext>
              </a:extLst>
            </p:cNvPr>
            <p:cNvSpPr/>
            <p:nvPr/>
          </p:nvSpPr>
          <p:spPr>
            <a:xfrm>
              <a:off x="2938280" y="6005061"/>
              <a:ext cx="313083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Pct val="110000"/>
                <a:defRPr/>
              </a:pPr>
              <a:r>
                <a:rPr lang="ru-RU" sz="1100" u="none" strike="noStrike" cap="none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latin typeface="Montserrat" pitchFamily="2" charset="0"/>
                  <a:ea typeface="Arial"/>
                  <a:cs typeface="Arial"/>
                </a:rPr>
                <a:t>Ответ с часов на вызовы</a:t>
              </a:r>
              <a:endParaRPr lang="ru-RU" sz="110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endParaRP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3DAF8C8-E8F4-A64C-BA48-B23AFEE73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302" y="6049188"/>
              <a:ext cx="167675" cy="167675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532CBF8-3647-3B4A-BAE0-4BDEE58041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1484" y="1073028"/>
            <a:ext cx="3368605" cy="189484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4D3778E-ADBE-2E4B-AFBB-DB53D2C3F7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1977" y="1606404"/>
            <a:ext cx="2676183" cy="150535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308C782-109F-E44F-8DBF-C8752467A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9109" y="3085626"/>
            <a:ext cx="1631156" cy="182518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6BD2CF-9D8D-2F4B-B514-D566909CE8E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1800"/>
          <a:stretch/>
        </p:blipFill>
        <p:spPr>
          <a:xfrm>
            <a:off x="10409109" y="4899950"/>
            <a:ext cx="1631156" cy="1576489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03B7D80-7083-BD40-A35D-AC81CF9E64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663" y="1429336"/>
            <a:ext cx="4212507" cy="421250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96324F-EB52-B148-8C90-BF90199B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Montserrat "/>
                <a:ea typeface="TT Firs Neue Light"/>
              </a:rPr>
              <a:t>Платформа позиционирования</a:t>
            </a:r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88B241A-3B1A-B244-9A55-C6E53E0D8CC3}"/>
              </a:ext>
            </a:extLst>
          </p:cNvPr>
          <p:cNvSpPr/>
          <p:nvPr/>
        </p:nvSpPr>
        <p:spPr bwMode="auto">
          <a:xfrm>
            <a:off x="6358185" y="3242904"/>
            <a:ext cx="4022348" cy="26028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1450" marR="0" lvl="0" indent="-1714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/>
            </a:pPr>
            <a:r>
              <a:rPr lang="ru-RU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Мониторинг состояния и позиционирования сотрудников в режиме реального времени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itchFamily="2" charset="0"/>
            </a:endParaRPr>
          </a:p>
          <a:p>
            <a:pPr marL="171450" marR="0" lvl="0" indent="-1714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/>
            </a:pPr>
            <a:r>
              <a:rPr lang="ru-RU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Отслеживание событий, произошедших за текущую смену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itchFamily="2" charset="0"/>
            </a:endParaRPr>
          </a:p>
          <a:p>
            <a:pPr marL="171450" marR="0" lvl="0" indent="-1714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/>
            </a:pPr>
            <a:r>
              <a:rPr lang="ru-RU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Создание и настройка</a:t>
            </a:r>
            <a:r>
              <a:rPr lang="en-US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 </a:t>
            </a:r>
            <a:r>
              <a:rPr lang="ru-RU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опасных зон </a:t>
            </a:r>
          </a:p>
          <a:p>
            <a:pPr marL="171450" marR="0" lvl="0" indent="-1714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/>
            </a:pPr>
            <a:r>
              <a:rPr lang="ru-RU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Сбор статистики о перемещениях персонала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itchFamily="2" charset="0"/>
            </a:endParaRPr>
          </a:p>
          <a:p>
            <a:pPr marL="171450" marR="0" lvl="0" indent="-1714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/>
            </a:pPr>
            <a:r>
              <a:rPr lang="ru-RU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Подсистема распределения и учета парка часов</a:t>
            </a:r>
            <a:endParaRPr sz="1100" dirty="0">
              <a:solidFill>
                <a:schemeClr val="tx2">
                  <a:lumMod val="75000"/>
                </a:schemeClr>
              </a:solidFill>
              <a:latin typeface="Montserrat" pitchFamily="2" charset="0"/>
            </a:endParaRPr>
          </a:p>
          <a:p>
            <a:pPr marL="171450" marR="0" lvl="0" indent="-1714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/>
            </a:pPr>
            <a:r>
              <a:rPr lang="ru-RU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И интеграция с ИС и бизнес-процессами  заказчика</a:t>
            </a:r>
          </a:p>
          <a:p>
            <a:pPr marL="171450" marR="0" lvl="0" indent="-1714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defRPr/>
            </a:pPr>
            <a:r>
              <a:rPr lang="ru-RU" sz="1100" u="none" strike="noStrike" cap="none" spc="-5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Montserrat" pitchFamily="2" charset="0"/>
                <a:ea typeface="Arial"/>
                <a:cs typeface="Arial"/>
              </a:rPr>
              <a:t>Алгоритмы ИИ для определения состояния и действия носителя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5EBD2A2-185D-354C-812B-3AC66735BFA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03295" y="5544514"/>
            <a:ext cx="202145" cy="1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78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286BDA-E24D-4740-9A8B-9263BEEB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417236"/>
            <a:ext cx="1342091" cy="276231"/>
          </a:xfrm>
          <a:prstGeom prst="rect">
            <a:avLst/>
          </a:prstGeom>
        </p:spPr>
      </p:pic>
      <p:sp>
        <p:nvSpPr>
          <p:cNvPr id="7" name="Object4">
            <a:extLst>
              <a:ext uri="{FF2B5EF4-FFF2-40B4-BE49-F238E27FC236}">
                <a16:creationId xmlns:a16="http://schemas.microsoft.com/office/drawing/2014/main" id="{0B2A1E65-81D6-F341-884D-076BDDD30EA6}"/>
              </a:ext>
            </a:extLst>
          </p:cNvPr>
          <p:cNvSpPr/>
          <p:nvPr/>
        </p:nvSpPr>
        <p:spPr>
          <a:xfrm>
            <a:off x="522287" y="2462890"/>
            <a:ext cx="8311747" cy="17078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kern="0" spc="-150" dirty="0" err="1">
                <a:solidFill>
                  <a:schemeClr val="bg1"/>
                </a:solidFill>
                <a:latin typeface="Montserrat" pitchFamily="2" charset="0"/>
                <a:ea typeface="TT Firs Neue Light" pitchFamily="34" charset="-122"/>
              </a:rPr>
              <a:t>Дронопорт</a:t>
            </a:r>
            <a:endParaRPr kumimoji="0" lang="ru-RU" sz="6000" b="0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0"/>
              <a:ea typeface="TT Firs Neue Light" pitchFamily="34" charset="-122"/>
              <a:cs typeface="+mn-cs"/>
            </a:endParaRPr>
          </a:p>
        </p:txBody>
      </p:sp>
      <p:sp>
        <p:nvSpPr>
          <p:cNvPr id="9" name="Object4">
            <a:extLst>
              <a:ext uri="{FF2B5EF4-FFF2-40B4-BE49-F238E27FC236}">
                <a16:creationId xmlns:a16="http://schemas.microsoft.com/office/drawing/2014/main" id="{170DC2F6-BF02-6541-94A8-1785B7BBBE27}"/>
              </a:ext>
            </a:extLst>
          </p:cNvPr>
          <p:cNvSpPr/>
          <p:nvPr/>
        </p:nvSpPr>
        <p:spPr>
          <a:xfrm>
            <a:off x="522287" y="3424925"/>
            <a:ext cx="7470246" cy="113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Montserrat Medium" pitchFamily="2" charset="0"/>
                <a:ea typeface="+mn-ea"/>
                <a:cs typeface="+mn-cs"/>
              </a:rPr>
              <a:t>Автоматизированный мониторинг территории предприятия с помощью БПЛА</a:t>
            </a:r>
          </a:p>
        </p:txBody>
      </p:sp>
    </p:spTree>
    <p:extLst>
      <p:ext uri="{BB962C8B-B14F-4D97-AF65-F5344CB8AC3E}">
        <p14:creationId xmlns:p14="http://schemas.microsoft.com/office/powerpoint/2010/main" val="1695395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1997BA-402F-4C42-AE3F-7001100353C1}"/>
              </a:ext>
            </a:extLst>
          </p:cNvPr>
          <p:cNvSpPr/>
          <p:nvPr/>
        </p:nvSpPr>
        <p:spPr>
          <a:xfrm>
            <a:off x="122906" y="1124907"/>
            <a:ext cx="6081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025">
              <a:spcBef>
                <a:spcPts val="660"/>
              </a:spcBef>
            </a:pPr>
            <a:r>
              <a:rPr lang="ru-RU" sz="1200" kern="0" dirty="0">
                <a:solidFill>
                  <a:prstClr val="black"/>
                </a:solidFill>
                <a:latin typeface="Montserrat Medium" pitchFamily="2" charset="0"/>
                <a:cs typeface="Montserrat"/>
              </a:rPr>
              <a:t>ДРОНОПОРТ</a:t>
            </a:r>
            <a:endParaRPr lang="ru-RU" sz="1200" kern="0" dirty="0">
              <a:solidFill>
                <a:prstClr val="black"/>
              </a:solidFill>
              <a:latin typeface="Montserrat Medium" pitchFamily="2" charset="0"/>
            </a:endParaRP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1DD19525-9E3F-4042-9C9C-7714E600BD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2584" y="3860198"/>
            <a:ext cx="3596537" cy="2111377"/>
          </a:xfrm>
          <a:prstGeom prst="rect">
            <a:avLst/>
          </a:prstGeom>
        </p:spPr>
      </p:pic>
      <p:pic>
        <p:nvPicPr>
          <p:cNvPr id="6" name="object 8">
            <a:extLst>
              <a:ext uri="{FF2B5EF4-FFF2-40B4-BE49-F238E27FC236}">
                <a16:creationId xmlns:a16="http://schemas.microsoft.com/office/drawing/2014/main" id="{35BC8A33-0BCE-654F-B461-99B11210E0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279" y="1203002"/>
            <a:ext cx="4630843" cy="2496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4E18D3-3AE1-5540-A163-282FC13A9559}"/>
              </a:ext>
            </a:extLst>
          </p:cNvPr>
          <p:cNvSpPr txBox="1"/>
          <p:nvPr/>
        </p:nvSpPr>
        <p:spPr>
          <a:xfrm>
            <a:off x="287808" y="1482199"/>
            <a:ext cx="6905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  <a:cs typeface="Montserrat"/>
              </a:rPr>
              <a:t>Автоматическая роботизированная станция базирования (АРСБ) для беспилотной авиационной системы (БАС) мониторинга территории и патрулирования по маршруту.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020C6FB-3182-4F4C-9C45-2D3F7E7D214B}"/>
              </a:ext>
            </a:extLst>
          </p:cNvPr>
          <p:cNvSpPr/>
          <p:nvPr/>
        </p:nvSpPr>
        <p:spPr>
          <a:xfrm>
            <a:off x="122906" y="2182920"/>
            <a:ext cx="6081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120">
              <a:spcBef>
                <a:spcPts val="994"/>
              </a:spcBef>
            </a:pPr>
            <a:r>
              <a:rPr lang="ru-RU" sz="1200" kern="0" dirty="0">
                <a:solidFill>
                  <a:prstClr val="black"/>
                </a:solidFill>
                <a:latin typeface="Montserrat Medium" pitchFamily="2" charset="0"/>
                <a:cs typeface="Montserrat"/>
              </a:rPr>
              <a:t>ПРОГРАММНО-АППАРАТНЫЙ КОМПЛЕКС</a:t>
            </a:r>
            <a:br>
              <a:rPr lang="ru-RU" sz="1200" kern="0" dirty="0">
                <a:solidFill>
                  <a:prstClr val="black"/>
                </a:solidFill>
                <a:latin typeface="Montserrat Medium" pitchFamily="2" charset="0"/>
                <a:cs typeface="Montserrat"/>
              </a:rPr>
            </a:br>
            <a:r>
              <a:rPr lang="ru-RU" sz="1200" kern="0" dirty="0">
                <a:solidFill>
                  <a:prstClr val="black"/>
                </a:solidFill>
                <a:latin typeface="Montserrat Medium" pitchFamily="2" charset="0"/>
                <a:cs typeface="Montserrat"/>
              </a:rPr>
              <a:t>«ЦЕНТР УПРАВЛЕНИЯ ПОЛЕТАМИ»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EF6F22-497F-6D4A-80A7-F5178F404B59}"/>
              </a:ext>
            </a:extLst>
          </p:cNvPr>
          <p:cNvSpPr txBox="1"/>
          <p:nvPr/>
        </p:nvSpPr>
        <p:spPr>
          <a:xfrm>
            <a:off x="122906" y="2771900"/>
            <a:ext cx="690557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9085" marR="5080" lvl="4" indent="-17145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tabLst>
                <a:tab pos="185420" algn="l"/>
              </a:tabLst>
              <a:defRPr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Прием и согласование заявок на мониторинг</a:t>
            </a:r>
          </a:p>
          <a:p>
            <a:pPr marL="299085" marR="5080" lvl="4" indent="-17145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tabLst>
                <a:tab pos="185420" algn="l"/>
              </a:tabLst>
              <a:defRPr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Подготовка полетных миссий</a:t>
            </a:r>
          </a:p>
          <a:p>
            <a:pPr marL="299085" marR="5080" lvl="4" indent="-17145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tabLst>
                <a:tab pos="185420" algn="l"/>
              </a:tabLst>
              <a:defRPr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Составление суточных полетных планов и заданий для полетов со станций</a:t>
            </a:r>
          </a:p>
          <a:p>
            <a:pPr marL="299085" marR="5080" lvl="4" indent="-17145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tabLst>
                <a:tab pos="185420" algn="l"/>
              </a:tabLst>
              <a:defRPr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Оперативный мониторинг оборудования сети дронопортов</a:t>
            </a:r>
          </a:p>
          <a:p>
            <a:pPr marL="299085" marR="5080" lvl="4" indent="-17145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tabLst>
                <a:tab pos="185420" algn="l"/>
              </a:tabLst>
              <a:defRPr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Контроль обслуживания сети дронопортов</a:t>
            </a:r>
          </a:p>
          <a:p>
            <a:pPr marL="299085" marR="5080" lvl="4" indent="-171450"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tabLst>
                <a:tab pos="185420" algn="l"/>
              </a:tabLst>
              <a:defRPr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Формирование отчётов и предоставление результатов полетов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3C9FF01-D48F-B540-AB15-EC07952D4C6B}"/>
              </a:ext>
            </a:extLst>
          </p:cNvPr>
          <p:cNvSpPr/>
          <p:nvPr/>
        </p:nvSpPr>
        <p:spPr>
          <a:xfrm>
            <a:off x="122906" y="4598460"/>
            <a:ext cx="813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725">
              <a:spcBef>
                <a:spcPts val="1240"/>
              </a:spcBef>
            </a:pPr>
            <a:r>
              <a:rPr lang="ru-RU" sz="1200" kern="0" dirty="0">
                <a:solidFill>
                  <a:prstClr val="black"/>
                </a:solidFill>
                <a:latin typeface="Montserrat Medium" pitchFamily="2" charset="0"/>
                <a:cs typeface="Montserrat"/>
              </a:rPr>
              <a:t>ПОДСИСТЕМЫ ОТОБРАЖЕНИЯ И АНАЛИТИКИ РЕЗУЛЬТАТОВ ПОЛЕТОВ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61D49-6BF5-404C-983E-B2EE9D532490}"/>
              </a:ext>
            </a:extLst>
          </p:cNvPr>
          <p:cNvSpPr txBox="1"/>
          <p:nvPr/>
        </p:nvSpPr>
        <p:spPr>
          <a:xfrm>
            <a:off x="326312" y="4955752"/>
            <a:ext cx="6905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038225">
              <a:spcBef>
                <a:spcPts val="455"/>
              </a:spcBef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Комплекс для визуализации и постобработки результатов полетов.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3AB5E67-5038-E842-B387-32CCB8CB0D9B}"/>
              </a:ext>
            </a:extLst>
          </p:cNvPr>
          <p:cNvSpPr/>
          <p:nvPr/>
        </p:nvSpPr>
        <p:spPr>
          <a:xfrm>
            <a:off x="122906" y="5514075"/>
            <a:ext cx="6081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4470">
              <a:spcBef>
                <a:spcPts val="1380"/>
              </a:spcBef>
            </a:pPr>
            <a:r>
              <a:rPr lang="ru-RU" sz="1200" kern="0" dirty="0">
                <a:solidFill>
                  <a:prstClr val="black"/>
                </a:solidFill>
                <a:latin typeface="Montserrat Medium" pitchFamily="2" charset="0"/>
                <a:cs typeface="Montserrat"/>
              </a:rPr>
              <a:t>ВИДЕОАНАЛИТИКА (НА БОРТУ БАС)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C35488-E842-5A42-A7DF-91CD8E1A6D79}"/>
              </a:ext>
            </a:extLst>
          </p:cNvPr>
          <p:cNvSpPr txBox="1"/>
          <p:nvPr/>
        </p:nvSpPr>
        <p:spPr>
          <a:xfrm>
            <a:off x="326312" y="5871367"/>
            <a:ext cx="8553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038225">
              <a:spcBef>
                <a:spcPts val="455"/>
              </a:spcBef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Автоматизированный анализ изображения в реальном времени независимо от качества связи </a:t>
            </a:r>
            <a:r>
              <a:rPr lang="en-US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  </a:t>
            </a: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и оперативное предоставление материалов мониторинга без рассекречивания материалов ДЗЗ.</a:t>
            </a:r>
          </a:p>
        </p:txBody>
      </p:sp>
      <p:pic>
        <p:nvPicPr>
          <p:cNvPr id="18" name="Object 7" descr="preencoded.png">
            <a:extLst>
              <a:ext uri="{FF2B5EF4-FFF2-40B4-BE49-F238E27FC236}">
                <a16:creationId xmlns:a16="http://schemas.microsoft.com/office/drawing/2014/main" id="{4AAE3EAB-FDA9-E84E-93E9-E24029FFAE0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0136" y="1416655"/>
            <a:ext cx="1188000" cy="18000"/>
          </a:xfrm>
          <a:prstGeom prst="rect">
            <a:avLst/>
          </a:prstGeom>
        </p:spPr>
      </p:pic>
      <p:pic>
        <p:nvPicPr>
          <p:cNvPr id="19" name="Object 7" descr="preencoded.png">
            <a:extLst>
              <a:ext uri="{FF2B5EF4-FFF2-40B4-BE49-F238E27FC236}">
                <a16:creationId xmlns:a16="http://schemas.microsoft.com/office/drawing/2014/main" id="{242FE695-6C96-054D-9307-17BC90D170C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0131" y="2696083"/>
            <a:ext cx="3564000" cy="18000"/>
          </a:xfrm>
          <a:prstGeom prst="rect">
            <a:avLst/>
          </a:prstGeom>
        </p:spPr>
      </p:pic>
      <p:pic>
        <p:nvPicPr>
          <p:cNvPr id="20" name="Object 7" descr="preencoded.png">
            <a:extLst>
              <a:ext uri="{FF2B5EF4-FFF2-40B4-BE49-F238E27FC236}">
                <a16:creationId xmlns:a16="http://schemas.microsoft.com/office/drawing/2014/main" id="{57A9AAE9-0901-F247-8A7F-5D201DE50DF9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0131" y="4910963"/>
            <a:ext cx="6012000" cy="18000"/>
          </a:xfrm>
          <a:prstGeom prst="rect">
            <a:avLst/>
          </a:prstGeom>
        </p:spPr>
      </p:pic>
      <p:pic>
        <p:nvPicPr>
          <p:cNvPr id="21" name="Object 7" descr="preencoded.png">
            <a:extLst>
              <a:ext uri="{FF2B5EF4-FFF2-40B4-BE49-F238E27FC236}">
                <a16:creationId xmlns:a16="http://schemas.microsoft.com/office/drawing/2014/main" id="{FE1AD638-AAC5-224B-87E5-3715FC26CF52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0131" y="5825363"/>
            <a:ext cx="3096000" cy="18000"/>
          </a:xfrm>
          <a:prstGeom prst="rect">
            <a:avLst/>
          </a:prstGeom>
        </p:spPr>
      </p:pic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0FE12986-955E-2345-8C8D-44AEAEF8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kern="0" cap="none" spc="-10" dirty="0">
                <a:solidFill>
                  <a:schemeClr val="tx1"/>
                </a:solidFill>
              </a:rPr>
              <a:t>Состав решения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186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BDA3E9E3-B68C-BD42-ACB3-C18E28E8E1E0}"/>
              </a:ext>
            </a:extLst>
          </p:cNvPr>
          <p:cNvGrpSpPr/>
          <p:nvPr/>
        </p:nvGrpSpPr>
        <p:grpSpPr>
          <a:xfrm>
            <a:off x="10064509" y="3456496"/>
            <a:ext cx="1624163" cy="501617"/>
            <a:chOff x="6110422" y="-1411273"/>
            <a:chExt cx="1624163" cy="501617"/>
          </a:xfrm>
        </p:grpSpPr>
        <p:sp>
          <p:nvSpPr>
            <p:cNvPr id="175" name="Скругленный прямоугольник 174">
              <a:extLst>
                <a:ext uri="{FF2B5EF4-FFF2-40B4-BE49-F238E27FC236}">
                  <a16:creationId xmlns:a16="http://schemas.microsoft.com/office/drawing/2014/main" id="{52946799-441C-AA42-B269-C1C99F4F1EF2}"/>
                </a:ext>
              </a:extLst>
            </p:cNvPr>
            <p:cNvSpPr/>
            <p:nvPr/>
          </p:nvSpPr>
          <p:spPr>
            <a:xfrm>
              <a:off x="6225567" y="-1411273"/>
              <a:ext cx="1368489" cy="501617"/>
            </a:xfrm>
            <a:prstGeom prst="roundRect">
              <a:avLst>
                <a:gd name="adj" fmla="val 11426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3A6A6BA5-42C7-6647-959E-F9F7023D1D63}"/>
                </a:ext>
              </a:extLst>
            </p:cNvPr>
            <p:cNvSpPr txBox="1"/>
            <p:nvPr/>
          </p:nvSpPr>
          <p:spPr>
            <a:xfrm>
              <a:off x="6110422" y="-1361759"/>
              <a:ext cx="1624163" cy="402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25095" marR="114935" lvl="0" indent="0" algn="ctr" defTabSz="914400" eaLnBrk="1" fontAlgn="auto" latinLnBrk="0" hangingPunct="1">
                <a:lnSpc>
                  <a:spcPct val="8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Montserrat"/>
                </a:rPr>
                <a:t>Удаленный </a:t>
              </a:r>
            </a:p>
            <a:p>
              <a:pPr marL="125095" marR="114935" lvl="0" indent="0" algn="ctr" defTabSz="914400" eaLnBrk="1" fontAlgn="auto" latinLnBrk="0" hangingPunct="1">
                <a:lnSpc>
                  <a:spcPct val="8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Montserrat"/>
                </a:rPr>
                <a:t>пункт контроля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D83AADC-8B6C-734E-AE73-EDDD7F7EB322}"/>
              </a:ext>
            </a:extLst>
          </p:cNvPr>
          <p:cNvGrpSpPr/>
          <p:nvPr/>
        </p:nvGrpSpPr>
        <p:grpSpPr>
          <a:xfrm>
            <a:off x="3278540" y="3663828"/>
            <a:ext cx="1452642" cy="317237"/>
            <a:chOff x="5719320" y="1103877"/>
            <a:chExt cx="1452642" cy="317237"/>
          </a:xfrm>
        </p:grpSpPr>
        <p:sp>
          <p:nvSpPr>
            <p:cNvPr id="161" name="Скругленный прямоугольник 160">
              <a:extLst>
                <a:ext uri="{FF2B5EF4-FFF2-40B4-BE49-F238E27FC236}">
                  <a16:creationId xmlns:a16="http://schemas.microsoft.com/office/drawing/2014/main" id="{2ACB7CAD-04B9-A94B-A400-3A5C802BA789}"/>
                </a:ext>
              </a:extLst>
            </p:cNvPr>
            <p:cNvSpPr/>
            <p:nvPr/>
          </p:nvSpPr>
          <p:spPr>
            <a:xfrm>
              <a:off x="6140370" y="1103877"/>
              <a:ext cx="1025805" cy="317237"/>
            </a:xfrm>
            <a:prstGeom prst="roundRect">
              <a:avLst>
                <a:gd name="adj" fmla="val 1142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2FD358B7-5B9D-144E-BF85-929C79F28F6F}"/>
                </a:ext>
              </a:extLst>
            </p:cNvPr>
            <p:cNvSpPr txBox="1"/>
            <p:nvPr/>
          </p:nvSpPr>
          <p:spPr>
            <a:xfrm>
              <a:off x="5719320" y="1126757"/>
              <a:ext cx="14526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14655" marR="0" lvl="0" indent="0" defTabSz="914400" eaLnBrk="1" fontAlgn="auto" latinLnBrk="0" hangingPunct="1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Montserrat"/>
                </a:rPr>
                <a:t>Дронопорт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</p:grp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B4E4B191-9DCD-8641-8675-218E905B5306}"/>
              </a:ext>
            </a:extLst>
          </p:cNvPr>
          <p:cNvSpPr/>
          <p:nvPr/>
        </p:nvSpPr>
        <p:spPr>
          <a:xfrm>
            <a:off x="631935" y="993098"/>
            <a:ext cx="2702341" cy="4684990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>
            <a:noFill/>
          </a:ln>
          <a:effectLst>
            <a:outerShdw blurRad="152400" dist="12700" dir="5400000" algn="ctr" rotWithShape="0">
              <a:schemeClr val="tx1">
                <a:alpha val="991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E8600B9-544A-434B-9022-E58A109A54B0}"/>
              </a:ext>
            </a:extLst>
          </p:cNvPr>
          <p:cNvGrpSpPr/>
          <p:nvPr/>
        </p:nvGrpSpPr>
        <p:grpSpPr>
          <a:xfrm>
            <a:off x="827113" y="1577649"/>
            <a:ext cx="2481678" cy="866526"/>
            <a:chOff x="616093" y="1718731"/>
            <a:chExt cx="2481678" cy="866526"/>
          </a:xfrm>
        </p:grpSpPr>
        <p:sp>
          <p:nvSpPr>
            <p:cNvPr id="42" name="object 14">
              <a:extLst>
                <a:ext uri="{FF2B5EF4-FFF2-40B4-BE49-F238E27FC236}">
                  <a16:creationId xmlns:a16="http://schemas.microsoft.com/office/drawing/2014/main" id="{27655000-C24C-6F40-846E-94AAB0B1BC52}"/>
                </a:ext>
              </a:extLst>
            </p:cNvPr>
            <p:cNvSpPr txBox="1"/>
            <p:nvPr/>
          </p:nvSpPr>
          <p:spPr>
            <a:xfrm>
              <a:off x="1443081" y="2412762"/>
              <a:ext cx="158440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00" i="0" u="none" strike="noStrike" kern="0" cap="none" spc="-25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Montserrat"/>
                  <a:cs typeface="Montserrat"/>
                </a:rPr>
                <a:t>P1</a:t>
              </a:r>
              <a:endParaRPr kumimoji="0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2B6DC6C1-B03E-8E49-A918-50AE522E3A32}"/>
                </a:ext>
              </a:extLst>
            </p:cNvPr>
            <p:cNvSpPr txBox="1"/>
            <p:nvPr/>
          </p:nvSpPr>
          <p:spPr>
            <a:xfrm>
              <a:off x="1992856" y="2419186"/>
              <a:ext cx="141763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00" i="0" u="none" strike="noStrike" kern="0" cap="none" spc="-25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Montserrat"/>
                  <a:cs typeface="Montserrat"/>
                </a:rPr>
                <a:t>L1</a:t>
              </a:r>
              <a:endParaRPr kumimoji="0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  <p:sp>
          <p:nvSpPr>
            <p:cNvPr id="54" name="object 16">
              <a:extLst>
                <a:ext uri="{FF2B5EF4-FFF2-40B4-BE49-F238E27FC236}">
                  <a16:creationId xmlns:a16="http://schemas.microsoft.com/office/drawing/2014/main" id="{758E0B04-E94C-1847-8EF8-42DFAB8133C8}"/>
                </a:ext>
              </a:extLst>
            </p:cNvPr>
            <p:cNvSpPr txBox="1"/>
            <p:nvPr/>
          </p:nvSpPr>
          <p:spPr>
            <a:xfrm>
              <a:off x="768550" y="2412762"/>
              <a:ext cx="434724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00" i="0" u="none" strike="noStrike" kern="0" cap="none" spc="-2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Montserrat"/>
                  <a:cs typeface="Montserrat"/>
                </a:rPr>
                <a:t>H20T</a:t>
              </a:r>
              <a:endParaRPr kumimoji="0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  <p:sp>
          <p:nvSpPr>
            <p:cNvPr id="55" name="object 17">
              <a:extLst>
                <a:ext uri="{FF2B5EF4-FFF2-40B4-BE49-F238E27FC236}">
                  <a16:creationId xmlns:a16="http://schemas.microsoft.com/office/drawing/2014/main" id="{BBAAC86A-F07A-B744-BBB0-35593155055E}"/>
                </a:ext>
              </a:extLst>
            </p:cNvPr>
            <p:cNvSpPr txBox="1"/>
            <p:nvPr/>
          </p:nvSpPr>
          <p:spPr>
            <a:xfrm>
              <a:off x="2520356" y="2400143"/>
              <a:ext cx="270421" cy="16607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0" lvl="0" indent="0" defTabSz="91440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00" i="0" u="none" strike="noStrike" kern="0" cap="none" spc="-25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Montserrat"/>
                  <a:cs typeface="Montserrat"/>
                </a:rPr>
                <a:t>H20</a:t>
              </a:r>
              <a:endParaRPr kumimoji="0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  <p:pic>
          <p:nvPicPr>
            <p:cNvPr id="83" name="object 31">
              <a:extLst>
                <a:ext uri="{FF2B5EF4-FFF2-40B4-BE49-F238E27FC236}">
                  <a16:creationId xmlns:a16="http://schemas.microsoft.com/office/drawing/2014/main" id="{E294A871-E8D2-4C44-98C0-5E60EB569A7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6093" y="1718731"/>
              <a:ext cx="1077872" cy="691049"/>
            </a:xfrm>
            <a:prstGeom prst="rect">
              <a:avLst/>
            </a:prstGeom>
          </p:spPr>
        </p:pic>
        <p:pic>
          <p:nvPicPr>
            <p:cNvPr id="84" name="object 32">
              <a:extLst>
                <a:ext uri="{FF2B5EF4-FFF2-40B4-BE49-F238E27FC236}">
                  <a16:creationId xmlns:a16="http://schemas.microsoft.com/office/drawing/2014/main" id="{F7818B5E-256C-AD41-A703-55285BF06C0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2197" y="1793067"/>
              <a:ext cx="639003" cy="615336"/>
            </a:xfrm>
            <a:prstGeom prst="rect">
              <a:avLst/>
            </a:prstGeom>
          </p:spPr>
        </p:pic>
        <p:pic>
          <p:nvPicPr>
            <p:cNvPr id="85" name="object 33">
              <a:extLst>
                <a:ext uri="{FF2B5EF4-FFF2-40B4-BE49-F238E27FC236}">
                  <a16:creationId xmlns:a16="http://schemas.microsoft.com/office/drawing/2014/main" id="{0107981B-4ED4-D748-A4A9-533C775B50C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9737" y="1779301"/>
              <a:ext cx="663306" cy="638739"/>
            </a:xfrm>
            <a:prstGeom prst="rect">
              <a:avLst/>
            </a:prstGeom>
          </p:spPr>
        </p:pic>
        <p:pic>
          <p:nvPicPr>
            <p:cNvPr id="86" name="object 34">
              <a:extLst>
                <a:ext uri="{FF2B5EF4-FFF2-40B4-BE49-F238E27FC236}">
                  <a16:creationId xmlns:a16="http://schemas.microsoft.com/office/drawing/2014/main" id="{41455808-7422-B54E-A35F-C517322D4C3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1518" y="1729744"/>
              <a:ext cx="796253" cy="766761"/>
            </a:xfrm>
            <a:prstGeom prst="rect">
              <a:avLst/>
            </a:prstGeom>
          </p:spPr>
        </p:pic>
      </p:grpSp>
      <p:sp>
        <p:nvSpPr>
          <p:cNvPr id="80" name="object 48">
            <a:extLst>
              <a:ext uri="{FF2B5EF4-FFF2-40B4-BE49-F238E27FC236}">
                <a16:creationId xmlns:a16="http://schemas.microsoft.com/office/drawing/2014/main" id="{271BCA11-F8B0-E440-8ABB-338C28AA1359}"/>
              </a:ext>
            </a:extLst>
          </p:cNvPr>
          <p:cNvSpPr/>
          <p:nvPr/>
        </p:nvSpPr>
        <p:spPr>
          <a:xfrm>
            <a:off x="9883952" y="3184801"/>
            <a:ext cx="435413" cy="992867"/>
          </a:xfrm>
          <a:custGeom>
            <a:avLst/>
            <a:gdLst/>
            <a:ahLst/>
            <a:cxnLst/>
            <a:rect l="l" t="t" r="r" b="b"/>
            <a:pathLst>
              <a:path w="464184" h="1099185">
                <a:moveTo>
                  <a:pt x="28193" y="1022858"/>
                </a:moveTo>
                <a:lnTo>
                  <a:pt x="0" y="1022858"/>
                </a:lnTo>
                <a:lnTo>
                  <a:pt x="38100" y="1099058"/>
                </a:lnTo>
                <a:lnTo>
                  <a:pt x="69850" y="1035558"/>
                </a:lnTo>
                <a:lnTo>
                  <a:pt x="28193" y="1035558"/>
                </a:lnTo>
                <a:lnTo>
                  <a:pt x="28193" y="1022858"/>
                </a:lnTo>
                <a:close/>
              </a:path>
              <a:path w="464184" h="1099185">
                <a:moveTo>
                  <a:pt x="387631" y="27821"/>
                </a:moveTo>
                <a:lnTo>
                  <a:pt x="28193" y="28067"/>
                </a:lnTo>
                <a:lnTo>
                  <a:pt x="28193" y="1035558"/>
                </a:lnTo>
                <a:lnTo>
                  <a:pt x="48005" y="1035558"/>
                </a:lnTo>
                <a:lnTo>
                  <a:pt x="48005" y="47879"/>
                </a:lnTo>
                <a:lnTo>
                  <a:pt x="38100" y="47879"/>
                </a:lnTo>
                <a:lnTo>
                  <a:pt x="48005" y="37973"/>
                </a:lnTo>
                <a:lnTo>
                  <a:pt x="387919" y="37973"/>
                </a:lnTo>
                <a:lnTo>
                  <a:pt x="387631" y="27821"/>
                </a:lnTo>
                <a:close/>
              </a:path>
              <a:path w="464184" h="1099185">
                <a:moveTo>
                  <a:pt x="76200" y="1022858"/>
                </a:moveTo>
                <a:lnTo>
                  <a:pt x="48005" y="1022858"/>
                </a:lnTo>
                <a:lnTo>
                  <a:pt x="48005" y="1035558"/>
                </a:lnTo>
                <a:lnTo>
                  <a:pt x="69850" y="1035558"/>
                </a:lnTo>
                <a:lnTo>
                  <a:pt x="76200" y="1022858"/>
                </a:lnTo>
                <a:close/>
              </a:path>
              <a:path w="464184" h="1099185">
                <a:moveTo>
                  <a:pt x="446807" y="27812"/>
                </a:moveTo>
                <a:lnTo>
                  <a:pt x="400557" y="27812"/>
                </a:lnTo>
                <a:lnTo>
                  <a:pt x="400557" y="47625"/>
                </a:lnTo>
                <a:lnTo>
                  <a:pt x="388193" y="47633"/>
                </a:lnTo>
                <a:lnTo>
                  <a:pt x="389000" y="76073"/>
                </a:lnTo>
                <a:lnTo>
                  <a:pt x="464057" y="35813"/>
                </a:lnTo>
                <a:lnTo>
                  <a:pt x="446807" y="27812"/>
                </a:lnTo>
                <a:close/>
              </a:path>
              <a:path w="464184" h="1099185">
                <a:moveTo>
                  <a:pt x="48005" y="37973"/>
                </a:moveTo>
                <a:lnTo>
                  <a:pt x="38100" y="47879"/>
                </a:lnTo>
                <a:lnTo>
                  <a:pt x="48005" y="47872"/>
                </a:lnTo>
                <a:lnTo>
                  <a:pt x="48005" y="37973"/>
                </a:lnTo>
                <a:close/>
              </a:path>
              <a:path w="464184" h="1099185">
                <a:moveTo>
                  <a:pt x="48005" y="47872"/>
                </a:moveTo>
                <a:lnTo>
                  <a:pt x="38100" y="47879"/>
                </a:lnTo>
                <a:lnTo>
                  <a:pt x="48005" y="47879"/>
                </a:lnTo>
                <a:close/>
              </a:path>
              <a:path w="464184" h="1099185">
                <a:moveTo>
                  <a:pt x="387919" y="37973"/>
                </a:moveTo>
                <a:lnTo>
                  <a:pt x="48005" y="37973"/>
                </a:lnTo>
                <a:lnTo>
                  <a:pt x="48005" y="47872"/>
                </a:lnTo>
                <a:lnTo>
                  <a:pt x="388193" y="47633"/>
                </a:lnTo>
                <a:lnTo>
                  <a:pt x="387919" y="37973"/>
                </a:lnTo>
                <a:close/>
              </a:path>
              <a:path w="464184" h="1099185">
                <a:moveTo>
                  <a:pt x="400557" y="27812"/>
                </a:moveTo>
                <a:lnTo>
                  <a:pt x="387631" y="27821"/>
                </a:lnTo>
                <a:lnTo>
                  <a:pt x="388193" y="47633"/>
                </a:lnTo>
                <a:lnTo>
                  <a:pt x="400557" y="47625"/>
                </a:lnTo>
                <a:lnTo>
                  <a:pt x="400557" y="27812"/>
                </a:lnTo>
                <a:close/>
              </a:path>
              <a:path w="464184" h="1099185">
                <a:moveTo>
                  <a:pt x="386841" y="0"/>
                </a:moveTo>
                <a:lnTo>
                  <a:pt x="387631" y="27821"/>
                </a:lnTo>
                <a:lnTo>
                  <a:pt x="446807" y="27812"/>
                </a:lnTo>
                <a:lnTo>
                  <a:pt x="386841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1" name="object 11">
            <a:extLst>
              <a:ext uri="{FF2B5EF4-FFF2-40B4-BE49-F238E27FC236}">
                <a16:creationId xmlns:a16="http://schemas.microsoft.com/office/drawing/2014/main" id="{6E321D80-A4DA-3E4A-9519-D150E01540B1}"/>
              </a:ext>
            </a:extLst>
          </p:cNvPr>
          <p:cNvGrpSpPr/>
          <p:nvPr/>
        </p:nvGrpSpPr>
        <p:grpSpPr>
          <a:xfrm>
            <a:off x="1844229" y="2837111"/>
            <a:ext cx="201922" cy="201900"/>
            <a:chOff x="1669542" y="2568701"/>
            <a:chExt cx="215265" cy="223520"/>
          </a:xfrm>
        </p:grpSpPr>
        <p:pic>
          <p:nvPicPr>
            <p:cNvPr id="93" name="object 12">
              <a:extLst>
                <a:ext uri="{FF2B5EF4-FFF2-40B4-BE49-F238E27FC236}">
                  <a16:creationId xmlns:a16="http://schemas.microsoft.com/office/drawing/2014/main" id="{3A723AC3-7B5F-6646-9E8F-1B94CFCFAA8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8226" y="2568701"/>
              <a:ext cx="76200" cy="193675"/>
            </a:xfrm>
            <a:prstGeom prst="rect">
              <a:avLst/>
            </a:prstGeom>
          </p:spPr>
        </p:pic>
        <p:pic>
          <p:nvPicPr>
            <p:cNvPr id="94" name="object 13">
              <a:extLst>
                <a:ext uri="{FF2B5EF4-FFF2-40B4-BE49-F238E27FC236}">
                  <a16:creationId xmlns:a16="http://schemas.microsoft.com/office/drawing/2014/main" id="{41ECBAE1-F5C8-6747-93FA-58CD2603840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9542" y="2594609"/>
              <a:ext cx="76200" cy="197103"/>
            </a:xfrm>
            <a:prstGeom prst="rect">
              <a:avLst/>
            </a:prstGeom>
          </p:spPr>
        </p:pic>
      </p:grpSp>
      <p:sp>
        <p:nvSpPr>
          <p:cNvPr id="65" name="object 38">
            <a:extLst>
              <a:ext uri="{FF2B5EF4-FFF2-40B4-BE49-F238E27FC236}">
                <a16:creationId xmlns:a16="http://schemas.microsoft.com/office/drawing/2014/main" id="{37F89ED6-7D68-0049-886A-456843E9F9F7}"/>
              </a:ext>
            </a:extLst>
          </p:cNvPr>
          <p:cNvSpPr txBox="1"/>
          <p:nvPr/>
        </p:nvSpPr>
        <p:spPr>
          <a:xfrm>
            <a:off x="1577189" y="2595349"/>
            <a:ext cx="71143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SemiBold" pitchFamily="2" charset="0"/>
                <a:cs typeface="Montserrat"/>
              </a:rPr>
              <a:t>Skyport</a:t>
            </a:r>
            <a:endParaRPr kumimoji="0" sz="1200" b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emiBold" pitchFamily="2" charset="0"/>
              <a:cs typeface="Montserrat"/>
            </a:endParaRPr>
          </a:p>
        </p:txBody>
      </p:sp>
      <p:sp>
        <p:nvSpPr>
          <p:cNvPr id="66" name="object 39">
            <a:extLst>
              <a:ext uri="{FF2B5EF4-FFF2-40B4-BE49-F238E27FC236}">
                <a16:creationId xmlns:a16="http://schemas.microsoft.com/office/drawing/2014/main" id="{07187AD2-DA81-B145-896C-036CB2153829}"/>
              </a:ext>
            </a:extLst>
          </p:cNvPr>
          <p:cNvSpPr/>
          <p:nvPr/>
        </p:nvSpPr>
        <p:spPr>
          <a:xfrm>
            <a:off x="2456072" y="2102455"/>
            <a:ext cx="7914281" cy="3592332"/>
          </a:xfrm>
          <a:custGeom>
            <a:avLst/>
            <a:gdLst/>
            <a:ahLst/>
            <a:cxnLst/>
            <a:rect l="l" t="t" r="r" b="b"/>
            <a:pathLst>
              <a:path w="8437245" h="3977004">
                <a:moveTo>
                  <a:pt x="2059178" y="3938867"/>
                </a:moveTo>
                <a:lnTo>
                  <a:pt x="2039366" y="3928961"/>
                </a:lnTo>
                <a:lnTo>
                  <a:pt x="1982978" y="3900767"/>
                </a:lnTo>
                <a:lnTo>
                  <a:pt x="1982978" y="3928961"/>
                </a:lnTo>
                <a:lnTo>
                  <a:pt x="1076071" y="3928961"/>
                </a:lnTo>
                <a:lnTo>
                  <a:pt x="1076071" y="3144393"/>
                </a:lnTo>
                <a:lnTo>
                  <a:pt x="1076071" y="3134487"/>
                </a:lnTo>
                <a:lnTo>
                  <a:pt x="1076071" y="3124581"/>
                </a:lnTo>
                <a:lnTo>
                  <a:pt x="149352" y="3124581"/>
                </a:lnTo>
                <a:lnTo>
                  <a:pt x="149352" y="3096387"/>
                </a:lnTo>
                <a:lnTo>
                  <a:pt x="73152" y="3134487"/>
                </a:lnTo>
                <a:lnTo>
                  <a:pt x="149352" y="3172587"/>
                </a:lnTo>
                <a:lnTo>
                  <a:pt x="149352" y="3144393"/>
                </a:lnTo>
                <a:lnTo>
                  <a:pt x="1056259" y="3144393"/>
                </a:lnTo>
                <a:lnTo>
                  <a:pt x="1056259" y="3948773"/>
                </a:lnTo>
                <a:lnTo>
                  <a:pt x="1982978" y="3948773"/>
                </a:lnTo>
                <a:lnTo>
                  <a:pt x="1982978" y="3976967"/>
                </a:lnTo>
                <a:lnTo>
                  <a:pt x="2039366" y="3948773"/>
                </a:lnTo>
                <a:lnTo>
                  <a:pt x="2059178" y="3938867"/>
                </a:lnTo>
                <a:close/>
              </a:path>
              <a:path w="8437245" h="3977004">
                <a:moveTo>
                  <a:pt x="2161540" y="2758186"/>
                </a:moveTo>
                <a:lnTo>
                  <a:pt x="2141728" y="2748280"/>
                </a:lnTo>
                <a:lnTo>
                  <a:pt x="2085340" y="2720086"/>
                </a:lnTo>
                <a:lnTo>
                  <a:pt x="2085340" y="2748280"/>
                </a:lnTo>
                <a:lnTo>
                  <a:pt x="1090676" y="2748280"/>
                </a:lnTo>
                <a:lnTo>
                  <a:pt x="1090676" y="2735961"/>
                </a:lnTo>
                <a:lnTo>
                  <a:pt x="1090676" y="2726055"/>
                </a:lnTo>
                <a:lnTo>
                  <a:pt x="1090676" y="2716149"/>
                </a:lnTo>
                <a:lnTo>
                  <a:pt x="76200" y="2716149"/>
                </a:lnTo>
                <a:lnTo>
                  <a:pt x="76200" y="2687955"/>
                </a:lnTo>
                <a:lnTo>
                  <a:pt x="0" y="2726055"/>
                </a:lnTo>
                <a:lnTo>
                  <a:pt x="76200" y="2764155"/>
                </a:lnTo>
                <a:lnTo>
                  <a:pt x="76200" y="2735961"/>
                </a:lnTo>
                <a:lnTo>
                  <a:pt x="1070864" y="2735961"/>
                </a:lnTo>
                <a:lnTo>
                  <a:pt x="1070864" y="2768092"/>
                </a:lnTo>
                <a:lnTo>
                  <a:pt x="2085340" y="2768092"/>
                </a:lnTo>
                <a:lnTo>
                  <a:pt x="2085340" y="2796286"/>
                </a:lnTo>
                <a:lnTo>
                  <a:pt x="2141728" y="2768092"/>
                </a:lnTo>
                <a:lnTo>
                  <a:pt x="2161540" y="2758186"/>
                </a:lnTo>
                <a:close/>
              </a:path>
              <a:path w="8437245" h="3977004">
                <a:moveTo>
                  <a:pt x="5994654" y="3581400"/>
                </a:moveTo>
                <a:lnTo>
                  <a:pt x="5974842" y="3571494"/>
                </a:lnTo>
                <a:lnTo>
                  <a:pt x="5918454" y="3543300"/>
                </a:lnTo>
                <a:lnTo>
                  <a:pt x="5918454" y="3571494"/>
                </a:lnTo>
                <a:lnTo>
                  <a:pt x="4680585" y="3571494"/>
                </a:lnTo>
                <a:lnTo>
                  <a:pt x="4680585" y="2842641"/>
                </a:lnTo>
                <a:lnTo>
                  <a:pt x="4680585" y="2832735"/>
                </a:lnTo>
                <a:lnTo>
                  <a:pt x="4680585" y="2822829"/>
                </a:lnTo>
                <a:lnTo>
                  <a:pt x="3422904" y="2822829"/>
                </a:lnTo>
                <a:lnTo>
                  <a:pt x="3422904" y="2794635"/>
                </a:lnTo>
                <a:lnTo>
                  <a:pt x="3346704" y="2832735"/>
                </a:lnTo>
                <a:lnTo>
                  <a:pt x="3422904" y="2870835"/>
                </a:lnTo>
                <a:lnTo>
                  <a:pt x="3422904" y="2842641"/>
                </a:lnTo>
                <a:lnTo>
                  <a:pt x="4660773" y="2842641"/>
                </a:lnTo>
                <a:lnTo>
                  <a:pt x="4660773" y="3591306"/>
                </a:lnTo>
                <a:lnTo>
                  <a:pt x="5918454" y="3591306"/>
                </a:lnTo>
                <a:lnTo>
                  <a:pt x="5918454" y="3619500"/>
                </a:lnTo>
                <a:lnTo>
                  <a:pt x="5974842" y="3591306"/>
                </a:lnTo>
                <a:lnTo>
                  <a:pt x="5994654" y="3581400"/>
                </a:lnTo>
                <a:close/>
              </a:path>
              <a:path w="8437245" h="3977004">
                <a:moveTo>
                  <a:pt x="8437245" y="24003"/>
                </a:moveTo>
                <a:lnTo>
                  <a:pt x="8355457" y="0"/>
                </a:lnTo>
                <a:lnTo>
                  <a:pt x="8360003" y="25323"/>
                </a:lnTo>
                <a:lnTo>
                  <a:pt x="7709154" y="27559"/>
                </a:lnTo>
                <a:lnTo>
                  <a:pt x="7709154" y="2053844"/>
                </a:lnTo>
                <a:lnTo>
                  <a:pt x="7680960" y="2053844"/>
                </a:lnTo>
                <a:lnTo>
                  <a:pt x="7719060" y="2130044"/>
                </a:lnTo>
                <a:lnTo>
                  <a:pt x="7750810" y="2066544"/>
                </a:lnTo>
                <a:lnTo>
                  <a:pt x="7757160" y="2053844"/>
                </a:lnTo>
                <a:lnTo>
                  <a:pt x="7728966" y="2053844"/>
                </a:lnTo>
                <a:lnTo>
                  <a:pt x="7728966" y="47371"/>
                </a:lnTo>
                <a:lnTo>
                  <a:pt x="8363559" y="45135"/>
                </a:lnTo>
                <a:lnTo>
                  <a:pt x="8368919" y="74930"/>
                </a:lnTo>
                <a:lnTo>
                  <a:pt x="8435530" y="25273"/>
                </a:lnTo>
                <a:lnTo>
                  <a:pt x="8437245" y="24003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object 41">
            <a:extLst>
              <a:ext uri="{FF2B5EF4-FFF2-40B4-BE49-F238E27FC236}">
                <a16:creationId xmlns:a16="http://schemas.microsoft.com/office/drawing/2014/main" id="{A5F57D50-0385-8C44-8BAA-2D2C56928E11}"/>
              </a:ext>
            </a:extLst>
          </p:cNvPr>
          <p:cNvSpPr txBox="1"/>
          <p:nvPr/>
        </p:nvSpPr>
        <p:spPr>
          <a:xfrm>
            <a:off x="6014192" y="4727732"/>
            <a:ext cx="63257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0" cap="none" spc="-1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Ethernet</a:t>
            </a:r>
            <a:endParaRPr kumimoji="0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sp>
        <p:nvSpPr>
          <p:cNvPr id="69" name="object 42">
            <a:extLst>
              <a:ext uri="{FF2B5EF4-FFF2-40B4-BE49-F238E27FC236}">
                <a16:creationId xmlns:a16="http://schemas.microsoft.com/office/drawing/2014/main" id="{C68D6760-5799-0B42-8287-BCC025042AE3}"/>
              </a:ext>
            </a:extLst>
          </p:cNvPr>
          <p:cNvSpPr/>
          <p:nvPr/>
        </p:nvSpPr>
        <p:spPr>
          <a:xfrm>
            <a:off x="2654777" y="3767559"/>
            <a:ext cx="999485" cy="82596"/>
          </a:xfrm>
          <a:custGeom>
            <a:avLst/>
            <a:gdLst/>
            <a:ahLst/>
            <a:cxnLst/>
            <a:rect l="l" t="t" r="r" b="b"/>
            <a:pathLst>
              <a:path w="1065529" h="91439">
                <a:moveTo>
                  <a:pt x="75564" y="14986"/>
                </a:moveTo>
                <a:lnTo>
                  <a:pt x="0" y="54229"/>
                </a:lnTo>
                <a:lnTo>
                  <a:pt x="76835" y="91186"/>
                </a:lnTo>
                <a:lnTo>
                  <a:pt x="76367" y="63118"/>
                </a:lnTo>
                <a:lnTo>
                  <a:pt x="63626" y="63118"/>
                </a:lnTo>
                <a:lnTo>
                  <a:pt x="63373" y="43306"/>
                </a:lnTo>
                <a:lnTo>
                  <a:pt x="76033" y="43099"/>
                </a:lnTo>
                <a:lnTo>
                  <a:pt x="75564" y="14986"/>
                </a:lnTo>
                <a:close/>
              </a:path>
              <a:path w="1065529" h="91439">
                <a:moveTo>
                  <a:pt x="1046760" y="27940"/>
                </a:moveTo>
                <a:lnTo>
                  <a:pt x="1001649" y="27940"/>
                </a:lnTo>
                <a:lnTo>
                  <a:pt x="1002029" y="47752"/>
                </a:lnTo>
                <a:lnTo>
                  <a:pt x="989287" y="47960"/>
                </a:lnTo>
                <a:lnTo>
                  <a:pt x="989711" y="76200"/>
                </a:lnTo>
                <a:lnTo>
                  <a:pt x="1065276" y="36830"/>
                </a:lnTo>
                <a:lnTo>
                  <a:pt x="1046760" y="27940"/>
                </a:lnTo>
                <a:close/>
              </a:path>
              <a:path w="1065529" h="91439">
                <a:moveTo>
                  <a:pt x="76033" y="43099"/>
                </a:moveTo>
                <a:lnTo>
                  <a:pt x="63373" y="43306"/>
                </a:lnTo>
                <a:lnTo>
                  <a:pt x="63626" y="63118"/>
                </a:lnTo>
                <a:lnTo>
                  <a:pt x="76363" y="62910"/>
                </a:lnTo>
                <a:lnTo>
                  <a:pt x="76033" y="43099"/>
                </a:lnTo>
                <a:close/>
              </a:path>
              <a:path w="1065529" h="91439">
                <a:moveTo>
                  <a:pt x="76363" y="62910"/>
                </a:moveTo>
                <a:lnTo>
                  <a:pt x="63626" y="63118"/>
                </a:lnTo>
                <a:lnTo>
                  <a:pt x="76367" y="63118"/>
                </a:lnTo>
                <a:lnTo>
                  <a:pt x="76363" y="62910"/>
                </a:lnTo>
                <a:close/>
              </a:path>
              <a:path w="1065529" h="91439">
                <a:moveTo>
                  <a:pt x="988990" y="28147"/>
                </a:moveTo>
                <a:lnTo>
                  <a:pt x="76033" y="43099"/>
                </a:lnTo>
                <a:lnTo>
                  <a:pt x="76363" y="62910"/>
                </a:lnTo>
                <a:lnTo>
                  <a:pt x="989287" y="47960"/>
                </a:lnTo>
                <a:lnTo>
                  <a:pt x="988990" y="28147"/>
                </a:lnTo>
                <a:close/>
              </a:path>
              <a:path w="1065529" h="91439">
                <a:moveTo>
                  <a:pt x="1001649" y="27940"/>
                </a:moveTo>
                <a:lnTo>
                  <a:pt x="988990" y="28147"/>
                </a:lnTo>
                <a:lnTo>
                  <a:pt x="989287" y="47960"/>
                </a:lnTo>
                <a:lnTo>
                  <a:pt x="1002029" y="47752"/>
                </a:lnTo>
                <a:lnTo>
                  <a:pt x="1001649" y="27940"/>
                </a:lnTo>
                <a:close/>
              </a:path>
              <a:path w="1065529" h="91439">
                <a:moveTo>
                  <a:pt x="988567" y="0"/>
                </a:moveTo>
                <a:lnTo>
                  <a:pt x="988990" y="28147"/>
                </a:lnTo>
                <a:lnTo>
                  <a:pt x="1001649" y="27940"/>
                </a:lnTo>
                <a:lnTo>
                  <a:pt x="1046760" y="27940"/>
                </a:lnTo>
                <a:lnTo>
                  <a:pt x="988567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object 43">
            <a:extLst>
              <a:ext uri="{FF2B5EF4-FFF2-40B4-BE49-F238E27FC236}">
                <a16:creationId xmlns:a16="http://schemas.microsoft.com/office/drawing/2014/main" id="{AB103628-6CDF-2C4E-88B2-93B03B59941D}"/>
              </a:ext>
            </a:extLst>
          </p:cNvPr>
          <p:cNvSpPr txBox="1"/>
          <p:nvPr/>
        </p:nvSpPr>
        <p:spPr>
          <a:xfrm>
            <a:off x="2926865" y="3582407"/>
            <a:ext cx="392527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Wi-</a:t>
            </a:r>
            <a:r>
              <a:rPr kumimoji="0" sz="1000" i="0" u="none" strike="noStrike" kern="0" cap="none" spc="-2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Fi</a:t>
            </a:r>
            <a:endParaRPr kumimoji="0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sp>
        <p:nvSpPr>
          <p:cNvPr id="75" name="object 50">
            <a:extLst>
              <a:ext uri="{FF2B5EF4-FFF2-40B4-BE49-F238E27FC236}">
                <a16:creationId xmlns:a16="http://schemas.microsoft.com/office/drawing/2014/main" id="{3B2743C8-B79F-0941-A27D-ED2CF8D54F43}"/>
              </a:ext>
            </a:extLst>
          </p:cNvPr>
          <p:cNvSpPr txBox="1"/>
          <p:nvPr/>
        </p:nvSpPr>
        <p:spPr>
          <a:xfrm>
            <a:off x="939034" y="6008256"/>
            <a:ext cx="211631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7060" marR="5080" lvl="0" indent="-594995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Беспилотная</a:t>
            </a:r>
            <a:r>
              <a:rPr kumimoji="0" sz="1100" i="0" u="none" strike="noStrike" kern="0" cap="none" spc="-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sz="1100" i="0" u="none" strike="noStrike" kern="0" cap="none" spc="-1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авиационная </a:t>
            </a:r>
            <a:r>
              <a:rPr kumimoji="0" sz="11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Система</a:t>
            </a:r>
            <a:r>
              <a:rPr kumimoji="0" sz="1100" i="0" u="none" strike="noStrike" kern="0" cap="none" spc="-1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sz="1100" i="0" u="none" strike="noStrike" kern="0" cap="none" spc="-1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(БАС)</a:t>
            </a:r>
            <a:endParaRPr kumimoji="0" sz="11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sp>
        <p:nvSpPr>
          <p:cNvPr id="76" name="object 51">
            <a:extLst>
              <a:ext uri="{FF2B5EF4-FFF2-40B4-BE49-F238E27FC236}">
                <a16:creationId xmlns:a16="http://schemas.microsoft.com/office/drawing/2014/main" id="{075F83C5-B03A-9F4C-9727-E82B44A9B70C}"/>
              </a:ext>
            </a:extLst>
          </p:cNvPr>
          <p:cNvSpPr txBox="1"/>
          <p:nvPr/>
        </p:nvSpPr>
        <p:spPr>
          <a:xfrm>
            <a:off x="5813103" y="3463561"/>
            <a:ext cx="632571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0" cap="none" spc="-1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Ethernet</a:t>
            </a:r>
            <a:endParaRPr kumimoji="0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sp>
        <p:nvSpPr>
          <p:cNvPr id="77" name="object 52">
            <a:extLst>
              <a:ext uri="{FF2B5EF4-FFF2-40B4-BE49-F238E27FC236}">
                <a16:creationId xmlns:a16="http://schemas.microsoft.com/office/drawing/2014/main" id="{1CF31A4C-24A3-5D45-BBFE-9A198C33EA3D}"/>
              </a:ext>
            </a:extLst>
          </p:cNvPr>
          <p:cNvSpPr/>
          <p:nvPr/>
        </p:nvSpPr>
        <p:spPr>
          <a:xfrm>
            <a:off x="4861865" y="1908011"/>
            <a:ext cx="5497766" cy="2625277"/>
          </a:xfrm>
          <a:custGeom>
            <a:avLst/>
            <a:gdLst/>
            <a:ahLst/>
            <a:cxnLst/>
            <a:rect l="l" t="t" r="r" b="b"/>
            <a:pathLst>
              <a:path w="5861050" h="2906395">
                <a:moveTo>
                  <a:pt x="2595727" y="2002282"/>
                </a:moveTo>
                <a:lnTo>
                  <a:pt x="2551049" y="2002282"/>
                </a:lnTo>
                <a:lnTo>
                  <a:pt x="2538247" y="2002282"/>
                </a:lnTo>
                <a:lnTo>
                  <a:pt x="2537968" y="2030349"/>
                </a:lnTo>
                <a:lnTo>
                  <a:pt x="2595727" y="2002282"/>
                </a:lnTo>
                <a:close/>
              </a:path>
              <a:path w="5861050" h="2906395">
                <a:moveTo>
                  <a:pt x="2614549" y="2101596"/>
                </a:moveTo>
                <a:lnTo>
                  <a:pt x="2594737" y="2091690"/>
                </a:lnTo>
                <a:lnTo>
                  <a:pt x="2538349" y="2063496"/>
                </a:lnTo>
                <a:lnTo>
                  <a:pt x="2538349" y="2091690"/>
                </a:lnTo>
                <a:lnTo>
                  <a:pt x="2085848" y="2091690"/>
                </a:lnTo>
                <a:lnTo>
                  <a:pt x="2085848" y="2886456"/>
                </a:lnTo>
                <a:lnTo>
                  <a:pt x="826135" y="2886456"/>
                </a:lnTo>
                <a:lnTo>
                  <a:pt x="826135" y="2906268"/>
                </a:lnTo>
                <a:lnTo>
                  <a:pt x="2105660" y="2906268"/>
                </a:lnTo>
                <a:lnTo>
                  <a:pt x="2105660" y="2896362"/>
                </a:lnTo>
                <a:lnTo>
                  <a:pt x="2105660" y="2886456"/>
                </a:lnTo>
                <a:lnTo>
                  <a:pt x="2105660" y="2111502"/>
                </a:lnTo>
                <a:lnTo>
                  <a:pt x="2538349" y="2111502"/>
                </a:lnTo>
                <a:lnTo>
                  <a:pt x="2538349" y="2139696"/>
                </a:lnTo>
                <a:lnTo>
                  <a:pt x="2594724" y="2111502"/>
                </a:lnTo>
                <a:lnTo>
                  <a:pt x="2614549" y="2101596"/>
                </a:lnTo>
                <a:close/>
              </a:path>
              <a:path w="5861050" h="2906395">
                <a:moveTo>
                  <a:pt x="2614549" y="1993150"/>
                </a:moveTo>
                <a:lnTo>
                  <a:pt x="2538730" y="1954149"/>
                </a:lnTo>
                <a:lnTo>
                  <a:pt x="2538438" y="1982343"/>
                </a:lnTo>
                <a:lnTo>
                  <a:pt x="254" y="1956054"/>
                </a:lnTo>
                <a:lnTo>
                  <a:pt x="0" y="1975866"/>
                </a:lnTo>
                <a:lnTo>
                  <a:pt x="2538247" y="2002155"/>
                </a:lnTo>
                <a:lnTo>
                  <a:pt x="2551049" y="2002155"/>
                </a:lnTo>
                <a:lnTo>
                  <a:pt x="2595994" y="2002155"/>
                </a:lnTo>
                <a:lnTo>
                  <a:pt x="2614549" y="1993150"/>
                </a:lnTo>
                <a:close/>
              </a:path>
              <a:path w="5861050" h="2906395">
                <a:moveTo>
                  <a:pt x="5860669" y="38100"/>
                </a:moveTo>
                <a:lnTo>
                  <a:pt x="5840857" y="28194"/>
                </a:lnTo>
                <a:lnTo>
                  <a:pt x="5784469" y="0"/>
                </a:lnTo>
                <a:lnTo>
                  <a:pt x="5784469" y="28194"/>
                </a:lnTo>
                <a:lnTo>
                  <a:pt x="3167761" y="28194"/>
                </a:lnTo>
                <a:lnTo>
                  <a:pt x="3167761" y="1227074"/>
                </a:lnTo>
                <a:lnTo>
                  <a:pt x="3187573" y="1227074"/>
                </a:lnTo>
                <a:lnTo>
                  <a:pt x="3187573" y="48006"/>
                </a:lnTo>
                <a:lnTo>
                  <a:pt x="5784469" y="48006"/>
                </a:lnTo>
                <a:lnTo>
                  <a:pt x="5784469" y="76200"/>
                </a:lnTo>
                <a:lnTo>
                  <a:pt x="5840857" y="48006"/>
                </a:lnTo>
                <a:lnTo>
                  <a:pt x="5860669" y="3810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object 53">
            <a:extLst>
              <a:ext uri="{FF2B5EF4-FFF2-40B4-BE49-F238E27FC236}">
                <a16:creationId xmlns:a16="http://schemas.microsoft.com/office/drawing/2014/main" id="{FCE69982-1D73-9B46-A563-6DA30345D5E2}"/>
              </a:ext>
            </a:extLst>
          </p:cNvPr>
          <p:cNvSpPr txBox="1"/>
          <p:nvPr/>
        </p:nvSpPr>
        <p:spPr>
          <a:xfrm>
            <a:off x="5986078" y="4290550"/>
            <a:ext cx="63257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0" cap="none" spc="-1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Ethernet</a:t>
            </a:r>
            <a:endParaRPr kumimoji="0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sp>
        <p:nvSpPr>
          <p:cNvPr id="79" name="object 54">
            <a:extLst>
              <a:ext uri="{FF2B5EF4-FFF2-40B4-BE49-F238E27FC236}">
                <a16:creationId xmlns:a16="http://schemas.microsoft.com/office/drawing/2014/main" id="{AE9A56A4-96FD-0145-B3F0-2823140BBD9A}"/>
              </a:ext>
            </a:extLst>
          </p:cNvPr>
          <p:cNvSpPr txBox="1"/>
          <p:nvPr/>
        </p:nvSpPr>
        <p:spPr>
          <a:xfrm>
            <a:off x="8665985" y="1741903"/>
            <a:ext cx="632571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i="0" u="none" strike="noStrike" kern="0" cap="none" spc="-1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ontserrat"/>
                <a:cs typeface="Montserrat"/>
              </a:rPr>
              <a:t>Ethernet</a:t>
            </a:r>
            <a:endParaRPr kumimoji="0" sz="1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D32E33C-911F-0D47-A74D-8F810E186318}"/>
              </a:ext>
            </a:extLst>
          </p:cNvPr>
          <p:cNvSpPr/>
          <p:nvPr/>
        </p:nvSpPr>
        <p:spPr>
          <a:xfrm>
            <a:off x="1140360" y="1229607"/>
            <a:ext cx="1529248" cy="317237"/>
          </a:xfrm>
          <a:prstGeom prst="roundRect">
            <a:avLst>
              <a:gd name="adj" fmla="val 1142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FE369-D19E-E043-ABA9-4F0FC5B4CBD6}"/>
              </a:ext>
            </a:extLst>
          </p:cNvPr>
          <p:cNvSpPr txBox="1"/>
          <p:nvPr/>
        </p:nvSpPr>
        <p:spPr>
          <a:xfrm>
            <a:off x="1135383" y="1252487"/>
            <a:ext cx="1539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ru-RU" sz="11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itchFamily="2" charset="0"/>
                <a:cs typeface="Montserrat"/>
              </a:rPr>
              <a:t>Целевая</a:t>
            </a:r>
            <a:r>
              <a:rPr kumimoji="0" lang="ru-RU" sz="110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itchFamily="2" charset="0"/>
                <a:cs typeface="Montserrat"/>
              </a:rPr>
              <a:t> </a:t>
            </a:r>
            <a:r>
              <a:rPr kumimoji="0" lang="ru-RU" sz="110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itchFamily="2" charset="0"/>
                <a:cs typeface="Montserrat"/>
              </a:rPr>
              <a:t>нагрузка</a:t>
            </a:r>
            <a:endParaRPr kumimoji="0" lang="ru-RU" sz="11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itchFamily="2" charset="0"/>
              <a:cs typeface="Montserrat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31B0AEFE-BD66-3141-990E-315881458ED4}"/>
              </a:ext>
            </a:extLst>
          </p:cNvPr>
          <p:cNvSpPr/>
          <p:nvPr/>
        </p:nvSpPr>
        <p:spPr>
          <a:xfrm>
            <a:off x="1591734" y="3089580"/>
            <a:ext cx="662030" cy="317237"/>
          </a:xfrm>
          <a:prstGeom prst="roundRect">
            <a:avLst>
              <a:gd name="adj" fmla="val 1142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633399C-5153-014C-9BBD-9C698F03D0AF}"/>
              </a:ext>
            </a:extLst>
          </p:cNvPr>
          <p:cNvSpPr txBox="1"/>
          <p:nvPr/>
        </p:nvSpPr>
        <p:spPr>
          <a:xfrm>
            <a:off x="1682698" y="3112460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1100" b="1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itchFamily="2" charset="0"/>
                <a:cs typeface="Montserrat"/>
              </a:rPr>
              <a:t>БВС</a:t>
            </a:r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2453375A-EB13-0B42-864D-F84E0B5C1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5879" y="3511352"/>
            <a:ext cx="1094182" cy="523019"/>
          </a:xfrm>
          <a:prstGeom prst="rect">
            <a:avLst/>
          </a:prstGeom>
        </p:spPr>
      </p:pic>
      <p:grpSp>
        <p:nvGrpSpPr>
          <p:cNvPr id="154" name="object 11">
            <a:extLst>
              <a:ext uri="{FF2B5EF4-FFF2-40B4-BE49-F238E27FC236}">
                <a16:creationId xmlns:a16="http://schemas.microsoft.com/office/drawing/2014/main" id="{F21490C3-DDC0-F740-B23D-A703D0E8920B}"/>
              </a:ext>
            </a:extLst>
          </p:cNvPr>
          <p:cNvGrpSpPr/>
          <p:nvPr/>
        </p:nvGrpSpPr>
        <p:grpSpPr>
          <a:xfrm>
            <a:off x="1844229" y="4126161"/>
            <a:ext cx="201922" cy="201900"/>
            <a:chOff x="1669542" y="2568701"/>
            <a:chExt cx="215265" cy="223520"/>
          </a:xfrm>
        </p:grpSpPr>
        <p:pic>
          <p:nvPicPr>
            <p:cNvPr id="155" name="object 12">
              <a:extLst>
                <a:ext uri="{FF2B5EF4-FFF2-40B4-BE49-F238E27FC236}">
                  <a16:creationId xmlns:a16="http://schemas.microsoft.com/office/drawing/2014/main" id="{F6C122CD-238F-4749-ADC8-724EEF01CE9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8226" y="2568701"/>
              <a:ext cx="76200" cy="193675"/>
            </a:xfrm>
            <a:prstGeom prst="rect">
              <a:avLst/>
            </a:prstGeom>
          </p:spPr>
        </p:pic>
        <p:pic>
          <p:nvPicPr>
            <p:cNvPr id="156" name="object 13">
              <a:extLst>
                <a:ext uri="{FF2B5EF4-FFF2-40B4-BE49-F238E27FC236}">
                  <a16:creationId xmlns:a16="http://schemas.microsoft.com/office/drawing/2014/main" id="{5D551DDA-8C16-CE46-82A4-F3012B7C627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9542" y="2594609"/>
              <a:ext cx="76200" cy="197103"/>
            </a:xfrm>
            <a:prstGeom prst="rect">
              <a:avLst/>
            </a:prstGeom>
          </p:spPr>
        </p:pic>
      </p:grp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389C15C2-C7F9-DB42-A929-47E5126C6CF2}"/>
              </a:ext>
            </a:extLst>
          </p:cNvPr>
          <p:cNvSpPr/>
          <p:nvPr/>
        </p:nvSpPr>
        <p:spPr>
          <a:xfrm>
            <a:off x="1263950" y="4406440"/>
            <a:ext cx="1175047" cy="317237"/>
          </a:xfrm>
          <a:prstGeom prst="roundRect">
            <a:avLst>
              <a:gd name="adj" fmla="val 1142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10FA214-3D3E-7742-804F-428632EF6E32}"/>
              </a:ext>
            </a:extLst>
          </p:cNvPr>
          <p:cNvSpPr txBox="1"/>
          <p:nvPr/>
        </p:nvSpPr>
        <p:spPr>
          <a:xfrm>
            <a:off x="1181924" y="4429320"/>
            <a:ext cx="1257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664" marR="0" lvl="0" indent="0" algn="ctr" defTabSz="91440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LTE</a:t>
            </a:r>
            <a:r>
              <a:rPr kumimoji="0" lang="en" sz="11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– </a:t>
            </a:r>
            <a:r>
              <a:rPr kumimoji="0" lang="ru-RU" sz="11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модем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2EAD176-7222-4F47-823D-C188EA262262}"/>
              </a:ext>
            </a:extLst>
          </p:cNvPr>
          <p:cNvSpPr/>
          <p:nvPr/>
        </p:nvSpPr>
        <p:spPr>
          <a:xfrm>
            <a:off x="1263950" y="4764027"/>
            <a:ext cx="1175047" cy="317237"/>
          </a:xfrm>
          <a:prstGeom prst="roundRect">
            <a:avLst>
              <a:gd name="adj" fmla="val 1142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8F5AD8D-B65B-8E49-ACBD-B5C1B72DA0B2}"/>
              </a:ext>
            </a:extLst>
          </p:cNvPr>
          <p:cNvSpPr txBox="1"/>
          <p:nvPr/>
        </p:nvSpPr>
        <p:spPr>
          <a:xfrm>
            <a:off x="1135383" y="4786907"/>
            <a:ext cx="1365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5415" marR="0" lvl="0" indent="0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RFD</a:t>
            </a:r>
            <a:r>
              <a:rPr kumimoji="0" lang="en" sz="11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– </a:t>
            </a:r>
            <a:r>
              <a:rPr kumimoji="0" lang="ru-RU" sz="11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модем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80F1CD9-E8A6-CD43-8A3B-C5627FD28696}"/>
              </a:ext>
            </a:extLst>
          </p:cNvPr>
          <p:cNvGrpSpPr/>
          <p:nvPr/>
        </p:nvGrpSpPr>
        <p:grpSpPr>
          <a:xfrm>
            <a:off x="8895741" y="6035873"/>
            <a:ext cx="2498777" cy="317237"/>
            <a:chOff x="5677185" y="-1384639"/>
            <a:chExt cx="2498777" cy="317237"/>
          </a:xfrm>
        </p:grpSpPr>
        <p:sp>
          <p:nvSpPr>
            <p:cNvPr id="165" name="Скругленный прямоугольник 164">
              <a:extLst>
                <a:ext uri="{FF2B5EF4-FFF2-40B4-BE49-F238E27FC236}">
                  <a16:creationId xmlns:a16="http://schemas.microsoft.com/office/drawing/2014/main" id="{F36F7C07-145D-2046-84B1-5B24C884C9C7}"/>
                </a:ext>
              </a:extLst>
            </p:cNvPr>
            <p:cNvSpPr/>
            <p:nvPr/>
          </p:nvSpPr>
          <p:spPr>
            <a:xfrm>
              <a:off x="5677185" y="-1384639"/>
              <a:ext cx="2498777" cy="317237"/>
            </a:xfrm>
            <a:prstGeom prst="roundRect">
              <a:avLst>
                <a:gd name="adj" fmla="val 1142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CFCF64C-5BBE-CC4B-91B4-DF3F0054F509}"/>
                </a:ext>
              </a:extLst>
            </p:cNvPr>
            <p:cNvSpPr txBox="1"/>
            <p:nvPr/>
          </p:nvSpPr>
          <p:spPr>
            <a:xfrm>
              <a:off x="5730824" y="-1361759"/>
              <a:ext cx="23958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Montserrat"/>
                </a:rPr>
                <a:t>Центр</a:t>
              </a:r>
              <a:r>
                <a:rPr lang="ru-RU" sz="1100" b="1" kern="0" spc="-5" dirty="0">
                  <a:solidFill>
                    <a:schemeClr val="bg1"/>
                  </a:solidFill>
                  <a:latin typeface="Montserrat"/>
                  <a:cs typeface="Montserrat"/>
                </a:rPr>
                <a:t> </a:t>
              </a:r>
              <a:r>
                <a:rPr kumimoji="0" lang="ru-RU" sz="1100" b="1" i="0" u="none" strike="noStrike" kern="0" cap="none" spc="-1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Montserrat"/>
                </a:rPr>
                <a:t>управления полетами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2AB6E9C7-0235-BC4E-B73E-D7B8E002D9F2}"/>
              </a:ext>
            </a:extLst>
          </p:cNvPr>
          <p:cNvGrpSpPr/>
          <p:nvPr/>
        </p:nvGrpSpPr>
        <p:grpSpPr>
          <a:xfrm>
            <a:off x="3646864" y="6035873"/>
            <a:ext cx="3228769" cy="317237"/>
            <a:chOff x="5344216" y="-1384639"/>
            <a:chExt cx="3228769" cy="317237"/>
          </a:xfrm>
        </p:grpSpPr>
        <p:sp>
          <p:nvSpPr>
            <p:cNvPr id="168" name="Скругленный прямоугольник 167">
              <a:extLst>
                <a:ext uri="{FF2B5EF4-FFF2-40B4-BE49-F238E27FC236}">
                  <a16:creationId xmlns:a16="http://schemas.microsoft.com/office/drawing/2014/main" id="{A7B86F10-5886-9440-9DF1-4EF48C4B8900}"/>
                </a:ext>
              </a:extLst>
            </p:cNvPr>
            <p:cNvSpPr/>
            <p:nvPr/>
          </p:nvSpPr>
          <p:spPr>
            <a:xfrm>
              <a:off x="5677185" y="-1384639"/>
              <a:ext cx="2498777" cy="317237"/>
            </a:xfrm>
            <a:prstGeom prst="roundRect">
              <a:avLst>
                <a:gd name="adj" fmla="val 11426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AF6DCA66-37B3-AA42-84DB-C78CEDD4E1DF}"/>
                </a:ext>
              </a:extLst>
            </p:cNvPr>
            <p:cNvSpPr txBox="1"/>
            <p:nvPr/>
          </p:nvSpPr>
          <p:spPr>
            <a:xfrm>
              <a:off x="5344216" y="-1361759"/>
              <a:ext cx="3228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88645" marR="363220" lvl="0" indent="-218440" defTabSz="914400" eaLnBrk="1" fontAlgn="auto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Montserrat"/>
                </a:rPr>
                <a:t>Локальный</a:t>
              </a:r>
              <a:r>
                <a:rPr kumimoji="0" lang="ru-RU" sz="1100" b="1" i="0" u="none" strike="noStrike" kern="0" cap="none" spc="-4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Montserrat"/>
                </a:rPr>
                <a:t> </a:t>
              </a:r>
              <a:r>
                <a:rPr kumimoji="0" lang="ru-RU" sz="1100" b="1" i="0" u="none" strike="noStrike" kern="0" cap="none" spc="-1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cs typeface="Montserrat"/>
                </a:rPr>
                <a:t>пункт управления</a:t>
              </a:r>
              <a:endPara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</p:grp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5B8D8B3F-1C9F-0540-B33D-74A0C58A73A7}"/>
              </a:ext>
            </a:extLst>
          </p:cNvPr>
          <p:cNvSpPr/>
          <p:nvPr/>
        </p:nvSpPr>
        <p:spPr>
          <a:xfrm>
            <a:off x="7380636" y="3663828"/>
            <a:ext cx="1285349" cy="317237"/>
          </a:xfrm>
          <a:prstGeom prst="roundRect">
            <a:avLst>
              <a:gd name="adj" fmla="val 1142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9B9CB2-1080-F045-8D52-CC7C9F5454B5}"/>
              </a:ext>
            </a:extLst>
          </p:cNvPr>
          <p:cNvSpPr txBox="1"/>
          <p:nvPr/>
        </p:nvSpPr>
        <p:spPr>
          <a:xfrm>
            <a:off x="7415149" y="3678728"/>
            <a:ext cx="123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11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Медиасервер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3B581D-86A0-2842-BC6F-3BEFF8B15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3103" y="2749970"/>
            <a:ext cx="632571" cy="1012114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CCB0579D-E1D4-FA4B-9208-7A0C3EB2CC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7439" y="2859086"/>
            <a:ext cx="862411" cy="6997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047C62C-9B27-1E4D-8F0D-1058D0ED1E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6244" y="4182275"/>
            <a:ext cx="2928141" cy="1984629"/>
          </a:xfrm>
          <a:prstGeom prst="rect">
            <a:avLst/>
          </a:prstGeom>
        </p:spPr>
      </p:pic>
      <p:sp>
        <p:nvSpPr>
          <p:cNvPr id="177" name="Скругленный прямоугольник 176">
            <a:extLst>
              <a:ext uri="{FF2B5EF4-FFF2-40B4-BE49-F238E27FC236}">
                <a16:creationId xmlns:a16="http://schemas.microsoft.com/office/drawing/2014/main" id="{58D7C315-541B-3A4E-B371-82F0C9989147}"/>
              </a:ext>
            </a:extLst>
          </p:cNvPr>
          <p:cNvSpPr/>
          <p:nvPr/>
        </p:nvSpPr>
        <p:spPr>
          <a:xfrm>
            <a:off x="10296831" y="2218085"/>
            <a:ext cx="1122401" cy="317237"/>
          </a:xfrm>
          <a:prstGeom prst="roundRect">
            <a:avLst>
              <a:gd name="adj" fmla="val 1142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087333F-008D-414F-B0E1-EFE43014FD28}"/>
              </a:ext>
            </a:extLst>
          </p:cNvPr>
          <p:cNvSpPr txBox="1"/>
          <p:nvPr/>
        </p:nvSpPr>
        <p:spPr>
          <a:xfrm>
            <a:off x="10331344" y="2232985"/>
            <a:ext cx="10659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PC</a:t>
            </a:r>
            <a:r>
              <a:rPr kumimoji="0" lang="en" sz="11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ru-RU" sz="11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Montserrat"/>
              </a:rPr>
              <a:t>клиента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BD1A42C-ADB7-4A40-B1BE-B347B771F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7439" y="1603640"/>
            <a:ext cx="862411" cy="699785"/>
          </a:xfrm>
          <a:prstGeom prst="rect">
            <a:avLst/>
          </a:prstGeom>
        </p:spPr>
      </p:pic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id="{5DC91852-45DF-4943-A860-60B26D943D0A}"/>
              </a:ext>
            </a:extLst>
          </p:cNvPr>
          <p:cNvGrpSpPr/>
          <p:nvPr/>
        </p:nvGrpSpPr>
        <p:grpSpPr>
          <a:xfrm>
            <a:off x="4351260" y="4626013"/>
            <a:ext cx="1161222" cy="317237"/>
            <a:chOff x="4202515" y="7265672"/>
            <a:chExt cx="1161222" cy="317237"/>
          </a:xfrm>
        </p:grpSpPr>
        <p:sp>
          <p:nvSpPr>
            <p:cNvPr id="179" name="Скругленный прямоугольник 178">
              <a:extLst>
                <a:ext uri="{FF2B5EF4-FFF2-40B4-BE49-F238E27FC236}">
                  <a16:creationId xmlns:a16="http://schemas.microsoft.com/office/drawing/2014/main" id="{82096121-2253-474D-A8A9-3B5558317D27}"/>
                </a:ext>
              </a:extLst>
            </p:cNvPr>
            <p:cNvSpPr/>
            <p:nvPr/>
          </p:nvSpPr>
          <p:spPr>
            <a:xfrm>
              <a:off x="4414412" y="7265672"/>
              <a:ext cx="949325" cy="317237"/>
            </a:xfrm>
            <a:prstGeom prst="roundRect">
              <a:avLst>
                <a:gd name="adj" fmla="val 1142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0334EAC0-AB64-AA46-B4FE-78AF453685F5}"/>
                </a:ext>
              </a:extLst>
            </p:cNvPr>
            <p:cNvSpPr txBox="1"/>
            <p:nvPr/>
          </p:nvSpPr>
          <p:spPr>
            <a:xfrm>
              <a:off x="4202515" y="7280572"/>
              <a:ext cx="10903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09245" marR="0" lvl="0" indent="0" defTabSz="914400" eaLnBrk="1" fontAlgn="auto" latinLnBrk="0" hangingPunct="1">
                <a:lnSpc>
                  <a:spcPct val="100000"/>
                </a:lnSpc>
                <a:spcBef>
                  <a:spcPts val="5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Montserrat"/>
                </a:rPr>
                <a:t>Сеть</a:t>
              </a:r>
              <a:r>
                <a:rPr kumimoji="0" lang="ru-RU" sz="1100" b="1" i="0" u="none" strike="noStrike" kern="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Montserrat"/>
                </a:rPr>
                <a:t> </a:t>
              </a:r>
              <a:r>
                <a:rPr kumimoji="0" lang="ru-RU" sz="11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Montserrat"/>
                </a:rPr>
                <a:t>4</a:t>
              </a:r>
              <a:r>
                <a:rPr kumimoji="0" lang="en" sz="1100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Montserrat"/>
                </a:rPr>
                <a:t>G</a:t>
              </a:r>
              <a:endPara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endParaRPr>
            </a:p>
          </p:txBody>
        </p:sp>
      </p:grpSp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6C6644AB-C2AF-FB49-A097-B655D876CD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4503" y="3949656"/>
            <a:ext cx="763529" cy="763529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:a16="http://schemas.microsoft.com/office/drawing/2014/main" id="{E8D61DD7-CF4F-DF4F-80FA-74027D087C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2829" y="5241775"/>
            <a:ext cx="820060" cy="87393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D214EB1-80A3-2943-9FE4-78BC5887F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+mj-ea"/>
              </a:rPr>
              <a:t>Архитектура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630249-2678-7343-B645-BA897A67F5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2795" y="2771988"/>
            <a:ext cx="1174908" cy="9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D162244A-6342-A048-8662-524959CA501B}"/>
              </a:ext>
            </a:extLst>
          </p:cNvPr>
          <p:cNvSpPr/>
          <p:nvPr/>
        </p:nvSpPr>
        <p:spPr>
          <a:xfrm>
            <a:off x="892401" y="1387819"/>
            <a:ext cx="4917849" cy="694867"/>
          </a:xfrm>
          <a:prstGeom prst="roundRect">
            <a:avLst>
              <a:gd name="adj" fmla="val 1015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8A6A9C34-288F-8443-90BE-35DB15CBCD6A}"/>
              </a:ext>
            </a:extLst>
          </p:cNvPr>
          <p:cNvSpPr/>
          <p:nvPr/>
        </p:nvSpPr>
        <p:spPr>
          <a:xfrm>
            <a:off x="892401" y="2218847"/>
            <a:ext cx="4917849" cy="694867"/>
          </a:xfrm>
          <a:prstGeom prst="roundRect">
            <a:avLst>
              <a:gd name="adj" fmla="val 1015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A6FF438-A4AD-0E49-B10E-4D3F803789A8}"/>
              </a:ext>
            </a:extLst>
          </p:cNvPr>
          <p:cNvSpPr/>
          <p:nvPr/>
        </p:nvSpPr>
        <p:spPr>
          <a:xfrm>
            <a:off x="892401" y="3049875"/>
            <a:ext cx="4917849" cy="694867"/>
          </a:xfrm>
          <a:prstGeom prst="roundRect">
            <a:avLst>
              <a:gd name="adj" fmla="val 1015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B37BDB3D-CA60-BA43-8408-E8A338393667}"/>
              </a:ext>
            </a:extLst>
          </p:cNvPr>
          <p:cNvSpPr/>
          <p:nvPr/>
        </p:nvSpPr>
        <p:spPr>
          <a:xfrm>
            <a:off x="892401" y="3880903"/>
            <a:ext cx="4917849" cy="694867"/>
          </a:xfrm>
          <a:prstGeom prst="roundRect">
            <a:avLst>
              <a:gd name="adj" fmla="val 1015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DBBDF46-300A-3C49-9167-EE7A96C489AD}"/>
              </a:ext>
            </a:extLst>
          </p:cNvPr>
          <p:cNvSpPr/>
          <p:nvPr/>
        </p:nvSpPr>
        <p:spPr>
          <a:xfrm>
            <a:off x="892401" y="4711931"/>
            <a:ext cx="4917849" cy="694867"/>
          </a:xfrm>
          <a:prstGeom prst="roundRect">
            <a:avLst>
              <a:gd name="adj" fmla="val 1015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6242101-E8BC-844B-9302-3729C45809C7}"/>
              </a:ext>
            </a:extLst>
          </p:cNvPr>
          <p:cNvSpPr/>
          <p:nvPr/>
        </p:nvSpPr>
        <p:spPr>
          <a:xfrm>
            <a:off x="892401" y="5542961"/>
            <a:ext cx="4917849" cy="694867"/>
          </a:xfrm>
          <a:prstGeom prst="roundRect">
            <a:avLst>
              <a:gd name="adj" fmla="val 1015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661370-8474-C740-911D-A866507A5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993"/>
          <a:stretch/>
        </p:blipFill>
        <p:spPr>
          <a:xfrm>
            <a:off x="6238876" y="0"/>
            <a:ext cx="5953123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3647198-5B1B-6A4C-AB4A-75CABDFB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350136"/>
            <a:ext cx="5540427" cy="609236"/>
          </a:xfrm>
        </p:spPr>
        <p:txBody>
          <a:bodyPr/>
          <a:lstStyle/>
          <a:p>
            <a:r>
              <a:rPr lang="ru-RU" dirty="0">
                <a:cs typeface="Segoe UI Black" panose="020B0402040204020203" pitchFamily="34" charset="0"/>
              </a:rPr>
              <a:t>Задачи </a:t>
            </a:r>
            <a:r>
              <a:rPr lang="en-US" dirty="0">
                <a:cs typeface="Segoe UI Black" panose="020B0402040204020203" pitchFamily="34" charset="0"/>
              </a:rPr>
              <a:t>VISION ZERO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15CAB45-2757-394A-8777-8D08859F823F}"/>
              </a:ext>
            </a:extLst>
          </p:cNvPr>
          <p:cNvSpPr txBox="1">
            <a:spLocks/>
          </p:cNvSpPr>
          <p:nvPr/>
        </p:nvSpPr>
        <p:spPr>
          <a:xfrm>
            <a:off x="6651573" y="350136"/>
            <a:ext cx="5540427" cy="6092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8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cs typeface="Segoe UI Black" panose="020B0402040204020203" pitchFamily="34" charset="0"/>
              </a:rPr>
              <a:t>Решение</a:t>
            </a:r>
            <a:r>
              <a:rPr lang="en-US" dirty="0">
                <a:solidFill>
                  <a:schemeClr val="bg1"/>
                </a:solidFill>
                <a:cs typeface="Segoe UI Black" panose="020B04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Segoe UI Black" panose="020B0402040204020203" pitchFamily="34" charset="0"/>
              </a:rPr>
              <a:t>Sitronics</a:t>
            </a:r>
            <a:endParaRPr lang="ru-RU" dirty="0">
              <a:solidFill>
                <a:schemeClr val="bg1"/>
              </a:solidFill>
              <a:cs typeface="Segoe UI Black" panose="020B04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751C8-2CEB-CD47-B8D5-811DD27222A7}"/>
              </a:ext>
            </a:extLst>
          </p:cNvPr>
          <p:cNvSpPr txBox="1"/>
          <p:nvPr/>
        </p:nvSpPr>
        <p:spPr>
          <a:xfrm>
            <a:off x="1035276" y="1484372"/>
            <a:ext cx="470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latin typeface="Montserrat" pitchFamily="2" charset="0"/>
              </a:rPr>
              <a:t>Снижение рисков аварий, аварийных ситуаций, несчастных случаев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AE37B-155F-3D42-AAF5-76DA9ED9625E}"/>
              </a:ext>
            </a:extLst>
          </p:cNvPr>
          <p:cNvSpPr txBox="1"/>
          <p:nvPr/>
        </p:nvSpPr>
        <p:spPr>
          <a:xfrm>
            <a:off x="1035276" y="2287140"/>
            <a:ext cx="458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latin typeface="Montserrat" pitchFamily="2" charset="0"/>
              </a:rPr>
              <a:t>Минимизация случаев нарушения техники безопасности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15A88-6825-3748-96BC-5C8877BCA07C}"/>
              </a:ext>
            </a:extLst>
          </p:cNvPr>
          <p:cNvSpPr txBox="1"/>
          <p:nvPr/>
        </p:nvSpPr>
        <p:spPr>
          <a:xfrm>
            <a:off x="1035276" y="3138992"/>
            <a:ext cx="491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latin typeface="Montserrat" pitchFamily="2" charset="0"/>
              </a:rPr>
              <a:t>Повышение дисциплины и мотивации в части соблюдения техники безопасности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8DB40-2418-7E49-94A2-6D3C7071BA0E}"/>
              </a:ext>
            </a:extLst>
          </p:cNvPr>
          <p:cNvSpPr txBox="1"/>
          <p:nvPr/>
        </p:nvSpPr>
        <p:spPr>
          <a:xfrm>
            <a:off x="1035276" y="3970020"/>
            <a:ext cx="470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latin typeface="Montserrat" pitchFamily="2" charset="0"/>
              </a:rPr>
              <a:t>Снижение расходов на ликвидацию последствий аварий и инцидентов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A063DC-8EB2-124E-957E-FA734B0D918E}"/>
              </a:ext>
            </a:extLst>
          </p:cNvPr>
          <p:cNvSpPr txBox="1"/>
          <p:nvPr/>
        </p:nvSpPr>
        <p:spPr>
          <a:xfrm>
            <a:off x="1035276" y="4797754"/>
            <a:ext cx="396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1200" dirty="0">
                <a:latin typeface="Montserrat" pitchFamily="2" charset="0"/>
              </a:rPr>
              <a:t>Снижение расходов на уплату штрафов и реализацию предписаний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C57472-732B-944F-9CC5-A66F828D6330}"/>
              </a:ext>
            </a:extLst>
          </p:cNvPr>
          <p:cNvSpPr txBox="1"/>
          <p:nvPr/>
        </p:nvSpPr>
        <p:spPr>
          <a:xfrm>
            <a:off x="1035276" y="5734256"/>
            <a:ext cx="4472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kern="1200" dirty="0">
                <a:latin typeface="Montserrat" pitchFamily="2" charset="0"/>
              </a:rPr>
              <a:t>Повышение эффективности труда</a:t>
            </a:r>
            <a:r>
              <a:rPr lang="en-US" sz="1400" kern="1200" dirty="0">
                <a:latin typeface="Montserrat" pitchFamily="2" charset="0"/>
              </a:rPr>
              <a:t> </a:t>
            </a:r>
            <a:r>
              <a:rPr lang="ru-RU" sz="1400" kern="1200" dirty="0">
                <a:latin typeface="Montserrat" pitchFamily="2" charset="0"/>
              </a:rPr>
              <a:t>персонала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D4CDB1-C019-3D49-AC36-723A1C2FD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5" y="1396886"/>
            <a:ext cx="678946" cy="482574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6A0ABAD-5BD0-B643-9068-14B2929262AC}"/>
              </a:ext>
            </a:extLst>
          </p:cNvPr>
          <p:cNvSpPr/>
          <p:nvPr/>
        </p:nvSpPr>
        <p:spPr>
          <a:xfrm>
            <a:off x="6544251" y="1371924"/>
            <a:ext cx="49827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600" spc="-40" dirty="0">
                <a:solidFill>
                  <a:schemeClr val="bg2"/>
                </a:solidFill>
                <a:latin typeface="Montserrat" pitchFamily="2" charset="0"/>
                <a:cs typeface="Segoe UI" panose="020B0502040204020203" pitchFamily="34" charset="0"/>
              </a:rPr>
              <a:t>Оперативное выявление и реагирование на нарушения техники безопасности и правил доступа на объекты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600" spc="-40" dirty="0">
                <a:solidFill>
                  <a:schemeClr val="bg2"/>
                </a:solidFill>
                <a:latin typeface="Montserrat" pitchFamily="2" charset="0"/>
                <a:cs typeface="Segoe UI" panose="020B0502040204020203" pitchFamily="34" charset="0"/>
              </a:rPr>
              <a:t>Оперативное выявление и реагирование на случаи угрозы здоровью и жизни сотрудников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600" spc="-40" dirty="0">
                <a:solidFill>
                  <a:schemeClr val="bg2"/>
                </a:solidFill>
                <a:latin typeface="Montserrat" pitchFamily="2" charset="0"/>
                <a:cs typeface="Segoe UI" panose="020B0502040204020203" pitchFamily="34" charset="0"/>
              </a:rPr>
              <a:t>Контроль технологических процессов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600" spc="-40" dirty="0">
                <a:solidFill>
                  <a:schemeClr val="bg2"/>
                </a:solidFill>
                <a:latin typeface="Montserrat" pitchFamily="2" charset="0"/>
                <a:cs typeface="Segoe UI" panose="020B0502040204020203" pitchFamily="34" charset="0"/>
              </a:rPr>
              <a:t>Разработка мотивационных программ и профилактических мер за нарушения на основе объективных данных об эффективности работы сотрудников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600" spc="-40" dirty="0">
                <a:solidFill>
                  <a:schemeClr val="bg2"/>
                </a:solidFill>
                <a:latin typeface="Montserrat" pitchFamily="2" charset="0"/>
                <a:cs typeface="Segoe UI" panose="020B0502040204020203" pitchFamily="34" charset="0"/>
              </a:rPr>
              <a:t>Повышение эффективности труда за счет составления карт рабочего дня сотрудников</a:t>
            </a:r>
          </a:p>
        </p:txBody>
      </p:sp>
    </p:spTree>
    <p:extLst>
      <p:ext uri="{BB962C8B-B14F-4D97-AF65-F5344CB8AC3E}">
        <p14:creationId xmlns:p14="http://schemas.microsoft.com/office/powerpoint/2010/main" val="3205816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5C3FCA26-9083-524E-BC52-C46F5E1E1F87}"/>
              </a:ext>
            </a:extLst>
          </p:cNvPr>
          <p:cNvSpPr/>
          <p:nvPr/>
        </p:nvSpPr>
        <p:spPr>
          <a:xfrm>
            <a:off x="4363036" y="1604574"/>
            <a:ext cx="3522771" cy="2410214"/>
          </a:xfrm>
          <a:prstGeom prst="roundRect">
            <a:avLst>
              <a:gd name="adj" fmla="val 1512"/>
            </a:avLst>
          </a:prstGeom>
          <a:solidFill>
            <a:schemeClr val="bg1"/>
          </a:solidFill>
          <a:ln>
            <a:noFill/>
          </a:ln>
          <a:effectLst>
            <a:outerShdw blurRad="152400" dist="12700" dir="5400000" algn="ctr" rotWithShape="0">
              <a:schemeClr val="tx1">
                <a:alpha val="991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246F62C6-9244-6844-BF42-D2C43C9A344C}"/>
              </a:ext>
            </a:extLst>
          </p:cNvPr>
          <p:cNvSpPr/>
          <p:nvPr/>
        </p:nvSpPr>
        <p:spPr>
          <a:xfrm>
            <a:off x="4363036" y="4281090"/>
            <a:ext cx="3522771" cy="2191147"/>
          </a:xfrm>
          <a:prstGeom prst="roundRect">
            <a:avLst>
              <a:gd name="adj" fmla="val 1152"/>
            </a:avLst>
          </a:prstGeom>
          <a:solidFill>
            <a:schemeClr val="bg1"/>
          </a:solidFill>
          <a:ln>
            <a:noFill/>
          </a:ln>
          <a:effectLst>
            <a:outerShdw blurRad="152400" dist="12700" dir="5400000" algn="ctr" rotWithShape="0">
              <a:schemeClr val="tx1">
                <a:alpha val="991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ECB28411-4A6E-A840-AD4C-AAB14D73E44E}"/>
              </a:ext>
            </a:extLst>
          </p:cNvPr>
          <p:cNvSpPr/>
          <p:nvPr/>
        </p:nvSpPr>
        <p:spPr>
          <a:xfrm>
            <a:off x="8219418" y="1623687"/>
            <a:ext cx="3522771" cy="2657403"/>
          </a:xfrm>
          <a:prstGeom prst="roundRect">
            <a:avLst>
              <a:gd name="adj" fmla="val 1350"/>
            </a:avLst>
          </a:prstGeom>
          <a:solidFill>
            <a:schemeClr val="bg1"/>
          </a:solidFill>
          <a:ln>
            <a:noFill/>
          </a:ln>
          <a:effectLst>
            <a:outerShdw blurRad="152400" dist="12700" dir="5400000" algn="ctr" rotWithShape="0">
              <a:schemeClr val="tx1">
                <a:alpha val="991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Скругленный прямоугольник 64">
            <a:extLst>
              <a:ext uri="{FF2B5EF4-FFF2-40B4-BE49-F238E27FC236}">
                <a16:creationId xmlns:a16="http://schemas.microsoft.com/office/drawing/2014/main" id="{DA47428E-08E2-5949-BB6E-5BE83815B709}"/>
              </a:ext>
            </a:extLst>
          </p:cNvPr>
          <p:cNvSpPr/>
          <p:nvPr/>
        </p:nvSpPr>
        <p:spPr>
          <a:xfrm>
            <a:off x="480149" y="1623687"/>
            <a:ext cx="3522771" cy="4087796"/>
          </a:xfrm>
          <a:prstGeom prst="roundRect">
            <a:avLst>
              <a:gd name="adj" fmla="val 1334"/>
            </a:avLst>
          </a:prstGeom>
          <a:solidFill>
            <a:schemeClr val="bg1"/>
          </a:solidFill>
          <a:ln>
            <a:noFill/>
          </a:ln>
          <a:effectLst>
            <a:outerShdw blurRad="152400" dist="12700" dir="5400000" algn="ctr" rotWithShape="0">
              <a:schemeClr val="tx1">
                <a:alpha val="991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F1455-BF66-FF4A-9B1F-7719883B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89" y="548919"/>
            <a:ext cx="11527435" cy="609236"/>
          </a:xfrm>
        </p:spPr>
        <p:txBody>
          <a:bodyPr/>
          <a:lstStyle/>
          <a:p>
            <a:pPr marL="82550" marR="0" lvl="0" indent="0" defTabSz="914400" eaLnBrk="1" fontAlgn="auto" latinLnBrk="0" hangingPunct="1"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Примеры применения бортовых нейросетевых детекторов</a:t>
            </a:r>
            <a:endParaRPr kumimoji="0" lang="ru-RU" b="0" i="0" u="none" strike="noStrike" kern="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/>
              <a:ea typeface="+mj-ea"/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44452930-80E8-074B-BADF-7ED0A4C5CE43}"/>
              </a:ext>
            </a:extLst>
          </p:cNvPr>
          <p:cNvSpPr txBox="1"/>
          <p:nvPr/>
        </p:nvSpPr>
        <p:spPr>
          <a:xfrm>
            <a:off x="713677" y="1812786"/>
            <a:ext cx="2350992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l">
              <a:lnSpc>
                <a:spcPct val="100000"/>
              </a:lnSpc>
              <a:spcBef>
                <a:spcPts val="100"/>
              </a:spcBef>
              <a:buClr>
                <a:srgbClr val="8553D3"/>
              </a:buClr>
              <a:tabLst>
                <a:tab pos="299085" algn="l"/>
                <a:tab pos="299720" algn="l"/>
                <a:tab pos="1971039" algn="l"/>
                <a:tab pos="2973705" algn="l"/>
              </a:tabLst>
            </a:pPr>
            <a:r>
              <a:rPr lang="ru-RU" sz="1200" dirty="0">
                <a:latin typeface="Montserrat Medium" pitchFamily="2" charset="0"/>
                <a:cs typeface="Montserrat"/>
              </a:rPr>
              <a:t>ОПРЕДЕЛЕНИЕ МУСОРА </a:t>
            </a:r>
            <a:endParaRPr lang="en-US" sz="1200" dirty="0">
              <a:latin typeface="Montserrat Medium" pitchFamily="2" charset="0"/>
              <a:cs typeface="Montserrat"/>
            </a:endParaRPr>
          </a:p>
          <a:p>
            <a:pPr marL="12065" algn="l">
              <a:lnSpc>
                <a:spcPct val="100000"/>
              </a:lnSpc>
              <a:spcBef>
                <a:spcPts val="100"/>
              </a:spcBef>
              <a:buClr>
                <a:srgbClr val="8553D3"/>
              </a:buClr>
              <a:tabLst>
                <a:tab pos="299085" algn="l"/>
                <a:tab pos="299720" algn="l"/>
                <a:tab pos="1971039" algn="l"/>
                <a:tab pos="2973705" algn="l"/>
              </a:tabLst>
            </a:pPr>
            <a:r>
              <a:rPr lang="ru-RU" sz="1200" dirty="0">
                <a:latin typeface="Montserrat Medium" pitchFamily="2" charset="0"/>
                <a:cs typeface="Montserrat"/>
              </a:rPr>
              <a:t>ПО ВИДЕОПОТОКУ</a:t>
            </a:r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C3AFCDA1-88E7-3F4E-BD65-184105DAC430}"/>
              </a:ext>
            </a:extLst>
          </p:cNvPr>
          <p:cNvSpPr txBox="1"/>
          <p:nvPr/>
        </p:nvSpPr>
        <p:spPr>
          <a:xfrm>
            <a:off x="4592637" y="1769838"/>
            <a:ext cx="30067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buClr>
                <a:srgbClr val="8553D3"/>
              </a:buClr>
              <a:tabLst>
                <a:tab pos="299085" algn="l"/>
                <a:tab pos="299720" algn="l"/>
              </a:tabLst>
            </a:pPr>
            <a:r>
              <a:rPr lang="ru-RU" sz="1200" dirty="0">
                <a:latin typeface="Montserrat Medium" pitchFamily="2" charset="0"/>
                <a:cs typeface="Montserrat"/>
              </a:rPr>
              <a:t>ОПРЕДЕЛЕНИЕ ЗАДЫМЛЕНИЯ</a:t>
            </a:r>
          </a:p>
        </p:txBody>
      </p:sp>
      <p:sp>
        <p:nvSpPr>
          <p:cNvPr id="59" name="object 15">
            <a:extLst>
              <a:ext uri="{FF2B5EF4-FFF2-40B4-BE49-F238E27FC236}">
                <a16:creationId xmlns:a16="http://schemas.microsoft.com/office/drawing/2014/main" id="{48E54920-875B-FF45-A1D6-1A619717E7A1}"/>
              </a:ext>
            </a:extLst>
          </p:cNvPr>
          <p:cNvSpPr txBox="1"/>
          <p:nvPr/>
        </p:nvSpPr>
        <p:spPr>
          <a:xfrm>
            <a:off x="8477052" y="1773110"/>
            <a:ext cx="30155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8260" algn="l">
              <a:lnSpc>
                <a:spcPct val="100000"/>
              </a:lnSpc>
              <a:spcBef>
                <a:spcPts val="100"/>
              </a:spcBef>
              <a:buClr>
                <a:srgbClr val="8553D3"/>
              </a:buClr>
              <a:tabLst>
                <a:tab pos="286385" algn="l"/>
                <a:tab pos="287020" algn="l"/>
              </a:tabLst>
            </a:pPr>
            <a:r>
              <a:rPr lang="ru-RU" sz="1200" dirty="0">
                <a:latin typeface="Montserrat Medium" pitchFamily="2" charset="0"/>
                <a:cs typeface="Montserrat"/>
              </a:rPr>
              <a:t>КОНТРОЛЬ ВЫПОЛНЕНИЯ СТРОИТЕЛЬНЫХ РАБОТ</a:t>
            </a:r>
          </a:p>
        </p:txBody>
      </p:sp>
      <p:sp>
        <p:nvSpPr>
          <p:cNvPr id="60" name="object 20">
            <a:extLst>
              <a:ext uri="{FF2B5EF4-FFF2-40B4-BE49-F238E27FC236}">
                <a16:creationId xmlns:a16="http://schemas.microsoft.com/office/drawing/2014/main" id="{1061C469-670E-D04F-92FF-1DE63C9D165D}"/>
              </a:ext>
            </a:extLst>
          </p:cNvPr>
          <p:cNvSpPr txBox="1"/>
          <p:nvPr/>
        </p:nvSpPr>
        <p:spPr>
          <a:xfrm>
            <a:off x="4605901" y="4427597"/>
            <a:ext cx="2895038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90000"/>
              </a:lnSpc>
              <a:spcBef>
                <a:spcPts val="100"/>
              </a:spcBef>
              <a:buClr>
                <a:srgbClr val="8553D3"/>
              </a:buClr>
              <a:tabLst>
                <a:tab pos="299085" algn="l"/>
                <a:tab pos="299720" algn="l"/>
              </a:tabLst>
            </a:pPr>
            <a:r>
              <a:rPr lang="ru-RU" sz="1200" dirty="0">
                <a:latin typeface="Montserrat Medium" pitchFamily="2" charset="0"/>
                <a:cs typeface="Montserrat"/>
              </a:rPr>
              <a:t>ОПРЕДЕЛЕНИЕ ПАРАМЕТРОВ ДОРОЖНОГО ТРАФИКА</a:t>
            </a:r>
          </a:p>
        </p:txBody>
      </p:sp>
      <p:pic>
        <p:nvPicPr>
          <p:cNvPr id="61" name="object 7">
            <a:extLst>
              <a:ext uri="{FF2B5EF4-FFF2-40B4-BE49-F238E27FC236}">
                <a16:creationId xmlns:a16="http://schemas.microsoft.com/office/drawing/2014/main" id="{670A36DC-BC06-F349-A4B3-D5DC0647B27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41" y="2415652"/>
            <a:ext cx="3048000" cy="3028188"/>
          </a:xfrm>
          <a:prstGeom prst="rect">
            <a:avLst/>
          </a:prstGeom>
          <a:effectLst/>
        </p:spPr>
      </p:pic>
      <p:pic>
        <p:nvPicPr>
          <p:cNvPr id="62" name="object 14">
            <a:extLst>
              <a:ext uri="{FF2B5EF4-FFF2-40B4-BE49-F238E27FC236}">
                <a16:creationId xmlns:a16="http://schemas.microsoft.com/office/drawing/2014/main" id="{84E27B4B-FC7F-CD4D-B7A6-ED8FFEAABA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68995" y="2304689"/>
            <a:ext cx="3023616" cy="1726692"/>
          </a:xfrm>
          <a:prstGeom prst="rect">
            <a:avLst/>
          </a:prstGeom>
          <a:effectLst/>
        </p:spPr>
      </p:pic>
      <p:pic>
        <p:nvPicPr>
          <p:cNvPr id="63" name="object 10">
            <a:extLst>
              <a:ext uri="{FF2B5EF4-FFF2-40B4-BE49-F238E27FC236}">
                <a16:creationId xmlns:a16="http://schemas.microsoft.com/office/drawing/2014/main" id="{FDC4B52C-183F-9A40-B168-1383E9BD547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5900" y="2134885"/>
            <a:ext cx="3037042" cy="1676866"/>
          </a:xfrm>
          <a:prstGeom prst="rect">
            <a:avLst/>
          </a:prstGeom>
          <a:effectLst/>
        </p:spPr>
      </p:pic>
      <p:pic>
        <p:nvPicPr>
          <p:cNvPr id="64" name="object 19">
            <a:extLst>
              <a:ext uri="{FF2B5EF4-FFF2-40B4-BE49-F238E27FC236}">
                <a16:creationId xmlns:a16="http://schemas.microsoft.com/office/drawing/2014/main" id="{AC4416CC-3268-BD45-88C8-5AE72D7927F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13438" y="4919326"/>
            <a:ext cx="3044662" cy="13267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7749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BE45F0-DF0F-0043-8818-08044EEEF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39" y="-24606"/>
            <a:ext cx="9242577" cy="683950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6A515FD-BCFA-9D4E-8DDA-8AEAACBA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370533"/>
            <a:ext cx="11527435" cy="609236"/>
          </a:xfrm>
        </p:spPr>
        <p:txBody>
          <a:bodyPr/>
          <a:lstStyle/>
          <a:p>
            <a:pPr lvl="0">
              <a:lnSpc>
                <a:spcPts val="3600"/>
              </a:lnSpc>
              <a:spcBef>
                <a:spcPts val="0"/>
              </a:spcBef>
              <a:defRPr/>
            </a:pPr>
            <a:r>
              <a:rPr lang="en-US" kern="0" spc="-100" dirty="0">
                <a:ea typeface="TT Firs Neue Light" pitchFamily="34" charset="-122"/>
              </a:rPr>
              <a:t>PLTE</a:t>
            </a:r>
          </a:p>
        </p:txBody>
      </p:sp>
      <p:pic>
        <p:nvPicPr>
          <p:cNvPr id="7" name="Object 4" descr="preencoded.png">
            <a:extLst>
              <a:ext uri="{FF2B5EF4-FFF2-40B4-BE49-F238E27FC236}">
                <a16:creationId xmlns:a16="http://schemas.microsoft.com/office/drawing/2014/main" id="{1E800FC5-752C-5544-AE44-C3C86B62969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6445" y="3504156"/>
            <a:ext cx="2088000" cy="10800"/>
          </a:xfrm>
          <a:prstGeom prst="rect">
            <a:avLst/>
          </a:prstGeom>
        </p:spPr>
      </p:pic>
      <p:sp>
        <p:nvSpPr>
          <p:cNvPr id="8" name="Object19">
            <a:extLst>
              <a:ext uri="{FF2B5EF4-FFF2-40B4-BE49-F238E27FC236}">
                <a16:creationId xmlns:a16="http://schemas.microsoft.com/office/drawing/2014/main" id="{C1A33E4D-24B0-504C-868B-6F6ADE379A2E}"/>
              </a:ext>
            </a:extLst>
          </p:cNvPr>
          <p:cNvSpPr/>
          <p:nvPr/>
        </p:nvSpPr>
        <p:spPr>
          <a:xfrm>
            <a:off x="389669" y="3635783"/>
            <a:ext cx="4166456" cy="1982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r>
              <a:rPr kumimoji="0" lang="ru-RU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Собственная, изолированная сеть</a:t>
            </a:r>
            <a:endParaRPr kumimoji="0" lang="en-US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endParaRPr kumimoji="0" lang="ru-RU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r>
              <a:rPr kumimoji="0" lang="ru-RU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Интеграция с существующими системами </a:t>
            </a:r>
            <a:r>
              <a:rPr kumimoji="0" lang="en-US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                    </a:t>
            </a:r>
            <a:r>
              <a:rPr kumimoji="0" lang="ru-RU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с возможностью плавной замены</a:t>
            </a:r>
            <a:endParaRPr kumimoji="0" lang="en-US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endParaRPr kumimoji="0" lang="ru-RU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r>
              <a:rPr kumimoji="0" lang="ru-RU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Автоматизация технологических систем и работа приложений требующих низкой задержки – Интернет вещей, АСУ ТП</a:t>
            </a:r>
            <a:endParaRPr kumimoji="0" lang="en-US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endParaRPr kumimoji="0" lang="ru-RU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r>
              <a:rPr kumimoji="0" lang="ru-RU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Возможность покрытия сети связи </a:t>
            </a:r>
            <a:r>
              <a:rPr kumimoji="0" lang="en-US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                                      </a:t>
            </a:r>
            <a:r>
              <a:rPr kumimoji="0" lang="ru-RU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в труднодоступных и необслуживаемых местах, широкая полоса и  доступность</a:t>
            </a:r>
            <a:endParaRPr kumimoji="0" lang="en-US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endParaRPr kumimoji="0" lang="ru-RU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r>
              <a:rPr kumimoji="0" lang="ru-RU" sz="1100" b="0" i="0" u="none" strike="noStrike" kern="0" cap="none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Потоковое HD видео поверх LTE</a:t>
            </a: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Pct val="110000"/>
              <a:buFontTx/>
              <a:buBlip>
                <a:blip r:embed="rId5"/>
              </a:buBlip>
              <a:tabLst/>
              <a:defRPr/>
            </a:pPr>
            <a:endParaRPr kumimoji="0" lang="ru-RU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Montserrat SemiBold" panose="00000700000000000000" pitchFamily="2" charset="-52"/>
              <a:ea typeface="Navigo Light" pitchFamily="34" charset="-122"/>
              <a:cs typeface="+mn-cs"/>
            </a:endParaRPr>
          </a:p>
        </p:txBody>
      </p:sp>
      <p:sp>
        <p:nvSpPr>
          <p:cNvPr id="9" name="Object19">
            <a:extLst>
              <a:ext uri="{FF2B5EF4-FFF2-40B4-BE49-F238E27FC236}">
                <a16:creationId xmlns:a16="http://schemas.microsoft.com/office/drawing/2014/main" id="{E9BDD7A2-4EF1-2040-B347-18EE426F516B}"/>
              </a:ext>
            </a:extLst>
          </p:cNvPr>
          <p:cNvSpPr/>
          <p:nvPr/>
        </p:nvSpPr>
        <p:spPr>
          <a:xfrm>
            <a:off x="389669" y="3146123"/>
            <a:ext cx="2706121" cy="3068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0"/>
                <a:ea typeface="TT Firs Neue Light" pitchFamily="34" charset="-122"/>
              </a:rPr>
              <a:t>ВЫГОДЫ</a:t>
            </a:r>
            <a:r>
              <a:rPr kumimoji="0" lang="en-US" sz="120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0"/>
                <a:ea typeface="TT Firs Neue Light" pitchFamily="34" charset="-122"/>
              </a:rPr>
              <a:t> </a:t>
            </a:r>
            <a:r>
              <a:rPr kumimoji="0" lang="ru-RU" sz="120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0"/>
                <a:ea typeface="TT Firs Neue Light" pitchFamily="34" charset="-122"/>
              </a:rPr>
              <a:t>ВНЕНДРЕНИЯ: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08AC5-5483-BE49-9F07-DE37CF7C592E}"/>
              </a:ext>
            </a:extLst>
          </p:cNvPr>
          <p:cNvSpPr txBox="1"/>
          <p:nvPr/>
        </p:nvSpPr>
        <p:spPr>
          <a:xfrm>
            <a:off x="3174885" y="929205"/>
            <a:ext cx="15732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500" b="0" i="0" u="none" strike="noStrike" kern="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TS Sans" panose="02000000000000000000" pitchFamily="50" charset="0"/>
                <a:sym typeface="Corpid E1s SCd Bold"/>
              </a:rPr>
              <a:t>Обработка данных </a:t>
            </a:r>
            <a:endParaRPr kumimoji="0" lang="en-US" sz="1500" b="0" i="0" u="none" strike="noStrike" kern="0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  <a:ea typeface="MTS Sans" panose="02000000000000000000" pitchFamily="50" charset="0"/>
              <a:sym typeface="Corpid E1s SCd Bold"/>
            </a:endParaRPr>
          </a:p>
          <a:p>
            <a:pPr algn="ctr"/>
            <a:r>
              <a:rPr kumimoji="0" lang="ru-RU" sz="1500" b="0" i="0" u="none" strike="noStrike" kern="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TS Sans" panose="02000000000000000000" pitchFamily="50" charset="0"/>
                <a:sym typeface="Corpid E1s SCd Bold"/>
              </a:rPr>
              <a:t>в </a:t>
            </a:r>
            <a:r>
              <a:rPr kumimoji="0" lang="en-US" sz="1500" b="0" i="0" u="none" strike="noStrike" kern="0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TS Sans" panose="02000000000000000000" pitchFamily="50" charset="0"/>
                <a:sym typeface="Corpid E1s SCd Bold"/>
              </a:rPr>
              <a:t>Private </a:t>
            </a:r>
            <a:r>
              <a:rPr kumimoji="0" lang="en-US" sz="1500" b="0" i="0" u="none" strike="noStrike" kern="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MTS Sans" panose="02000000000000000000" pitchFamily="50" charset="0"/>
                <a:sym typeface="Corpid E1s SCd Bold"/>
              </a:rPr>
              <a:t>LTE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A1D288A-96DB-254D-8764-4DF8CC57A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8461" y="476630"/>
            <a:ext cx="397042" cy="3970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24029D-8F56-E649-9BD4-A7AFB5FFA29E}"/>
              </a:ext>
            </a:extLst>
          </p:cNvPr>
          <p:cNvSpPr txBox="1"/>
          <p:nvPr/>
        </p:nvSpPr>
        <p:spPr>
          <a:xfrm>
            <a:off x="5113049" y="4520890"/>
            <a:ext cx="202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sym typeface="Corpid E1s SCd Bold"/>
              </a:rPr>
              <a:t>Профессиональная мобильная радиосвязь</a:t>
            </a:r>
            <a:endParaRPr kumimoji="0" lang="en-US" sz="1200" b="0" i="0" u="none" strike="noStrike" kern="0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Montserrat" panose="00000500000000000000" pitchFamily="2" charset="-52"/>
              <a:sym typeface="Corpid E1s SCd Bold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AD56DBC-AEE0-FF4F-8C90-AA1A004F0FE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2000" contrast="-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2682" y="2448301"/>
            <a:ext cx="332562" cy="396376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EB806F-4333-FF43-BD2B-A6544142B03C}"/>
              </a:ext>
            </a:extLst>
          </p:cNvPr>
          <p:cNvSpPr txBox="1"/>
          <p:nvPr/>
        </p:nvSpPr>
        <p:spPr>
          <a:xfrm>
            <a:off x="5797597" y="2857825"/>
            <a:ext cx="165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sym typeface="Corpid E1s SCd Bold"/>
              </a:rPr>
              <a:t>Непрерывный контроль объектов</a:t>
            </a:r>
            <a:endParaRPr kumimoji="0" lang="en-US" sz="1200" b="0" i="0" u="none" strike="noStrike" kern="0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Montserrat" panose="00000500000000000000" pitchFamily="2" charset="-52"/>
              <a:sym typeface="Corpid E1s SCd Bold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47EF6DD-BC05-5B47-A19A-779B94E5779A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 flipH="1">
            <a:off x="5985682" y="4066023"/>
            <a:ext cx="220635" cy="337169"/>
          </a:xfrm>
          <a:prstGeom prst="rect">
            <a:avLst/>
          </a:prstGeom>
          <a:noFill/>
        </p:spPr>
      </p:pic>
      <p:pic>
        <p:nvPicPr>
          <p:cNvPr id="25" name="Рисунок 5" descr="Рисунок 5">
            <a:extLst>
              <a:ext uri="{FF2B5EF4-FFF2-40B4-BE49-F238E27FC236}">
                <a16:creationId xmlns:a16="http://schemas.microsoft.com/office/drawing/2014/main" id="{BEE9265E-E419-D546-92E8-1BF5DA7B14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1384" y="1222600"/>
            <a:ext cx="387772" cy="361094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2CCC9D-1463-D24A-958B-5FBDCD41A5A7}"/>
              </a:ext>
            </a:extLst>
          </p:cNvPr>
          <p:cNvSpPr txBox="1"/>
          <p:nvPr/>
        </p:nvSpPr>
        <p:spPr>
          <a:xfrm>
            <a:off x="7336794" y="1686506"/>
            <a:ext cx="756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cap="all">
                <a:latin typeface="Corpid E1s SCd Regular"/>
                <a:ea typeface="Corpid E1s SCd Regular"/>
                <a:cs typeface="Corpid E1s SCd Regular"/>
                <a:sym typeface="Corpid E1s SCd Regular"/>
              </a:defRPr>
            </a:pPr>
            <a:r>
              <a:rPr kumimoji="0" lang="ru-RU" sz="1200" b="0" i="0" u="none" strike="noStrike" kern="0" cap="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MTS Sans" panose="02000000000000000000" pitchFamily="50" charset="0"/>
                <a:sym typeface="Corpid E1s SCd Regular"/>
              </a:rPr>
              <a:t>БПЛА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5A6300-6DA5-5648-9240-A49A9925E22D}"/>
              </a:ext>
            </a:extLst>
          </p:cNvPr>
          <p:cNvSpPr txBox="1"/>
          <p:nvPr/>
        </p:nvSpPr>
        <p:spPr>
          <a:xfrm>
            <a:off x="8386708" y="1679273"/>
            <a:ext cx="191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sym typeface="Corpid E1s SCd Bold"/>
              </a:rPr>
              <a:t>Позиционирование персонала </a:t>
            </a:r>
          </a:p>
          <a:p>
            <a:pPr marL="0" marR="0" lvl="0" indent="0" algn="ctr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sym typeface="Corpid E1s SCd Bold"/>
              </a:rPr>
              <a:t>и техники</a:t>
            </a:r>
            <a:endParaRPr kumimoji="0" lang="en-US" sz="1200" b="0" i="0" u="none" strike="noStrike" kern="0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Montserrat" panose="00000500000000000000" pitchFamily="2" charset="-52"/>
              <a:sym typeface="Corpid E1s SCd Bold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8C7F5A-2391-DB41-ABBA-4567641A3C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57" y="1242248"/>
            <a:ext cx="376623" cy="351307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08BA58-C7A4-654D-B31B-31607F48A15E}"/>
              </a:ext>
            </a:extLst>
          </p:cNvPr>
          <p:cNvSpPr txBox="1"/>
          <p:nvPr/>
        </p:nvSpPr>
        <p:spPr>
          <a:xfrm>
            <a:off x="10040237" y="3117741"/>
            <a:ext cx="756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all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sym typeface="Corpid E1s SCd Regular"/>
              </a:rPr>
              <a:t>AR/VR</a:t>
            </a:r>
          </a:p>
        </p:txBody>
      </p:sp>
      <p:pic>
        <p:nvPicPr>
          <p:cNvPr id="30" name="Рисунок 3" descr="Рисунок 3">
            <a:extLst>
              <a:ext uri="{FF2B5EF4-FFF2-40B4-BE49-F238E27FC236}">
                <a16:creationId xmlns:a16="http://schemas.microsoft.com/office/drawing/2014/main" id="{7556DE49-5247-8A48-AEA6-E63647C08C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8096" y="2769495"/>
            <a:ext cx="259744" cy="205676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98D9799-1872-BF4A-9289-5E7B004723D2}"/>
              </a:ext>
            </a:extLst>
          </p:cNvPr>
          <p:cNvSpPr txBox="1"/>
          <p:nvPr/>
        </p:nvSpPr>
        <p:spPr>
          <a:xfrm>
            <a:off x="9598637" y="4520890"/>
            <a:ext cx="1778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</a:rPr>
              <a:t>Носимые устройства</a:t>
            </a:r>
          </a:p>
        </p:txBody>
      </p:sp>
      <p:pic>
        <p:nvPicPr>
          <p:cNvPr id="32" name="Рисунок 2" descr="Рисунок 2">
            <a:extLst>
              <a:ext uri="{FF2B5EF4-FFF2-40B4-BE49-F238E27FC236}">
                <a16:creationId xmlns:a16="http://schemas.microsoft.com/office/drawing/2014/main" id="{706B9362-65FA-6C43-8E1B-C0C930BC3F47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10390397" y="4186877"/>
            <a:ext cx="243314" cy="27699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19F1036-C7E0-4842-9FB1-0635CA891A30}"/>
              </a:ext>
            </a:extLst>
          </p:cNvPr>
          <p:cNvSpPr txBox="1"/>
          <p:nvPr/>
        </p:nvSpPr>
        <p:spPr>
          <a:xfrm>
            <a:off x="8332264" y="5384919"/>
            <a:ext cx="152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</a:rPr>
              <a:t>Электронный журнал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B9F14C-6DC6-064E-955F-68935D193B53}"/>
              </a:ext>
            </a:extLst>
          </p:cNvPr>
          <p:cNvSpPr txBox="1"/>
          <p:nvPr/>
        </p:nvSpPr>
        <p:spPr>
          <a:xfrm>
            <a:off x="6493253" y="5444732"/>
            <a:ext cx="1687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27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sym typeface="Corpid E1s SCd Bold"/>
              </a:rPr>
              <a:t>Система технологического видеонаблюдения</a:t>
            </a:r>
            <a:endParaRPr kumimoji="0" lang="en-US" sz="1200" b="0" i="0" u="none" strike="noStrike" kern="0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Montserrat" panose="00000500000000000000" pitchFamily="2" charset="-52"/>
              <a:sym typeface="Corpid E1s SCd Bold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7902753-9812-DA4A-BD23-2D76F3B82F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47282" y="4976981"/>
            <a:ext cx="380480" cy="38048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BDB1E96-AE31-2C4A-B6D5-78F344E294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36794" y="5106015"/>
            <a:ext cx="228600" cy="2286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8D1010-D33D-8645-8CF1-8E58D80F479E}"/>
              </a:ext>
            </a:extLst>
          </p:cNvPr>
          <p:cNvSpPr txBox="1"/>
          <p:nvPr/>
        </p:nvSpPr>
        <p:spPr>
          <a:xfrm>
            <a:off x="7521384" y="3572443"/>
            <a:ext cx="1573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0" i="0" u="none" strike="noStrike" kern="0" spc="0" normalizeH="0" baseline="0" noProof="0" dirty="0">
                <a:ln>
                  <a:noFill/>
                </a:ln>
                <a:solidFill>
                  <a:srgbClr val="A85CFD"/>
                </a:solidFill>
                <a:effectLst/>
                <a:uLnTx/>
                <a:uFillTx/>
                <a:latin typeface="Montserrat" panose="00000500000000000000" pitchFamily="2" charset="-52"/>
                <a:ea typeface="MTS Sans" panose="02000000000000000000" pitchFamily="50" charset="0"/>
                <a:sym typeface="Corpid E1s SCd Bold"/>
              </a:rPr>
              <a:t>VISION ZERO</a:t>
            </a:r>
            <a:endParaRPr kumimoji="0" lang="en-US" sz="1600" b="0" i="0" u="none" strike="noStrike" kern="0" cap="all" spc="0" normalizeH="0" baseline="0" noProof="0" dirty="0">
              <a:ln>
                <a:noFill/>
              </a:ln>
              <a:solidFill>
                <a:srgbClr val="A85CFD"/>
              </a:solidFill>
              <a:effectLst/>
              <a:uLnTx/>
              <a:uFillTx/>
              <a:latin typeface="Montserrat" panose="00000500000000000000" pitchFamily="2" charset="-52"/>
              <a:ea typeface="MTS Sans" panose="02000000000000000000" pitchFamily="50" charset="0"/>
              <a:sym typeface="Corpid E1s SCd Bold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952E7CF-EE3A-8D4E-B94A-55E748CF7FC5}"/>
              </a:ext>
            </a:extLst>
          </p:cNvPr>
          <p:cNvSpPr/>
          <p:nvPr/>
        </p:nvSpPr>
        <p:spPr>
          <a:xfrm>
            <a:off x="289281" y="977696"/>
            <a:ext cx="2528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Частная мобильная широкополосная сеть</a:t>
            </a:r>
            <a:r>
              <a:rPr kumimoji="0" lang="en-US" sz="1200" b="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 4G/5G</a:t>
            </a:r>
            <a:r>
              <a:rPr kumimoji="0" lang="ru-RU" sz="1200" b="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 </a:t>
            </a:r>
            <a:r>
              <a:rPr lang="ru-RU" sz="1200" kern="0" dirty="0">
                <a:solidFill>
                  <a:schemeClr val="bg1"/>
                </a:solidFill>
                <a:latin typeface="Montserrat" panose="00000500000000000000" pitchFamily="2" charset="-52"/>
                <a:ea typeface="TT Firs Neue Light" pitchFamily="34" charset="-122"/>
              </a:rPr>
              <a:t>позволяет </a:t>
            </a:r>
            <a:r>
              <a:rPr kumimoji="0" lang="ru-RU" sz="1200" b="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использовать технологии </a:t>
            </a:r>
            <a:r>
              <a:rPr kumimoji="0" lang="ru-RU" sz="1200" b="0" i="0" u="none" strike="noStrike" kern="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IoT</a:t>
            </a:r>
            <a:r>
              <a:rPr kumimoji="0" lang="ru-RU" sz="1200" b="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, машинного зрения, AR, обмена голосовыми сообщениями уровня </a:t>
            </a:r>
            <a:r>
              <a:rPr kumimoji="0" lang="ru-RU" sz="1200" b="0" i="0" u="none" strike="noStrike" kern="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Mission</a:t>
            </a:r>
            <a:r>
              <a:rPr kumimoji="0" lang="ru-RU" sz="1200" b="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 </a:t>
            </a:r>
            <a:r>
              <a:rPr kumimoji="0" lang="ru-RU" sz="1200" b="0" i="0" u="none" strike="noStrike" kern="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Critical</a:t>
            </a:r>
            <a:r>
              <a:rPr kumimoji="0" lang="ru-RU" sz="1200" b="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n-cs"/>
              </a:rPr>
              <a:t> в закрытом контуре</a:t>
            </a:r>
          </a:p>
        </p:txBody>
      </p:sp>
    </p:spTree>
    <p:extLst>
      <p:ext uri="{BB962C8B-B14F-4D97-AF65-F5344CB8AC3E}">
        <p14:creationId xmlns:p14="http://schemas.microsoft.com/office/powerpoint/2010/main" val="1266045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7" descr="preencoded.png">
            <a:extLst>
              <a:ext uri="{FF2B5EF4-FFF2-40B4-BE49-F238E27FC236}">
                <a16:creationId xmlns:a16="http://schemas.microsoft.com/office/drawing/2014/main" id="{9A49E07D-A6FA-6E44-AB62-6DA6AEC1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98377" y="2190750"/>
            <a:ext cx="5544000" cy="23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DA8B7-7427-4346-812D-390077412A44}"/>
              </a:ext>
            </a:extLst>
          </p:cNvPr>
          <p:cNvSpPr txBox="1"/>
          <p:nvPr/>
        </p:nvSpPr>
        <p:spPr>
          <a:xfrm>
            <a:off x="5868987" y="1366982"/>
            <a:ext cx="6323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>
                <a:solidFill>
                  <a:srgbClr val="919AC6"/>
                </a:solidFill>
                <a:latin typeface="Montserrat" panose="00000500000000000000" pitchFamily="2" charset="-52"/>
              </a:rPr>
              <a:t>Благодарю за внимание!</a:t>
            </a:r>
          </a:p>
        </p:txBody>
      </p:sp>
      <p:sp>
        <p:nvSpPr>
          <p:cNvPr id="8" name="Object19">
            <a:extLst>
              <a:ext uri="{FF2B5EF4-FFF2-40B4-BE49-F238E27FC236}">
                <a16:creationId xmlns:a16="http://schemas.microsoft.com/office/drawing/2014/main" id="{857DDDD2-76AF-814C-8D02-6EB9FEF81451}"/>
              </a:ext>
            </a:extLst>
          </p:cNvPr>
          <p:cNvSpPr/>
          <p:nvPr/>
        </p:nvSpPr>
        <p:spPr>
          <a:xfrm>
            <a:off x="423746" y="4999637"/>
            <a:ext cx="4894419" cy="1136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1400" kern="0" spc="-50" dirty="0" err="1">
                <a:solidFill>
                  <a:schemeClr val="tx2">
                    <a:lumMod val="50000"/>
                  </a:schemeClr>
                </a:solidFill>
                <a:latin typeface="Montserrat Medium" pitchFamily="2" charset="0"/>
                <a:ea typeface="Navigo Light" pitchFamily="34" charset="-122"/>
                <a:cs typeface="Navigo Light" pitchFamily="34" charset="-120"/>
              </a:rPr>
              <a:t>Конокотин</a:t>
            </a:r>
            <a:r>
              <a:rPr lang="ru-RU" sz="1400" kern="0" spc="-50" dirty="0">
                <a:solidFill>
                  <a:schemeClr val="tx2">
                    <a:lumMod val="50000"/>
                  </a:schemeClr>
                </a:solidFill>
                <a:latin typeface="Montserrat Medium" pitchFamily="2" charset="0"/>
                <a:ea typeface="Navigo Light" pitchFamily="34" charset="-122"/>
                <a:cs typeface="Navigo Light" pitchFamily="34" charset="-120"/>
              </a:rPr>
              <a:t> Виктор </a:t>
            </a:r>
          </a:p>
          <a:p>
            <a:r>
              <a:rPr lang="ru-RU" sz="1100" kern="0" spc="-50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Navigo Light" pitchFamily="34" charset="-122"/>
                <a:cs typeface="Navigo Light" pitchFamily="34" charset="-120"/>
              </a:rPr>
              <a:t>Заместитель директора департамента по продвижению продуктов</a:t>
            </a:r>
          </a:p>
          <a:p>
            <a:pPr>
              <a:lnSpc>
                <a:spcPct val="150000"/>
              </a:lnSpc>
            </a:pPr>
            <a:r>
              <a:rPr lang="en-US" sz="1300" kern="0" spc="-50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52"/>
                <a:ea typeface="Navigo Light" pitchFamily="34" charset="-122"/>
                <a:cs typeface="Navigo Light" pitchFamily="34" charset="-120"/>
              </a:rPr>
              <a:t>sale@sitronics.com</a:t>
            </a:r>
            <a:endParaRPr lang="ru-RU" sz="1300" kern="0" spc="-50" dirty="0">
              <a:solidFill>
                <a:schemeClr val="tx2">
                  <a:lumMod val="50000"/>
                </a:schemeClr>
              </a:solidFill>
              <a:latin typeface="Montserrat" panose="00000500000000000000" pitchFamily="2" charset="-52"/>
              <a:ea typeface="Navigo Light" pitchFamily="34" charset="-122"/>
              <a:cs typeface="Navigo Light" pitchFamily="34" charset="-12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F87D1D-33B5-C549-AF76-BCB026811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43" y="749530"/>
            <a:ext cx="2697634" cy="404645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4CE2D2D-3ED4-4AE7-A603-73D27947E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8580" y="2682139"/>
            <a:ext cx="1815223" cy="18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1D136-3C36-1C4F-B49D-8FB56A745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Segoe UI Black" panose="020B0402040204020203" pitchFamily="34" charset="0"/>
              </a:rPr>
              <a:t>VISION ZERO </a:t>
            </a:r>
            <a:r>
              <a:rPr lang="ru-RU" dirty="0"/>
              <a:t>и решения </a:t>
            </a:r>
            <a:r>
              <a:rPr lang="en-US" dirty="0" err="1"/>
              <a:t>Sitronics</a:t>
            </a:r>
            <a:r>
              <a:rPr lang="en-US" dirty="0"/>
              <a:t> Group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E1AB7D-1CD1-EA4B-92EC-F80FACAEEA06}"/>
              </a:ext>
            </a:extLst>
          </p:cNvPr>
          <p:cNvSpPr/>
          <p:nvPr/>
        </p:nvSpPr>
        <p:spPr>
          <a:xfrm>
            <a:off x="350258" y="977696"/>
            <a:ext cx="9904691" cy="330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  <a:buClr>
                <a:prstClr val="white">
                  <a:lumMod val="50000"/>
                </a:prstClr>
              </a:buClr>
              <a:defRPr/>
            </a:pPr>
            <a:r>
              <a:rPr lang="ru-RU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Решения Sitronics </a:t>
            </a:r>
            <a:r>
              <a:rPr lang="ru-RU" sz="1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Group</a:t>
            </a:r>
            <a:r>
              <a:rPr lang="ru-RU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2" charset="-52"/>
              </a:rPr>
              <a:t> для обеспечения охраны труда и промышленной безопасности предприятия </a:t>
            </a:r>
          </a:p>
        </p:txBody>
      </p:sp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A8805C38-1702-6B4D-8DA4-543776340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554"/>
          <a:stretch/>
        </p:blipFill>
        <p:spPr>
          <a:xfrm>
            <a:off x="-1" y="1345332"/>
            <a:ext cx="7924801" cy="5333764"/>
          </a:xfrm>
          <a:prstGeom prst="rect">
            <a:avLst/>
          </a:prstGeom>
        </p:spPr>
      </p:pic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A56A8B5E-C401-6840-B109-7B2AE7EC56B7}"/>
              </a:ext>
            </a:extLst>
          </p:cNvPr>
          <p:cNvSpPr/>
          <p:nvPr/>
        </p:nvSpPr>
        <p:spPr>
          <a:xfrm>
            <a:off x="8177718" y="1653673"/>
            <a:ext cx="2437440" cy="33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95979">
              <a:lnSpc>
                <a:spcPct val="150000"/>
              </a:lnSpc>
              <a:defRPr/>
            </a:pPr>
            <a:r>
              <a:rPr lang="ru-RU" sz="1200" dirty="0">
                <a:solidFill>
                  <a:prstClr val="white"/>
                </a:solidFill>
                <a:latin typeface="Montserrat Medium" pitchFamily="2" charset="0"/>
              </a:rPr>
              <a:t>СФЕРЫ ПРИМЕНЕНИЯ</a:t>
            </a:r>
          </a:p>
        </p:txBody>
      </p:sp>
      <p:pic>
        <p:nvPicPr>
          <p:cNvPr id="168" name="Object 4" descr="preencoded.png">
            <a:extLst>
              <a:ext uri="{FF2B5EF4-FFF2-40B4-BE49-F238E27FC236}">
                <a16:creationId xmlns:a16="http://schemas.microsoft.com/office/drawing/2014/main" id="{072C6668-4F6D-1442-915D-FE4BD8666175}"/>
              </a:ext>
            </a:extLst>
          </p:cNvPr>
          <p:cNvPicPr preferRelativeResize="0"/>
          <p:nvPr/>
        </p:nvPicPr>
        <p:blipFill>
          <a:blip r:embed="rId3"/>
          <a:stretch/>
        </p:blipFill>
        <p:spPr bwMode="auto">
          <a:xfrm>
            <a:off x="419960" y="2043856"/>
            <a:ext cx="1479621" cy="10204"/>
          </a:xfrm>
          <a:prstGeom prst="rect">
            <a:avLst/>
          </a:prstGeom>
        </p:spPr>
      </p:pic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224F6D8D-A156-2C46-9F34-B83369561C99}"/>
              </a:ext>
            </a:extLst>
          </p:cNvPr>
          <p:cNvSpPr/>
          <p:nvPr/>
        </p:nvSpPr>
        <p:spPr bwMode="auto">
          <a:xfrm>
            <a:off x="338264" y="1653673"/>
            <a:ext cx="1975037" cy="33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95979">
              <a:lnSpc>
                <a:spcPct val="150000"/>
              </a:lnSpc>
              <a:defRPr/>
            </a:pPr>
            <a:r>
              <a:rPr lang="ru-RU" sz="1200" dirty="0">
                <a:solidFill>
                  <a:prstClr val="white"/>
                </a:solidFill>
                <a:latin typeface="Montserrat Medium" pitchFamily="2" charset="0"/>
                <a:ea typeface="Arial"/>
                <a:cs typeface="Arial"/>
              </a:rPr>
              <a:t>ПРЕИМУЩЕСТВА</a:t>
            </a:r>
            <a:endParaRPr sz="1200" dirty="0">
              <a:solidFill>
                <a:prstClr val="white"/>
              </a:solidFill>
              <a:latin typeface="Montserrat Medium" pitchFamily="2" charset="0"/>
            </a:endParaRP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D5B4BF03-0D85-6841-A45F-DA279E658FDD}"/>
              </a:ext>
            </a:extLst>
          </p:cNvPr>
          <p:cNvSpPr/>
          <p:nvPr/>
        </p:nvSpPr>
        <p:spPr bwMode="auto">
          <a:xfrm>
            <a:off x="3534499" y="1714780"/>
            <a:ext cx="23728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1648">
              <a:defRPr/>
            </a:pPr>
            <a:r>
              <a:rPr lang="ru-RU" sz="1200" dirty="0">
                <a:solidFill>
                  <a:prstClr val="white"/>
                </a:solidFill>
                <a:latin typeface="Montserrat Medium" pitchFamily="2" charset="0"/>
                <a:ea typeface="Arial"/>
                <a:cs typeface="Arial"/>
              </a:rPr>
              <a:t>РЕШАЕМЫЕ ЗАДАЧИ</a:t>
            </a:r>
            <a:endParaRPr sz="1200" dirty="0">
              <a:solidFill>
                <a:prstClr val="white"/>
              </a:solidFill>
              <a:latin typeface="Montserrat Medium" pitchFamily="2" charset="0"/>
            </a:endParaRP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3416E666-4AB7-8C43-9924-B4F2107F2588}"/>
              </a:ext>
            </a:extLst>
          </p:cNvPr>
          <p:cNvSpPr/>
          <p:nvPr/>
        </p:nvSpPr>
        <p:spPr>
          <a:xfrm>
            <a:off x="8551919" y="2209668"/>
            <a:ext cx="12843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95979">
              <a:defRPr/>
            </a:pPr>
            <a:r>
              <a:rPr lang="ru-RU" sz="1100" dirty="0">
                <a:solidFill>
                  <a:prstClr val="white"/>
                </a:solidFill>
                <a:latin typeface="Montserrat Medium" pitchFamily="2" charset="0"/>
                <a:cs typeface="Times New Roman" panose="02020603050405020304" pitchFamily="18" charset="0"/>
              </a:rPr>
              <a:t>Строительство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53C5EEE2-5A1A-2443-9008-F51B210842D3}"/>
              </a:ext>
            </a:extLst>
          </p:cNvPr>
          <p:cNvSpPr/>
          <p:nvPr/>
        </p:nvSpPr>
        <p:spPr>
          <a:xfrm>
            <a:off x="8551919" y="3130623"/>
            <a:ext cx="19656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95979">
              <a:defRPr/>
            </a:pPr>
            <a:r>
              <a:rPr lang="ru-RU" sz="1100" dirty="0">
                <a:solidFill>
                  <a:prstClr val="white"/>
                </a:solidFill>
                <a:latin typeface="Montserrat Medium" pitchFamily="2" charset="0"/>
                <a:cs typeface="Times New Roman" panose="02020603050405020304" pitchFamily="18" charset="0"/>
              </a:rPr>
              <a:t>Транспорт</a:t>
            </a:r>
            <a:r>
              <a:rPr lang="en-US" sz="1100" dirty="0">
                <a:solidFill>
                  <a:prstClr val="white"/>
                </a:solidFill>
                <a:latin typeface="Montserrat Medium" pitchFamily="2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prstClr val="white"/>
                </a:solidFill>
                <a:latin typeface="Montserrat Medium" pitchFamily="2" charset="0"/>
                <a:cs typeface="Times New Roman" panose="02020603050405020304" pitchFamily="18" charset="0"/>
              </a:rPr>
              <a:t>и логистика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AA6AB75B-E173-7047-A55D-FA26F9691425}"/>
              </a:ext>
            </a:extLst>
          </p:cNvPr>
          <p:cNvSpPr/>
          <p:nvPr/>
        </p:nvSpPr>
        <p:spPr>
          <a:xfrm>
            <a:off x="8551919" y="2670146"/>
            <a:ext cx="16750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95979">
              <a:defRPr/>
            </a:pPr>
            <a:r>
              <a:rPr lang="ru-RU" sz="1100" dirty="0">
                <a:solidFill>
                  <a:prstClr val="white"/>
                </a:solidFill>
                <a:latin typeface="Montserrat Medium" pitchFamily="2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775C5F57-BA6C-7A4C-950F-8F710305E356}"/>
              </a:ext>
            </a:extLst>
          </p:cNvPr>
          <p:cNvSpPr/>
          <p:nvPr/>
        </p:nvSpPr>
        <p:spPr>
          <a:xfrm>
            <a:off x="10905180" y="2215017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95979">
              <a:defRPr/>
            </a:pPr>
            <a:r>
              <a:rPr lang="ru-RU" sz="1100" dirty="0">
                <a:solidFill>
                  <a:prstClr val="white"/>
                </a:solidFill>
                <a:latin typeface="Montserrat Medium" pitchFamily="2" charset="0"/>
                <a:cs typeface="Times New Roman" panose="02020603050405020304" pitchFamily="18" charset="0"/>
              </a:rPr>
              <a:t>ТЭК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828B2C08-0422-0A4C-931C-E810C6AEC2F0}"/>
              </a:ext>
            </a:extLst>
          </p:cNvPr>
          <p:cNvSpPr/>
          <p:nvPr/>
        </p:nvSpPr>
        <p:spPr>
          <a:xfrm>
            <a:off x="10905180" y="2581212"/>
            <a:ext cx="10021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95979">
              <a:defRPr/>
            </a:pPr>
            <a:r>
              <a:rPr lang="ru-RU" sz="1100" dirty="0">
                <a:solidFill>
                  <a:prstClr val="white"/>
                </a:solidFill>
                <a:latin typeface="Montserrat Medium" pitchFamily="2" charset="0"/>
                <a:cs typeface="Times New Roman" panose="02020603050405020304" pitchFamily="18" charset="0"/>
              </a:rPr>
              <a:t>Режимные</a:t>
            </a:r>
            <a:endParaRPr lang="en-US" sz="1100" dirty="0">
              <a:solidFill>
                <a:prstClr val="white"/>
              </a:solidFill>
              <a:latin typeface="Montserrat Medium" pitchFamily="2" charset="0"/>
              <a:cs typeface="Times New Roman" panose="02020603050405020304" pitchFamily="18" charset="0"/>
            </a:endParaRPr>
          </a:p>
          <a:p>
            <a:pPr defTabSz="1295979">
              <a:defRPr/>
            </a:pPr>
            <a:r>
              <a:rPr lang="ru-RU" sz="1100" dirty="0">
                <a:solidFill>
                  <a:prstClr val="white"/>
                </a:solidFill>
                <a:latin typeface="Montserrat Medium" pitchFamily="2" charset="0"/>
                <a:cs typeface="Times New Roman" panose="02020603050405020304" pitchFamily="18" charset="0"/>
              </a:rPr>
              <a:t>объекты</a:t>
            </a:r>
          </a:p>
        </p:txBody>
      </p:sp>
      <p:grpSp>
        <p:nvGrpSpPr>
          <p:cNvPr id="224" name="Группа 223">
            <a:extLst>
              <a:ext uri="{FF2B5EF4-FFF2-40B4-BE49-F238E27FC236}">
                <a16:creationId xmlns:a16="http://schemas.microsoft.com/office/drawing/2014/main" id="{24CAB431-D64C-784F-86D5-9F89E663336F}"/>
              </a:ext>
            </a:extLst>
          </p:cNvPr>
          <p:cNvGrpSpPr/>
          <p:nvPr/>
        </p:nvGrpSpPr>
        <p:grpSpPr>
          <a:xfrm>
            <a:off x="8240263" y="2168156"/>
            <a:ext cx="2678936" cy="1287103"/>
            <a:chOff x="9396708" y="2406382"/>
            <a:chExt cx="1378881" cy="662488"/>
          </a:xfrm>
        </p:grpSpPr>
        <p:sp>
          <p:nvSpPr>
            <p:cNvPr id="178" name="Скругленный прямоугольник 64">
              <a:extLst>
                <a:ext uri="{FF2B5EF4-FFF2-40B4-BE49-F238E27FC236}">
                  <a16:creationId xmlns:a16="http://schemas.microsoft.com/office/drawing/2014/main" id="{1A64EBF0-3F25-F54D-B4F9-F96DAE158D9D}"/>
                </a:ext>
              </a:extLst>
            </p:cNvPr>
            <p:cNvSpPr/>
            <p:nvPr/>
          </p:nvSpPr>
          <p:spPr bwMode="auto">
            <a:xfrm>
              <a:off x="9397022" y="2406930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Скругленный прямоугольник 64">
              <a:extLst>
                <a:ext uri="{FF2B5EF4-FFF2-40B4-BE49-F238E27FC236}">
                  <a16:creationId xmlns:a16="http://schemas.microsoft.com/office/drawing/2014/main" id="{EC440560-A349-0549-A5A5-D99CC9CE8B9E}"/>
                </a:ext>
              </a:extLst>
            </p:cNvPr>
            <p:cNvSpPr/>
            <p:nvPr/>
          </p:nvSpPr>
          <p:spPr bwMode="auto">
            <a:xfrm>
              <a:off x="9397022" y="2645505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Скругленный прямоугольник 64">
              <a:extLst>
                <a:ext uri="{FF2B5EF4-FFF2-40B4-BE49-F238E27FC236}">
                  <a16:creationId xmlns:a16="http://schemas.microsoft.com/office/drawing/2014/main" id="{17C711E9-76E6-574B-B66C-1B7A4121F195}"/>
                </a:ext>
              </a:extLst>
            </p:cNvPr>
            <p:cNvSpPr/>
            <p:nvPr/>
          </p:nvSpPr>
          <p:spPr bwMode="auto">
            <a:xfrm>
              <a:off x="9397022" y="2883344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Скругленный прямоугольник 64">
              <a:extLst>
                <a:ext uri="{FF2B5EF4-FFF2-40B4-BE49-F238E27FC236}">
                  <a16:creationId xmlns:a16="http://schemas.microsoft.com/office/drawing/2014/main" id="{E8961768-D12D-0743-B86C-19CB69F4C65A}"/>
                </a:ext>
              </a:extLst>
            </p:cNvPr>
            <p:cNvSpPr/>
            <p:nvPr/>
          </p:nvSpPr>
          <p:spPr bwMode="auto">
            <a:xfrm>
              <a:off x="10588118" y="2406382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Скругленный прямоугольник 64">
              <a:extLst>
                <a:ext uri="{FF2B5EF4-FFF2-40B4-BE49-F238E27FC236}">
                  <a16:creationId xmlns:a16="http://schemas.microsoft.com/office/drawing/2014/main" id="{B0131C8C-00EA-8A4A-B26A-579AFE6028AC}"/>
                </a:ext>
              </a:extLst>
            </p:cNvPr>
            <p:cNvSpPr/>
            <p:nvPr/>
          </p:nvSpPr>
          <p:spPr bwMode="auto">
            <a:xfrm>
              <a:off x="10588118" y="2648446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5CD66C73-FD97-DA4B-A9F9-16F31F91C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00519" y="2408161"/>
              <a:ext cx="177467" cy="172323"/>
            </a:xfrm>
            <a:prstGeom prst="rect">
              <a:avLst/>
            </a:prstGeom>
          </p:spPr>
        </p:pic>
        <p:pic>
          <p:nvPicPr>
            <p:cNvPr id="184" name="Рисунок 183">
              <a:extLst>
                <a:ext uri="{FF2B5EF4-FFF2-40B4-BE49-F238E27FC236}">
                  <a16:creationId xmlns:a16="http://schemas.microsoft.com/office/drawing/2014/main" id="{A7E8BEC8-C802-E842-86BF-FFAACB6F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0519" y="2896547"/>
              <a:ext cx="177467" cy="172323"/>
            </a:xfrm>
            <a:prstGeom prst="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C9248FA0-E41B-444F-8145-9DCC54B59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96708" y="2648446"/>
              <a:ext cx="177467" cy="172323"/>
            </a:xfrm>
            <a:prstGeom prst="rect">
              <a:avLst/>
            </a:prstGeom>
          </p:spPr>
        </p:pic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73CA75EA-06C3-504F-AFE5-936B104FB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03266" y="2664763"/>
              <a:ext cx="172323" cy="172323"/>
            </a:xfrm>
            <a:prstGeom prst="rect">
              <a:avLst/>
            </a:prstGeom>
          </p:spPr>
        </p:pic>
        <p:pic>
          <p:nvPicPr>
            <p:cNvPr id="187" name="Рисунок 186" descr="Вышка сотовой связи">
              <a:extLst>
                <a:ext uri="{FF2B5EF4-FFF2-40B4-BE49-F238E27FC236}">
                  <a16:creationId xmlns:a16="http://schemas.microsoft.com/office/drawing/2014/main" id="{C4ECE1E9-7700-C041-AC8F-C85B76B4A5C6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30003" y="2424858"/>
              <a:ext cx="104133" cy="138698"/>
            </a:xfrm>
            <a:prstGeom prst="rect">
              <a:avLst/>
            </a:prstGeom>
          </p:spPr>
        </p:pic>
      </p:grp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DAC5B12B-0741-AF4E-900B-FEC2A41D4BCA}"/>
              </a:ext>
            </a:extLst>
          </p:cNvPr>
          <p:cNvSpPr/>
          <p:nvPr/>
        </p:nvSpPr>
        <p:spPr bwMode="auto">
          <a:xfrm>
            <a:off x="779830" y="2169219"/>
            <a:ext cx="2335487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1301648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Arial"/>
                <a:cs typeface="Arial"/>
              </a:rPr>
              <a:t>БЕЗОПАСНО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Arial"/>
                <a:cs typeface="Arial"/>
              </a:rPr>
              <a:t>: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Профилактика несчастных случаев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908F0B47-BB77-2544-920B-05F30DB0E829}"/>
              </a:ext>
            </a:extLst>
          </p:cNvPr>
          <p:cNvSpPr/>
          <p:nvPr/>
        </p:nvSpPr>
        <p:spPr bwMode="auto">
          <a:xfrm>
            <a:off x="779830" y="2839713"/>
            <a:ext cx="2328061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1301648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ea typeface="Arial"/>
                <a:cs typeface="Arial"/>
              </a:rPr>
              <a:t>НАДЁЖНО: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Снижение рисков аварийных ситуаций </a:t>
            </a:r>
          </a:p>
        </p:txBody>
      </p:sp>
      <p:sp>
        <p:nvSpPr>
          <p:cNvPr id="191" name="Прямоугольник 190">
            <a:extLst>
              <a:ext uri="{FF2B5EF4-FFF2-40B4-BE49-F238E27FC236}">
                <a16:creationId xmlns:a16="http://schemas.microsoft.com/office/drawing/2014/main" id="{6A6D7E57-BDBD-2F4D-BE2F-9C9C73838944}"/>
              </a:ext>
            </a:extLst>
          </p:cNvPr>
          <p:cNvSpPr/>
          <p:nvPr/>
        </p:nvSpPr>
        <p:spPr bwMode="auto">
          <a:xfrm>
            <a:off x="779830" y="3512768"/>
            <a:ext cx="236272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1301648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Arial"/>
                <a:cs typeface="Arial"/>
              </a:rPr>
              <a:t>ЭФФЕКТИВНО</a:t>
            </a:r>
            <a:r>
              <a:rPr kumimoji="0" lang="en-US" sz="11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0"/>
                <a:ea typeface="Arial"/>
                <a:cs typeface="Arial"/>
              </a:rPr>
              <a:t>: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Оптимизация бизнес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-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процессов и повышения качества работы сотрудников</a:t>
            </a:r>
          </a:p>
        </p:txBody>
      </p:sp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6BCCCE1A-5A97-7F4C-8790-22CAF717C698}"/>
              </a:ext>
            </a:extLst>
          </p:cNvPr>
          <p:cNvSpPr/>
          <p:nvPr/>
        </p:nvSpPr>
        <p:spPr bwMode="auto">
          <a:xfrm>
            <a:off x="779830" y="5375352"/>
            <a:ext cx="2195883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defTabSz="1301648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-52"/>
                <a:ea typeface="Arial"/>
                <a:cs typeface="Arial"/>
              </a:rPr>
              <a:t>ВЫГОДНО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Arial"/>
                <a:cs typeface="Arial"/>
              </a:rPr>
              <a:t>: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anose="00000500000000000000" pitchFamily="2" charset="-52"/>
                <a:ea typeface="Arial"/>
                <a:cs typeface="Arial"/>
              </a:rPr>
              <a:t>Гибкая система ценообразования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grpSp>
        <p:nvGrpSpPr>
          <p:cNvPr id="221" name="Группа 220">
            <a:extLst>
              <a:ext uri="{FF2B5EF4-FFF2-40B4-BE49-F238E27FC236}">
                <a16:creationId xmlns:a16="http://schemas.microsoft.com/office/drawing/2014/main" id="{BAA15764-7EB7-0645-A6E4-CCA0CC1409A9}"/>
              </a:ext>
            </a:extLst>
          </p:cNvPr>
          <p:cNvGrpSpPr/>
          <p:nvPr/>
        </p:nvGrpSpPr>
        <p:grpSpPr>
          <a:xfrm>
            <a:off x="413848" y="2218740"/>
            <a:ext cx="358004" cy="3536955"/>
            <a:chOff x="765176" y="7274568"/>
            <a:chExt cx="184269" cy="1820515"/>
          </a:xfrm>
        </p:grpSpPr>
        <p:sp>
          <p:nvSpPr>
            <p:cNvPr id="192" name="Скругленный прямоугольник 64">
              <a:extLst>
                <a:ext uri="{FF2B5EF4-FFF2-40B4-BE49-F238E27FC236}">
                  <a16:creationId xmlns:a16="http://schemas.microsoft.com/office/drawing/2014/main" id="{19A26D8E-6D21-3548-9F7A-D4080D3E902E}"/>
                </a:ext>
              </a:extLst>
            </p:cNvPr>
            <p:cNvSpPr/>
            <p:nvPr/>
          </p:nvSpPr>
          <p:spPr bwMode="auto">
            <a:xfrm>
              <a:off x="767647" y="7274568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Скругленный прямоугольник 64">
              <a:extLst>
                <a:ext uri="{FF2B5EF4-FFF2-40B4-BE49-F238E27FC236}">
                  <a16:creationId xmlns:a16="http://schemas.microsoft.com/office/drawing/2014/main" id="{8E9C8F0C-426A-D741-976C-DA502538D52A}"/>
                </a:ext>
              </a:extLst>
            </p:cNvPr>
            <p:cNvSpPr/>
            <p:nvPr/>
          </p:nvSpPr>
          <p:spPr bwMode="auto">
            <a:xfrm>
              <a:off x="767647" y="7616540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Скругленный прямоугольник 64">
              <a:extLst>
                <a:ext uri="{FF2B5EF4-FFF2-40B4-BE49-F238E27FC236}">
                  <a16:creationId xmlns:a16="http://schemas.microsoft.com/office/drawing/2014/main" id="{C58E678C-6153-BF48-B6BB-704CAC03450C}"/>
                </a:ext>
              </a:extLst>
            </p:cNvPr>
            <p:cNvSpPr/>
            <p:nvPr/>
          </p:nvSpPr>
          <p:spPr bwMode="auto">
            <a:xfrm>
              <a:off x="767647" y="7963320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Скругленный прямоугольник 64">
              <a:extLst>
                <a:ext uri="{FF2B5EF4-FFF2-40B4-BE49-F238E27FC236}">
                  <a16:creationId xmlns:a16="http://schemas.microsoft.com/office/drawing/2014/main" id="{B468504C-0880-B547-9B0D-C08EAD8D72C2}"/>
                </a:ext>
              </a:extLst>
            </p:cNvPr>
            <p:cNvSpPr/>
            <p:nvPr/>
          </p:nvSpPr>
          <p:spPr bwMode="auto">
            <a:xfrm>
              <a:off x="765176" y="8462028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Скругленный прямоугольник 64">
              <a:extLst>
                <a:ext uri="{FF2B5EF4-FFF2-40B4-BE49-F238E27FC236}">
                  <a16:creationId xmlns:a16="http://schemas.microsoft.com/office/drawing/2014/main" id="{486A412D-B0BD-7A4C-9E1D-08197EBFF4BF}"/>
                </a:ext>
              </a:extLst>
            </p:cNvPr>
            <p:cNvSpPr/>
            <p:nvPr/>
          </p:nvSpPr>
          <p:spPr bwMode="auto">
            <a:xfrm>
              <a:off x="767647" y="8913285"/>
              <a:ext cx="181798" cy="181798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D01D85DA-F26D-FB40-9949-EF7AAF36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1475" y="7301700"/>
              <a:ext cx="142517" cy="135017"/>
            </a:xfrm>
            <a:prstGeom prst="rect">
              <a:avLst/>
            </a:prstGeom>
          </p:spPr>
        </p:pic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285BBEF6-EEA9-0245-B582-C618480A1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794733" y="8489384"/>
              <a:ext cx="134990" cy="134990"/>
            </a:xfrm>
            <a:prstGeom prst="rect">
              <a:avLst/>
            </a:prstGeom>
          </p:spPr>
        </p:pic>
        <p:pic>
          <p:nvPicPr>
            <p:cNvPr id="200" name="Рисунок 199">
              <a:extLst>
                <a:ext uri="{FF2B5EF4-FFF2-40B4-BE49-F238E27FC236}">
                  <a16:creationId xmlns:a16="http://schemas.microsoft.com/office/drawing/2014/main" id="{EC8B8EF6-AA2F-AB47-B9FC-A59865AA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1475" y="7650502"/>
              <a:ext cx="142881" cy="121601"/>
            </a:xfrm>
            <a:prstGeom prst="rect">
              <a:avLst/>
            </a:prstGeom>
          </p:spPr>
        </p:pic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124A42C3-BC5A-9E44-B4C8-B27764315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91475" y="7987154"/>
              <a:ext cx="145921" cy="127681"/>
            </a:xfrm>
            <a:prstGeom prst="rect">
              <a:avLst/>
            </a:prstGeom>
          </p:spPr>
        </p:pic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F991FA85-DB3C-484C-BB63-4EF17AF9A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03413" y="8936383"/>
              <a:ext cx="133211" cy="141368"/>
            </a:xfrm>
            <a:prstGeom prst="rect">
              <a:avLst/>
            </a:prstGeom>
          </p:spPr>
        </p:pic>
      </p:grpSp>
      <p:sp>
        <p:nvSpPr>
          <p:cNvPr id="205" name="Прямоугольник 204">
            <a:extLst>
              <a:ext uri="{FF2B5EF4-FFF2-40B4-BE49-F238E27FC236}">
                <a16:creationId xmlns:a16="http://schemas.microsoft.com/office/drawing/2014/main" id="{C5C38394-1AFF-D542-8894-68CC98D9895C}"/>
              </a:ext>
            </a:extLst>
          </p:cNvPr>
          <p:cNvSpPr/>
          <p:nvPr/>
        </p:nvSpPr>
        <p:spPr bwMode="auto">
          <a:xfrm>
            <a:off x="3942031" y="4604263"/>
            <a:ext cx="36364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016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Объективная оценка эффективности работы сотрудников на основе аналитических данных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20000"/>
                  <a:lumOff val="80000"/>
                </a:srgbClr>
              </a:solidFill>
              <a:effectLst/>
              <a:uLnTx/>
              <a:uFillTx/>
              <a:latin typeface="Montserrat" pitchFamily="2" charset="0"/>
            </a:endParaRPr>
          </a:p>
        </p:txBody>
      </p:sp>
      <p:sp>
        <p:nvSpPr>
          <p:cNvPr id="206" name="Прямоугольник 205">
            <a:extLst>
              <a:ext uri="{FF2B5EF4-FFF2-40B4-BE49-F238E27FC236}">
                <a16:creationId xmlns:a16="http://schemas.microsoft.com/office/drawing/2014/main" id="{729252EE-2415-4D43-880C-E2DE5FEA7F81}"/>
              </a:ext>
            </a:extLst>
          </p:cNvPr>
          <p:cNvSpPr/>
          <p:nvPr/>
        </p:nvSpPr>
        <p:spPr bwMode="auto">
          <a:xfrm>
            <a:off x="3942030" y="3047278"/>
            <a:ext cx="3298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016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Автоматизация процессов планирования и назначения производственных задач</a:t>
            </a:r>
          </a:p>
        </p:txBody>
      </p:sp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id="{51A92261-AFD6-734F-8F91-3A1836653F26}"/>
              </a:ext>
            </a:extLst>
          </p:cNvPr>
          <p:cNvSpPr/>
          <p:nvPr/>
        </p:nvSpPr>
        <p:spPr bwMode="auto">
          <a:xfrm>
            <a:off x="3942030" y="3824787"/>
            <a:ext cx="30629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016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Контроль за ходом выполнения работ в режиме реального времени</a:t>
            </a:r>
          </a:p>
        </p:txBody>
      </p:sp>
      <p:sp>
        <p:nvSpPr>
          <p:cNvPr id="213" name="Прямоугольник 212">
            <a:extLst>
              <a:ext uri="{FF2B5EF4-FFF2-40B4-BE49-F238E27FC236}">
                <a16:creationId xmlns:a16="http://schemas.microsoft.com/office/drawing/2014/main" id="{0B32F90A-3CED-BF49-B766-1A06396D6446}"/>
              </a:ext>
            </a:extLst>
          </p:cNvPr>
          <p:cNvSpPr/>
          <p:nvPr/>
        </p:nvSpPr>
        <p:spPr bwMode="auto">
          <a:xfrm>
            <a:off x="3942030" y="5385555"/>
            <a:ext cx="32707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016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Прогнозирование и управление рисками простоя и невыполнения обязательств</a:t>
            </a:r>
          </a:p>
        </p:txBody>
      </p:sp>
      <p:sp>
        <p:nvSpPr>
          <p:cNvPr id="214" name="Прямоугольник 213">
            <a:extLst>
              <a:ext uri="{FF2B5EF4-FFF2-40B4-BE49-F238E27FC236}">
                <a16:creationId xmlns:a16="http://schemas.microsoft.com/office/drawing/2014/main" id="{921BE392-050F-E348-A455-2AB6216C4A96}"/>
              </a:ext>
            </a:extLst>
          </p:cNvPr>
          <p:cNvSpPr/>
          <p:nvPr/>
        </p:nvSpPr>
        <p:spPr bwMode="auto">
          <a:xfrm>
            <a:off x="3942030" y="2169219"/>
            <a:ext cx="34406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30164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 pitchFamily="2" charset="0"/>
                <a:ea typeface="Arial"/>
                <a:cs typeface="Arial"/>
              </a:rPr>
              <a:t>Безопасность сотрудников и оперативное реагирование на ЧС,  разграничение прав доступа на объекты</a:t>
            </a:r>
          </a:p>
        </p:txBody>
      </p:sp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D1A975A2-B0D4-9849-9084-6B519F325DF0}"/>
              </a:ext>
            </a:extLst>
          </p:cNvPr>
          <p:cNvGrpSpPr/>
          <p:nvPr/>
        </p:nvGrpSpPr>
        <p:grpSpPr>
          <a:xfrm>
            <a:off x="3540829" y="2258358"/>
            <a:ext cx="362777" cy="3525111"/>
            <a:chOff x="4421436" y="6218378"/>
            <a:chExt cx="186726" cy="1814419"/>
          </a:xfrm>
        </p:grpSpPr>
        <p:sp>
          <p:nvSpPr>
            <p:cNvPr id="204" name="Скругленный прямоугольник 64">
              <a:extLst>
                <a:ext uri="{FF2B5EF4-FFF2-40B4-BE49-F238E27FC236}">
                  <a16:creationId xmlns:a16="http://schemas.microsoft.com/office/drawing/2014/main" id="{7A354132-ECE5-824C-BE09-A072B3A3A188}"/>
                </a:ext>
              </a:extLst>
            </p:cNvPr>
            <p:cNvSpPr/>
            <p:nvPr/>
          </p:nvSpPr>
          <p:spPr bwMode="auto">
            <a:xfrm>
              <a:off x="4421436" y="7859802"/>
              <a:ext cx="181798" cy="172995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Скругленный прямоугольник 64">
              <a:extLst>
                <a:ext uri="{FF2B5EF4-FFF2-40B4-BE49-F238E27FC236}">
                  <a16:creationId xmlns:a16="http://schemas.microsoft.com/office/drawing/2014/main" id="{DB41ED00-A8A3-454E-9A99-A07E605B244D}"/>
                </a:ext>
              </a:extLst>
            </p:cNvPr>
            <p:cNvSpPr/>
            <p:nvPr/>
          </p:nvSpPr>
          <p:spPr bwMode="auto">
            <a:xfrm>
              <a:off x="4426364" y="6219164"/>
              <a:ext cx="181798" cy="172995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Скругленный прямоугольник 64">
              <a:extLst>
                <a:ext uri="{FF2B5EF4-FFF2-40B4-BE49-F238E27FC236}">
                  <a16:creationId xmlns:a16="http://schemas.microsoft.com/office/drawing/2014/main" id="{F90F5A32-3D9E-3B44-BB12-DDC89181DE1A}"/>
                </a:ext>
              </a:extLst>
            </p:cNvPr>
            <p:cNvSpPr/>
            <p:nvPr/>
          </p:nvSpPr>
          <p:spPr bwMode="auto">
            <a:xfrm>
              <a:off x="4426364" y="7049115"/>
              <a:ext cx="181798" cy="172995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Скругленный прямоугольник 64">
              <a:extLst>
                <a:ext uri="{FF2B5EF4-FFF2-40B4-BE49-F238E27FC236}">
                  <a16:creationId xmlns:a16="http://schemas.microsoft.com/office/drawing/2014/main" id="{825069B8-A1A2-1748-82BD-EC0E26847A97}"/>
                </a:ext>
              </a:extLst>
            </p:cNvPr>
            <p:cNvSpPr/>
            <p:nvPr/>
          </p:nvSpPr>
          <p:spPr bwMode="auto">
            <a:xfrm>
              <a:off x="4426364" y="6650281"/>
              <a:ext cx="181798" cy="172995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Скругленный прямоугольник 64">
              <a:extLst>
                <a:ext uri="{FF2B5EF4-FFF2-40B4-BE49-F238E27FC236}">
                  <a16:creationId xmlns:a16="http://schemas.microsoft.com/office/drawing/2014/main" id="{057C31EB-4DEC-FC47-8950-07DB4380F521}"/>
                </a:ext>
              </a:extLst>
            </p:cNvPr>
            <p:cNvSpPr/>
            <p:nvPr/>
          </p:nvSpPr>
          <p:spPr bwMode="auto">
            <a:xfrm>
              <a:off x="4426364" y="7463228"/>
              <a:ext cx="181798" cy="172995"/>
            </a:xfrm>
            <a:prstGeom prst="roundRect">
              <a:avLst>
                <a:gd name="adj" fmla="val 11928"/>
              </a:avLst>
            </a:prstGeom>
            <a:solidFill>
              <a:sysClr val="window" lastClr="FFFFFF">
                <a:lumMod val="75000"/>
                <a:alpha val="1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30164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3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B0157D0F-2468-A14D-A481-975442817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447246" y="7068537"/>
              <a:ext cx="145597" cy="145597"/>
            </a:xfrm>
            <a:prstGeom prst="rect">
              <a:avLst/>
            </a:prstGeom>
          </p:spPr>
        </p:pic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A8CB325B-0C1A-9C42-BCB1-C1059029B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431948" y="6663617"/>
              <a:ext cx="167882" cy="136404"/>
            </a:xfrm>
            <a:prstGeom prst="rect">
              <a:avLst/>
            </a:prstGeom>
          </p:spPr>
        </p:pic>
        <p:pic>
          <p:nvPicPr>
            <p:cNvPr id="218" name="Рисунок 217">
              <a:extLst>
                <a:ext uri="{FF2B5EF4-FFF2-40B4-BE49-F238E27FC236}">
                  <a16:creationId xmlns:a16="http://schemas.microsoft.com/office/drawing/2014/main" id="{E36BBFAD-37D5-0945-AAC8-934154224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431948" y="6218378"/>
              <a:ext cx="171042" cy="164707"/>
            </a:xfrm>
            <a:prstGeom prst="rect">
              <a:avLst/>
            </a:prstGeom>
          </p:spPr>
        </p:pic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3CE48C20-88B6-8449-B4D1-11A0B0A8D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/>
          </p:blipFill>
          <p:spPr bwMode="auto">
            <a:xfrm>
              <a:off x="4444303" y="7480298"/>
              <a:ext cx="145920" cy="138855"/>
            </a:xfrm>
            <a:prstGeom prst="rect">
              <a:avLst/>
            </a:prstGeom>
          </p:spPr>
        </p:pic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9A31C38E-59FA-6647-A574-943D860AB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/>
          </p:blipFill>
          <p:spPr bwMode="auto">
            <a:xfrm>
              <a:off x="4436139" y="7879135"/>
              <a:ext cx="146458" cy="139366"/>
            </a:xfrm>
            <a:prstGeom prst="rect">
              <a:avLst/>
            </a:prstGeom>
          </p:spPr>
        </p:pic>
      </p:grpSp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2F6761BF-B4E7-C54C-8493-F60B4659489C}"/>
              </a:ext>
            </a:extLst>
          </p:cNvPr>
          <p:cNvSpPr/>
          <p:nvPr/>
        </p:nvSpPr>
        <p:spPr bwMode="auto">
          <a:xfrm>
            <a:off x="779830" y="4501275"/>
            <a:ext cx="2335486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301648">
              <a:lnSpc>
                <a:spcPct val="90000"/>
              </a:lnSpc>
              <a:defRPr/>
            </a:pPr>
            <a:r>
              <a:rPr lang="ru-RU" sz="1100" dirty="0">
                <a:solidFill>
                  <a:prstClr val="white"/>
                </a:solidFill>
                <a:latin typeface="Montserrat Medium" pitchFamily="2" charset="0"/>
                <a:ea typeface="Arial"/>
                <a:cs typeface="Arial"/>
              </a:rPr>
              <a:t>УДОБНО</a:t>
            </a:r>
            <a:r>
              <a:rPr lang="en-US" sz="1100" dirty="0">
                <a:solidFill>
                  <a:prstClr val="white"/>
                </a:solidFill>
                <a:latin typeface="Montserrat Medium" pitchFamily="2" charset="0"/>
                <a:ea typeface="Arial"/>
                <a:cs typeface="Arial"/>
              </a:rPr>
              <a:t>: </a:t>
            </a:r>
            <a:r>
              <a:rPr lang="ru-RU" sz="1100" dirty="0">
                <a:solidFill>
                  <a:srgbClr val="4F81BD">
                    <a:lumMod val="20000"/>
                    <a:lumOff val="80000"/>
                  </a:srgbClr>
                </a:solidFill>
                <a:latin typeface="Montserrat" pitchFamily="2" charset="0"/>
                <a:ea typeface="Arial"/>
                <a:cs typeface="Arial"/>
              </a:rPr>
              <a:t>Масштабируемые решения в соответствии </a:t>
            </a:r>
            <a:r>
              <a:rPr lang="en-US" sz="1100" dirty="0">
                <a:solidFill>
                  <a:srgbClr val="4F81BD">
                    <a:lumMod val="20000"/>
                    <a:lumOff val="80000"/>
                  </a:srgbClr>
                </a:solidFill>
                <a:latin typeface="Montserrat" pitchFamily="2" charset="0"/>
                <a:ea typeface="Arial"/>
                <a:cs typeface="Arial"/>
              </a:rPr>
              <a:t>         </a:t>
            </a:r>
            <a:r>
              <a:rPr lang="ru-RU" sz="1100" dirty="0">
                <a:solidFill>
                  <a:srgbClr val="4F81BD">
                    <a:lumMod val="20000"/>
                    <a:lumOff val="80000"/>
                  </a:srgbClr>
                </a:solidFill>
                <a:latin typeface="Montserrat" pitchFamily="2" charset="0"/>
                <a:ea typeface="Arial"/>
                <a:cs typeface="Arial"/>
              </a:rPr>
              <a:t>с требованиями заказчика </a:t>
            </a:r>
          </a:p>
        </p:txBody>
      </p:sp>
      <p:pic>
        <p:nvPicPr>
          <p:cNvPr id="220" name="Object 4" descr="preencoded.png">
            <a:extLst>
              <a:ext uri="{FF2B5EF4-FFF2-40B4-BE49-F238E27FC236}">
                <a16:creationId xmlns:a16="http://schemas.microsoft.com/office/drawing/2014/main" id="{EAFE25AD-5AAA-3A41-BA8D-5CCD576A7B7C}"/>
              </a:ext>
            </a:extLst>
          </p:cNvPr>
          <p:cNvPicPr preferRelativeResize="0"/>
          <p:nvPr/>
        </p:nvPicPr>
        <p:blipFill>
          <a:blip r:embed="rId3"/>
          <a:stretch/>
        </p:blipFill>
        <p:spPr bwMode="auto">
          <a:xfrm>
            <a:off x="3566049" y="2043856"/>
            <a:ext cx="1835999" cy="10204"/>
          </a:xfrm>
          <a:prstGeom prst="rect">
            <a:avLst/>
          </a:prstGeom>
        </p:spPr>
      </p:pic>
      <p:pic>
        <p:nvPicPr>
          <p:cNvPr id="225" name="Object 4" descr="preencoded.png">
            <a:extLst>
              <a:ext uri="{FF2B5EF4-FFF2-40B4-BE49-F238E27FC236}">
                <a16:creationId xmlns:a16="http://schemas.microsoft.com/office/drawing/2014/main" id="{E228C051-B19C-D346-BE91-0EF1A2C0F1EA}"/>
              </a:ext>
            </a:extLst>
          </p:cNvPr>
          <p:cNvPicPr preferRelativeResize="0"/>
          <p:nvPr/>
        </p:nvPicPr>
        <p:blipFill>
          <a:blip r:embed="rId3"/>
          <a:stretch/>
        </p:blipFill>
        <p:spPr bwMode="auto">
          <a:xfrm>
            <a:off x="8277847" y="2043856"/>
            <a:ext cx="1908000" cy="10204"/>
          </a:xfrm>
          <a:prstGeom prst="rect">
            <a:avLst/>
          </a:prstGeom>
        </p:spPr>
      </p:pic>
      <p:pic>
        <p:nvPicPr>
          <p:cNvPr id="227" name="Рисунок 226">
            <a:extLst>
              <a:ext uri="{FF2B5EF4-FFF2-40B4-BE49-F238E27FC236}">
                <a16:creationId xmlns:a16="http://schemas.microsoft.com/office/drawing/2014/main" id="{9BD43668-B31D-F543-B30B-BD694771E80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92267" y="3704748"/>
            <a:ext cx="4499733" cy="2573847"/>
          </a:xfrm>
          <a:prstGeom prst="rect">
            <a:avLst/>
          </a:prstGeom>
        </p:spPr>
      </p:pic>
      <p:sp>
        <p:nvSpPr>
          <p:cNvPr id="228" name="Прямоугольник 227">
            <a:extLst>
              <a:ext uri="{FF2B5EF4-FFF2-40B4-BE49-F238E27FC236}">
                <a16:creationId xmlns:a16="http://schemas.microsoft.com/office/drawing/2014/main" id="{40E7D225-B16F-F544-8789-D009E8CA359D}"/>
              </a:ext>
            </a:extLst>
          </p:cNvPr>
          <p:cNvSpPr/>
          <p:nvPr/>
        </p:nvSpPr>
        <p:spPr>
          <a:xfrm>
            <a:off x="9025223" y="3883043"/>
            <a:ext cx="1735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 SemiBold" pitchFamily="2" charset="0"/>
              </a:rPr>
              <a:t>Решения</a:t>
            </a:r>
            <a:endParaRPr lang="en-US" sz="1200" dirty="0">
              <a:solidFill>
                <a:schemeClr val="bg1"/>
              </a:solidFill>
              <a:latin typeface="Montserrat SemiBold" pitchFamily="2" charset="0"/>
            </a:endParaRP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Montserrat SemiBold" pitchFamily="2" charset="0"/>
              </a:rPr>
              <a:t>Sitronics</a:t>
            </a:r>
            <a:r>
              <a:rPr lang="en-US" sz="1200" dirty="0">
                <a:solidFill>
                  <a:schemeClr val="bg1"/>
                </a:solidFill>
                <a:latin typeface="Montserrat SemiBold" pitchFamily="2" charset="0"/>
              </a:rPr>
              <a:t> Group</a:t>
            </a:r>
            <a:endParaRPr lang="ru-RU" sz="1200" dirty="0">
              <a:solidFill>
                <a:schemeClr val="bg1"/>
              </a:solidFill>
              <a:latin typeface="Montserrat SemiBold" pitchFamily="2" charset="0"/>
            </a:endParaRPr>
          </a:p>
        </p:txBody>
      </p:sp>
      <p:sp>
        <p:nvSpPr>
          <p:cNvPr id="229" name="Прямоугольник 228">
            <a:extLst>
              <a:ext uri="{FF2B5EF4-FFF2-40B4-BE49-F238E27FC236}">
                <a16:creationId xmlns:a16="http://schemas.microsoft.com/office/drawing/2014/main" id="{41F1B595-A096-7744-ABFC-DC5165395454}"/>
              </a:ext>
            </a:extLst>
          </p:cNvPr>
          <p:cNvSpPr/>
          <p:nvPr/>
        </p:nvSpPr>
        <p:spPr bwMode="auto">
          <a:xfrm>
            <a:off x="10632039" y="5137283"/>
            <a:ext cx="1479313" cy="3077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ru-RU" sz="700" dirty="0">
                <a:solidFill>
                  <a:srgbClr val="00B6FF"/>
                </a:solidFill>
                <a:latin typeface="Montserrat Medium" panose="00000600000000000000" pitchFamily="2" charset="-52"/>
              </a:rPr>
              <a:t>ПЛАТФОРМА</a:t>
            </a:r>
            <a:endParaRPr lang="en-US" sz="700" dirty="0">
              <a:solidFill>
                <a:srgbClr val="00B6FF"/>
              </a:solidFill>
              <a:latin typeface="Montserrat Medium" panose="00000600000000000000" pitchFamily="2" charset="-52"/>
            </a:endParaRPr>
          </a:p>
          <a:p>
            <a:pPr algn="ctr"/>
            <a:r>
              <a:rPr lang="ru-RU" sz="700" dirty="0">
                <a:solidFill>
                  <a:srgbClr val="00B6FF"/>
                </a:solidFill>
                <a:latin typeface="Montserrat Medium" panose="00000600000000000000" pitchFamily="2" charset="-52"/>
              </a:rPr>
              <a:t>ПОЗИЦИОНИРОВАНИЯ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AA74E845-18DB-C646-863C-1FB7CECA4DA4}"/>
              </a:ext>
            </a:extLst>
          </p:cNvPr>
          <p:cNvSpPr txBox="1"/>
          <p:nvPr/>
        </p:nvSpPr>
        <p:spPr>
          <a:xfrm rot="17816332">
            <a:off x="9287220" y="5111994"/>
            <a:ext cx="7601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>
                <a:solidFill>
                  <a:schemeClr val="bg1"/>
                </a:solidFill>
                <a:latin typeface="Montserrat SemiBold" pitchFamily="2" charset="0"/>
              </a:rPr>
              <a:t>Безопасность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05C9B5DE-FDEA-0D4E-BD80-16A0FD330A51}"/>
              </a:ext>
            </a:extLst>
          </p:cNvPr>
          <p:cNvSpPr txBox="1"/>
          <p:nvPr/>
        </p:nvSpPr>
        <p:spPr>
          <a:xfrm rot="3367503">
            <a:off x="9771688" y="5227970"/>
            <a:ext cx="7745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>
                <a:solidFill>
                  <a:schemeClr val="bg1"/>
                </a:solidFill>
                <a:latin typeface="Montserrat SemiBold" pitchFamily="2" charset="0"/>
              </a:rPr>
              <a:t>Благополучие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EC6DBA93-425F-934D-87E1-CD8224828465}"/>
              </a:ext>
            </a:extLst>
          </p:cNvPr>
          <p:cNvSpPr txBox="1"/>
          <p:nvPr/>
        </p:nvSpPr>
        <p:spPr>
          <a:xfrm>
            <a:off x="9499286" y="5562183"/>
            <a:ext cx="7505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>
                <a:solidFill>
                  <a:schemeClr val="bg1"/>
                </a:solidFill>
                <a:latin typeface="Montserrat SemiBold" pitchFamily="2" charset="0"/>
              </a:rPr>
              <a:t>Охрана труда</a:t>
            </a:r>
          </a:p>
        </p:txBody>
      </p:sp>
      <p:sp>
        <p:nvSpPr>
          <p:cNvPr id="233" name="Прямоугольник 232">
            <a:extLst>
              <a:ext uri="{FF2B5EF4-FFF2-40B4-BE49-F238E27FC236}">
                <a16:creationId xmlns:a16="http://schemas.microsoft.com/office/drawing/2014/main" id="{6EB797CE-FA0C-C447-BB38-5E71EAFE1546}"/>
              </a:ext>
            </a:extLst>
          </p:cNvPr>
          <p:cNvSpPr/>
          <p:nvPr/>
        </p:nvSpPr>
        <p:spPr>
          <a:xfrm>
            <a:off x="9518707" y="5291171"/>
            <a:ext cx="748429" cy="265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00" b="1" dirty="0">
                <a:solidFill>
                  <a:srgbClr val="8E2DFF"/>
                </a:solidFill>
                <a:latin typeface="Montserrat SemiBold" pitchFamily="2" charset="0"/>
              </a:rPr>
              <a:t>VISON </a:t>
            </a:r>
            <a:endParaRPr lang="ru-RU" sz="700" b="1" dirty="0">
              <a:solidFill>
                <a:srgbClr val="8E2DFF"/>
              </a:solidFill>
              <a:latin typeface="Montserrat SemiBold" pitchFamily="2" charset="0"/>
            </a:endParaRPr>
          </a:p>
          <a:p>
            <a:pPr algn="ctr">
              <a:lnSpc>
                <a:spcPct val="80000"/>
              </a:lnSpc>
            </a:pPr>
            <a:r>
              <a:rPr lang="en-US" sz="700" b="1" dirty="0">
                <a:solidFill>
                  <a:srgbClr val="8E2DFF"/>
                </a:solidFill>
                <a:latin typeface="Montserrat SemiBold" pitchFamily="2" charset="0"/>
              </a:rPr>
              <a:t>ZERO</a:t>
            </a:r>
            <a:endParaRPr lang="ru-RU" sz="700" b="1" dirty="0">
              <a:solidFill>
                <a:srgbClr val="8E2DFF"/>
              </a:solidFill>
              <a:latin typeface="Montserrat SemiBold" pitchFamily="2" charset="0"/>
            </a:endParaRPr>
          </a:p>
        </p:txBody>
      </p:sp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58BF8F6F-ABC4-5D4C-AFA6-11943BE646B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9"/>
          <a:stretch/>
        </p:blipFill>
        <p:spPr>
          <a:xfrm>
            <a:off x="11211221" y="5573868"/>
            <a:ext cx="467590" cy="787360"/>
          </a:xfrm>
          <a:prstGeom prst="rect">
            <a:avLst/>
          </a:prstGeom>
        </p:spPr>
      </p:pic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F5BCF242-5860-7D42-9CF0-70EFB4F91AD0}"/>
              </a:ext>
            </a:extLst>
          </p:cNvPr>
          <p:cNvSpPr/>
          <p:nvPr/>
        </p:nvSpPr>
        <p:spPr bwMode="auto">
          <a:xfrm>
            <a:off x="10793341" y="5662401"/>
            <a:ext cx="1044157" cy="20005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ru-RU" sz="700" dirty="0">
                <a:solidFill>
                  <a:srgbClr val="00B6FF"/>
                </a:solidFill>
                <a:effectLst>
                  <a:outerShdw blurRad="127000" dist="12700" sx="102000" sy="102000" algn="ctr" rotWithShape="0">
                    <a:srgbClr val="161C25"/>
                  </a:outerShdw>
                </a:effectLst>
                <a:latin typeface="Montserrat Medium" panose="00000600000000000000" pitchFamily="2" charset="-52"/>
              </a:rPr>
              <a:t>УМНЫЕ ЧАСЫ</a:t>
            </a:r>
            <a:endParaRPr lang="en-US" sz="700" dirty="0">
              <a:solidFill>
                <a:srgbClr val="00B6FF"/>
              </a:solidFill>
              <a:effectLst>
                <a:outerShdw blurRad="127000" dist="12700" sx="102000" sy="102000" algn="ctr" rotWithShape="0">
                  <a:srgbClr val="161C25"/>
                </a:outerShdw>
              </a:effectLst>
              <a:latin typeface="Montserrat SemiBold" pitchFamily="2" charset="0"/>
            </a:endParaRPr>
          </a:p>
        </p:txBody>
      </p:sp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D0B4884C-B718-7B46-AAE6-C90AFCA12E9D}"/>
              </a:ext>
            </a:extLst>
          </p:cNvPr>
          <p:cNvSpPr/>
          <p:nvPr/>
        </p:nvSpPr>
        <p:spPr bwMode="auto">
          <a:xfrm>
            <a:off x="7744755" y="5137283"/>
            <a:ext cx="1536554" cy="3077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ctr">
              <a:buSzPct val="80000"/>
              <a:defRPr/>
            </a:pPr>
            <a:r>
              <a:rPr lang="ru-RU" sz="700" dirty="0">
                <a:solidFill>
                  <a:srgbClr val="00B6FF"/>
                </a:solidFill>
                <a:effectLst>
                  <a:outerShdw blurRad="127000" dist="12700" sx="102000" sy="102000" algn="ctr" rotWithShape="0">
                    <a:srgbClr val="161C25"/>
                  </a:outerShdw>
                </a:effectLst>
                <a:latin typeface="Montserrat Medium" panose="00000600000000000000" pitchFamily="2" charset="-52"/>
              </a:rPr>
              <a:t>ПЛАТФОРМА</a:t>
            </a:r>
          </a:p>
          <a:p>
            <a:pPr lvl="0" algn="ctr">
              <a:buSzPct val="80000"/>
              <a:defRPr/>
            </a:pPr>
            <a:r>
              <a:rPr lang="ru-RU" sz="700" dirty="0">
                <a:solidFill>
                  <a:srgbClr val="00B6FF"/>
                </a:solidFill>
                <a:effectLst>
                  <a:outerShdw blurRad="127000" dist="12700" sx="102000" sy="102000" algn="ctr" rotWithShape="0">
                    <a:srgbClr val="161C25"/>
                  </a:outerShdw>
                </a:effectLst>
                <a:latin typeface="Montserrat Medium" panose="00000600000000000000" pitchFamily="2" charset="-52"/>
              </a:rPr>
              <a:t>ВИДЕОАНАЛИТИКИ</a:t>
            </a:r>
            <a:endParaRPr lang="en-US" sz="700" dirty="0">
              <a:solidFill>
                <a:srgbClr val="00B6FF"/>
              </a:solidFill>
              <a:effectLst>
                <a:outerShdw blurRad="127000" dist="12700" sx="102000" sy="102000" algn="ctr" rotWithShape="0">
                  <a:srgbClr val="161C25"/>
                </a:outerShdw>
              </a:effectLst>
              <a:latin typeface="Montserrat SemiBold" pitchFamily="2" charset="0"/>
            </a:endParaRPr>
          </a:p>
        </p:txBody>
      </p:sp>
      <p:sp>
        <p:nvSpPr>
          <p:cNvPr id="237" name="Прямоугольник 236">
            <a:extLst>
              <a:ext uri="{FF2B5EF4-FFF2-40B4-BE49-F238E27FC236}">
                <a16:creationId xmlns:a16="http://schemas.microsoft.com/office/drawing/2014/main" id="{432BC354-E533-D548-A26E-3CEF1CDC168A}"/>
              </a:ext>
            </a:extLst>
          </p:cNvPr>
          <p:cNvSpPr/>
          <p:nvPr/>
        </p:nvSpPr>
        <p:spPr bwMode="auto">
          <a:xfrm>
            <a:off x="7917577" y="5662401"/>
            <a:ext cx="1318363" cy="30777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ctr">
              <a:buSzPct val="80000"/>
              <a:defRPr/>
            </a:pPr>
            <a:r>
              <a:rPr lang="ru-RU" sz="700" dirty="0">
                <a:solidFill>
                  <a:srgbClr val="00B6FF"/>
                </a:solidFill>
                <a:effectLst>
                  <a:outerShdw blurRad="127000" dist="12700" sx="102000" sy="102000" algn="ctr" rotWithShape="0">
                    <a:srgbClr val="161C25"/>
                  </a:outerShdw>
                </a:effectLst>
                <a:latin typeface="Montserrat Medium" panose="00000600000000000000" pitchFamily="2" charset="-52"/>
              </a:rPr>
              <a:t>СИСТЕМА МОНИТОРИНГА</a:t>
            </a:r>
          </a:p>
        </p:txBody>
      </p:sp>
      <p:sp>
        <p:nvSpPr>
          <p:cNvPr id="238" name="Прямоугольник 237">
            <a:extLst>
              <a:ext uri="{FF2B5EF4-FFF2-40B4-BE49-F238E27FC236}">
                <a16:creationId xmlns:a16="http://schemas.microsoft.com/office/drawing/2014/main" id="{39E901FC-D1CE-1E49-BC11-F9B13A70AAE3}"/>
              </a:ext>
            </a:extLst>
          </p:cNvPr>
          <p:cNvSpPr/>
          <p:nvPr/>
        </p:nvSpPr>
        <p:spPr bwMode="auto">
          <a:xfrm>
            <a:off x="9164938" y="5967548"/>
            <a:ext cx="1516576" cy="397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  <a:buClr>
                <a:srgbClr val="7030A0"/>
              </a:buClr>
              <a:buSzPct val="80000"/>
              <a:defRPr/>
            </a:pPr>
            <a:r>
              <a:rPr lang="ru-RU" sz="700" dirty="0">
                <a:solidFill>
                  <a:srgbClr val="00B6FF"/>
                </a:solidFill>
                <a:effectLst>
                  <a:outerShdw blurRad="127000" dist="12700" sx="102000" sy="102000" algn="ctr" rotWithShape="0">
                    <a:srgbClr val="161C25"/>
                  </a:outerShdw>
                </a:effectLst>
                <a:latin typeface="Montserrat Medium" panose="00000600000000000000" pitchFamily="2" charset="-52"/>
              </a:rPr>
              <a:t> Строительство сетей </a:t>
            </a:r>
            <a:r>
              <a:rPr lang="en-US" sz="700" dirty="0">
                <a:solidFill>
                  <a:srgbClr val="00B6FF"/>
                </a:solidFill>
                <a:effectLst>
                  <a:outerShdw blurRad="127000" dist="12700" sx="102000" sy="102000" algn="ctr" rotWithShape="0">
                    <a:srgbClr val="161C25"/>
                  </a:outerShdw>
                </a:effectLst>
                <a:latin typeface="Montserrat Medium" panose="00000600000000000000" pitchFamily="2" charset="-52"/>
              </a:rPr>
              <a:t>PLTE</a:t>
            </a:r>
            <a:r>
              <a:rPr lang="ru-RU" sz="700" dirty="0">
                <a:solidFill>
                  <a:srgbClr val="00B6FF"/>
                </a:solidFill>
                <a:effectLst>
                  <a:outerShdw blurRad="127000" dist="12700" sx="102000" sy="102000" algn="ctr" rotWithShape="0">
                    <a:srgbClr val="161C25"/>
                  </a:outerShdw>
                </a:effectLst>
                <a:latin typeface="Montserrat Medium" panose="00000600000000000000" pitchFamily="2" charset="-52"/>
              </a:rPr>
              <a:t>/5</a:t>
            </a:r>
            <a:r>
              <a:rPr lang="en-US" sz="700" dirty="0">
                <a:solidFill>
                  <a:srgbClr val="00B6FF"/>
                </a:solidFill>
                <a:effectLst>
                  <a:outerShdw blurRad="127000" dist="12700" sx="102000" sy="102000" algn="ctr" rotWithShape="0">
                    <a:srgbClr val="161C25"/>
                  </a:outerShdw>
                </a:effectLst>
                <a:latin typeface="Montserrat Medium" panose="00000600000000000000" pitchFamily="2" charset="-52"/>
              </a:rPr>
              <a:t>G</a:t>
            </a:r>
            <a:endParaRPr lang="en-US" sz="700" dirty="0">
              <a:solidFill>
                <a:srgbClr val="00B6FF"/>
              </a:solidFill>
              <a:effectLst>
                <a:outerShdw blurRad="127000" dist="12700" sx="102000" sy="102000" algn="ctr" rotWithShape="0">
                  <a:srgbClr val="161C25"/>
                </a:outerShdw>
              </a:effectLst>
              <a:latin typeface="Montserrat" pitchFamily="2" charset="0"/>
              <a:cs typeface="Arial"/>
            </a:endParaRPr>
          </a:p>
        </p:txBody>
      </p:sp>
      <p:pic>
        <p:nvPicPr>
          <p:cNvPr id="239" name="Рисунок 238">
            <a:extLst>
              <a:ext uri="{FF2B5EF4-FFF2-40B4-BE49-F238E27FC236}">
                <a16:creationId xmlns:a16="http://schemas.microsoft.com/office/drawing/2014/main" id="{BAAB6EB1-D3EF-0A47-9A6B-93C6322C69CD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 t="14495"/>
          <a:stretch/>
        </p:blipFill>
        <p:spPr>
          <a:xfrm>
            <a:off x="8014564" y="6029202"/>
            <a:ext cx="1085870" cy="358064"/>
          </a:xfrm>
          <a:prstGeom prst="rect">
            <a:avLst/>
          </a:prstGeom>
        </p:spPr>
      </p:pic>
      <p:sp>
        <p:nvSpPr>
          <p:cNvPr id="240" name="Овал 239">
            <a:extLst>
              <a:ext uri="{FF2B5EF4-FFF2-40B4-BE49-F238E27FC236}">
                <a16:creationId xmlns:a16="http://schemas.microsoft.com/office/drawing/2014/main" id="{88D97BD5-D29E-F740-B74E-F11529674005}"/>
              </a:ext>
            </a:extLst>
          </p:cNvPr>
          <p:cNvSpPr/>
          <p:nvPr/>
        </p:nvSpPr>
        <p:spPr>
          <a:xfrm>
            <a:off x="9025224" y="4531077"/>
            <a:ext cx="1735398" cy="1900305"/>
          </a:xfrm>
          <a:prstGeom prst="ellipse">
            <a:avLst/>
          </a:prstGeom>
          <a:noFill/>
          <a:ln>
            <a:gradFill>
              <a:gsLst>
                <a:gs pos="1000">
                  <a:srgbClr val="1D2DCF"/>
                </a:gs>
                <a:gs pos="50000">
                  <a:srgbClr val="8E2DFF"/>
                </a:gs>
                <a:gs pos="99000">
                  <a:srgbClr val="00B6FF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31" dirty="0"/>
          </a:p>
        </p:txBody>
      </p:sp>
    </p:spTree>
    <p:extLst>
      <p:ext uri="{BB962C8B-B14F-4D97-AF65-F5344CB8AC3E}">
        <p14:creationId xmlns:p14="http://schemas.microsoft.com/office/powerpoint/2010/main" val="77400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kern="0" cap="none" dirty="0">
                <a:solidFill>
                  <a:schemeClr val="tx1"/>
                </a:solidFill>
              </a:rPr>
              <a:t>Состав решения</a:t>
            </a:r>
            <a:endParaRPr lang="ru-RU" dirty="0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2316151-0D78-9048-812C-55A117EEBD00}"/>
              </a:ext>
            </a:extLst>
          </p:cNvPr>
          <p:cNvSpPr/>
          <p:nvPr/>
        </p:nvSpPr>
        <p:spPr>
          <a:xfrm>
            <a:off x="366544" y="1190561"/>
            <a:ext cx="3455475" cy="5024249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74E1728-9119-2C42-944C-4ED21A61EC4B}"/>
              </a:ext>
            </a:extLst>
          </p:cNvPr>
          <p:cNvCxnSpPr>
            <a:cxnSpLocks/>
          </p:cNvCxnSpPr>
          <p:nvPr/>
        </p:nvCxnSpPr>
        <p:spPr>
          <a:xfrm flipH="1">
            <a:off x="535983" y="3945238"/>
            <a:ext cx="310611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BF84DF7C-30E5-BB4F-B57A-BDA739865CA0}"/>
              </a:ext>
            </a:extLst>
          </p:cNvPr>
          <p:cNvSpPr/>
          <p:nvPr/>
        </p:nvSpPr>
        <p:spPr>
          <a:xfrm>
            <a:off x="4368262" y="1190561"/>
            <a:ext cx="3455475" cy="5024249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A930AE7F-3877-F242-B14B-DF3497CFD45A}"/>
              </a:ext>
            </a:extLst>
          </p:cNvPr>
          <p:cNvCxnSpPr>
            <a:cxnSpLocks/>
          </p:cNvCxnSpPr>
          <p:nvPr/>
        </p:nvCxnSpPr>
        <p:spPr>
          <a:xfrm flipH="1">
            <a:off x="4537701" y="3945238"/>
            <a:ext cx="310611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0136CCA-C38C-7B42-8A91-B541699EE61E}"/>
              </a:ext>
            </a:extLst>
          </p:cNvPr>
          <p:cNvSpPr/>
          <p:nvPr/>
        </p:nvSpPr>
        <p:spPr>
          <a:xfrm>
            <a:off x="8301676" y="1190561"/>
            <a:ext cx="3455475" cy="5024249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35D0C3E8-23B8-3248-BB10-A1D3AB8A3992}"/>
              </a:ext>
            </a:extLst>
          </p:cNvPr>
          <p:cNvCxnSpPr>
            <a:cxnSpLocks/>
          </p:cNvCxnSpPr>
          <p:nvPr/>
        </p:nvCxnSpPr>
        <p:spPr>
          <a:xfrm flipH="1">
            <a:off x="8471115" y="3945238"/>
            <a:ext cx="310611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69F0739-178E-0E4D-812C-5581C058B4C6}"/>
              </a:ext>
            </a:extLst>
          </p:cNvPr>
          <p:cNvSpPr txBox="1"/>
          <p:nvPr/>
        </p:nvSpPr>
        <p:spPr>
          <a:xfrm>
            <a:off x="3840904" y="3317964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Montserrat" pitchFamily="2" charset="0"/>
              </a:rPr>
              <a:t>+</a:t>
            </a:r>
            <a:endParaRPr lang="ru-RU" sz="4400" dirty="0">
              <a:latin typeface="Montserrat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566C388-B703-984C-9294-B47A4C6EFBE0}"/>
              </a:ext>
            </a:extLst>
          </p:cNvPr>
          <p:cNvSpPr txBox="1"/>
          <p:nvPr/>
        </p:nvSpPr>
        <p:spPr>
          <a:xfrm>
            <a:off x="7808470" y="3317964"/>
            <a:ext cx="508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Montserrat" pitchFamily="2" charset="0"/>
              </a:rPr>
              <a:t>+</a:t>
            </a:r>
            <a:endParaRPr lang="ru-RU" sz="4400" dirty="0">
              <a:latin typeface="Montserrat" pitchFamily="2" charset="0"/>
            </a:endParaRPr>
          </a:p>
        </p:txBody>
      </p:sp>
      <p:sp>
        <p:nvSpPr>
          <p:cNvPr id="73" name="Прямоугольник 18">
            <a:extLst>
              <a:ext uri="{FF2B5EF4-FFF2-40B4-BE49-F238E27FC236}">
                <a16:creationId xmlns:a16="http://schemas.microsoft.com/office/drawing/2014/main" id="{C88F9DA7-7BE2-C64D-BC5C-D36B7350CE3A}"/>
              </a:ext>
            </a:extLst>
          </p:cNvPr>
          <p:cNvSpPr/>
          <p:nvPr/>
        </p:nvSpPr>
        <p:spPr>
          <a:xfrm>
            <a:off x="376153" y="3117909"/>
            <a:ext cx="3406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Montserrat Medium" panose="00000600000000000000" pitchFamily="2" charset="-52"/>
              </a:rPr>
              <a:t>Система визуального контроля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sp>
        <p:nvSpPr>
          <p:cNvPr id="74" name="Прямоугольник 24">
            <a:extLst>
              <a:ext uri="{FF2B5EF4-FFF2-40B4-BE49-F238E27FC236}">
                <a16:creationId xmlns:a16="http://schemas.microsoft.com/office/drawing/2014/main" id="{7F36005D-8C15-FB43-9708-19945571A92B}"/>
              </a:ext>
            </a:extLst>
          </p:cNvPr>
          <p:cNvSpPr/>
          <p:nvPr/>
        </p:nvSpPr>
        <p:spPr>
          <a:xfrm>
            <a:off x="484178" y="4147826"/>
            <a:ext cx="3298121" cy="173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Контроль рабочего времени сотрудника, наличие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/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отсутствие на рабочем месте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Обнаружение отсутствия СИЗ (жилеты, каски, очки, маски)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Определение правильности применения СИЗ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Контроль соблюдения технологических регламентов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Montserrat" pitchFamily="2" charset="0"/>
            </a:endParaRP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Обнаружение человека в опасной зоне</a:t>
            </a:r>
          </a:p>
        </p:txBody>
      </p:sp>
      <p:sp>
        <p:nvSpPr>
          <p:cNvPr id="75" name="Прямоугольник 18">
            <a:extLst>
              <a:ext uri="{FF2B5EF4-FFF2-40B4-BE49-F238E27FC236}">
                <a16:creationId xmlns:a16="http://schemas.microsoft.com/office/drawing/2014/main" id="{BD82D89A-A05A-F04F-8F38-4CFE39610010}"/>
              </a:ext>
            </a:extLst>
          </p:cNvPr>
          <p:cNvSpPr/>
          <p:nvPr/>
        </p:nvSpPr>
        <p:spPr>
          <a:xfrm>
            <a:off x="4537701" y="2885383"/>
            <a:ext cx="3148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Montserrat Medium" panose="00000600000000000000" pitchFamily="2" charset="-52"/>
              </a:rPr>
              <a:t>Система удаленного мониторинга сотрудников</a:t>
            </a:r>
            <a:r>
              <a:rPr lang="en-US" sz="1600" dirty="0">
                <a:solidFill>
                  <a:prstClr val="black"/>
                </a:solidFill>
                <a:latin typeface="Montserrat Medium" panose="00000600000000000000" pitchFamily="2" charset="-52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Montserrat Medium" panose="00000600000000000000" pitchFamily="2" charset="-52"/>
              </a:rPr>
              <a:t>и техники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sp>
        <p:nvSpPr>
          <p:cNvPr id="76" name="Прямоугольник 24">
            <a:extLst>
              <a:ext uri="{FF2B5EF4-FFF2-40B4-BE49-F238E27FC236}">
                <a16:creationId xmlns:a16="http://schemas.microsoft.com/office/drawing/2014/main" id="{71B8C045-C201-0D4C-973F-5B3CDED7D090}"/>
              </a:ext>
            </a:extLst>
          </p:cNvPr>
          <p:cNvSpPr/>
          <p:nvPr/>
        </p:nvSpPr>
        <p:spPr>
          <a:xfrm>
            <a:off x="4503061" y="4147826"/>
            <a:ext cx="3140759" cy="1924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Мониторинг состояния и позиционирования сотрудников 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                 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в режиме реального времени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Отслеживание событий, произошедших за текущую смену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Создание и настройка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 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опасных зон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Сбор статистики о перемещениях персонала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Формирование отчетов на основе полученных данных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3B4FAB1-6B49-F44F-AB10-9C33910D8D10}"/>
              </a:ext>
            </a:extLst>
          </p:cNvPr>
          <p:cNvSpPr txBox="1"/>
          <p:nvPr/>
        </p:nvSpPr>
        <p:spPr>
          <a:xfrm>
            <a:off x="833837" y="1285300"/>
            <a:ext cx="2490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>
                <a:solidFill>
                  <a:prstClr val="black"/>
                </a:solidFill>
                <a:latin typeface="Montserrat Medium" panose="00000600000000000000" pitchFamily="2" charset="-52"/>
              </a:rPr>
              <a:t>Видеоаналитика</a:t>
            </a:r>
            <a:r>
              <a:rPr lang="ru-RU" dirty="0">
                <a:solidFill>
                  <a:prstClr val="black"/>
                </a:solidFill>
                <a:latin typeface="Montserrat Medium" panose="00000600000000000000" pitchFamily="2" charset="-52"/>
              </a:rPr>
              <a:t> </a:t>
            </a:r>
            <a:r>
              <a:rPr lang="en-US" dirty="0">
                <a:solidFill>
                  <a:prstClr val="black"/>
                </a:solidFill>
                <a:latin typeface="Montserrat Medium" panose="00000600000000000000" pitchFamily="2" charset="-52"/>
              </a:rPr>
              <a:t>Sitronics</a:t>
            </a:r>
            <a:endParaRPr lang="ru-RU" dirty="0">
              <a:solidFill>
                <a:prstClr val="black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879317-893F-8442-ADA1-5A18D282106F}"/>
              </a:ext>
            </a:extLst>
          </p:cNvPr>
          <p:cNvSpPr txBox="1"/>
          <p:nvPr/>
        </p:nvSpPr>
        <p:spPr>
          <a:xfrm>
            <a:off x="4299958" y="1276335"/>
            <a:ext cx="3555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latin typeface="Montserrat Medium" panose="00000600000000000000" pitchFamily="2" charset="-52"/>
              </a:rPr>
              <a:t>Платформа позиционирования</a:t>
            </a:r>
          </a:p>
        </p:txBody>
      </p:sp>
      <p:sp>
        <p:nvSpPr>
          <p:cNvPr id="79" name="Прямоугольник 18">
            <a:extLst>
              <a:ext uri="{FF2B5EF4-FFF2-40B4-BE49-F238E27FC236}">
                <a16:creationId xmlns:a16="http://schemas.microsoft.com/office/drawing/2014/main" id="{066E3F1C-BEDC-494D-A61F-367C7C6B3409}"/>
              </a:ext>
            </a:extLst>
          </p:cNvPr>
          <p:cNvSpPr/>
          <p:nvPr/>
        </p:nvSpPr>
        <p:spPr>
          <a:xfrm>
            <a:off x="8348170" y="2885383"/>
            <a:ext cx="3372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Montserrat Medium" panose="00000600000000000000" pitchFamily="2" charset="-52"/>
              </a:rPr>
              <a:t>Система комплексного мониторинга территории предприятия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sp>
        <p:nvSpPr>
          <p:cNvPr id="80" name="Прямоугольник 24">
            <a:extLst>
              <a:ext uri="{FF2B5EF4-FFF2-40B4-BE49-F238E27FC236}">
                <a16:creationId xmlns:a16="http://schemas.microsoft.com/office/drawing/2014/main" id="{34A40F30-C948-6045-B421-3D9F2A6BFBA9}"/>
              </a:ext>
            </a:extLst>
          </p:cNvPr>
          <p:cNvSpPr/>
          <p:nvPr/>
        </p:nvSpPr>
        <p:spPr>
          <a:xfrm>
            <a:off x="8439586" y="4147826"/>
            <a:ext cx="3372307" cy="81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Мониторинг персонала и техники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Контроль безопасности периметра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Контроль технологических процессов</a:t>
            </a:r>
          </a:p>
          <a:p>
            <a:pPr marL="171450" indent="-171450">
              <a:lnSpc>
                <a:spcPct val="12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>
                    <a:lumMod val="50000"/>
                  </a:schemeClr>
                </a:solidFill>
                <a:latin typeface="Montserrat" pitchFamily="2" charset="0"/>
              </a:rPr>
              <a:t>Контроль строительства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4333334-67E9-E147-B95F-E8196AE0910B}"/>
              </a:ext>
            </a:extLst>
          </p:cNvPr>
          <p:cNvSpPr txBox="1"/>
          <p:nvPr/>
        </p:nvSpPr>
        <p:spPr>
          <a:xfrm>
            <a:off x="8377594" y="1285300"/>
            <a:ext cx="3290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Montserrat Medium" panose="00000600000000000000" pitchFamily="2" charset="-52"/>
              </a:rPr>
              <a:t>Дронопорт</a:t>
            </a:r>
            <a:r>
              <a:rPr lang="ru-RU" dirty="0">
                <a:solidFill>
                  <a:prstClr val="black"/>
                </a:solidFill>
                <a:latin typeface="Montserrat Medium" panose="00000600000000000000" pitchFamily="2" charset="-52"/>
              </a:rPr>
              <a:t> </a:t>
            </a:r>
            <a:endParaRPr lang="en-US" dirty="0">
              <a:solidFill>
                <a:prstClr val="black"/>
              </a:solidFill>
              <a:latin typeface="Montserrat Medium" panose="00000600000000000000" pitchFamily="2" charset="-52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Montserrat Medium" panose="00000600000000000000" pitchFamily="2" charset="-52"/>
              </a:rPr>
              <a:t>Sitronics</a:t>
            </a:r>
            <a:endParaRPr lang="ru-RU" dirty="0"/>
          </a:p>
        </p:txBody>
      </p:sp>
      <p:pic>
        <p:nvPicPr>
          <p:cNvPr id="17" name="Object 39" descr="preencoded.png">
            <a:extLst>
              <a:ext uri="{FF2B5EF4-FFF2-40B4-BE49-F238E27FC236}">
                <a16:creationId xmlns:a16="http://schemas.microsoft.com/office/drawing/2014/main" id="{104D1917-ADE7-8040-A812-2E64802A6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27782" y="1953596"/>
            <a:ext cx="768337" cy="768337"/>
          </a:xfrm>
          <a:prstGeom prst="rect">
            <a:avLst/>
          </a:prstGeom>
        </p:spPr>
      </p:pic>
      <p:pic>
        <p:nvPicPr>
          <p:cNvPr id="82" name="Object 39" descr="preencoded.png">
            <a:extLst>
              <a:ext uri="{FF2B5EF4-FFF2-40B4-BE49-F238E27FC236}">
                <a16:creationId xmlns:a16="http://schemas.microsoft.com/office/drawing/2014/main" id="{DF75206F-049F-884B-883D-B9F1D231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36229" y="1953596"/>
            <a:ext cx="768337" cy="768337"/>
          </a:xfrm>
          <a:prstGeom prst="rect">
            <a:avLst/>
          </a:prstGeom>
        </p:spPr>
      </p:pic>
      <p:pic>
        <p:nvPicPr>
          <p:cNvPr id="83" name="Object 39" descr="preencoded.png">
            <a:extLst>
              <a:ext uri="{FF2B5EF4-FFF2-40B4-BE49-F238E27FC236}">
                <a16:creationId xmlns:a16="http://schemas.microsoft.com/office/drawing/2014/main" id="{4C5AD2A9-1FEA-2344-BC77-2663AB467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02358" y="1953596"/>
            <a:ext cx="768337" cy="768337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8C61C3D-1216-FE49-8CF3-4412AAE58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3220" y="2195614"/>
            <a:ext cx="322426" cy="27832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34C70EC-A3C9-1E4C-AF30-090B81EFD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48765" y="2120877"/>
            <a:ext cx="362940" cy="397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063F82-F957-C448-BB86-ED778E8BA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3962" y="2208605"/>
            <a:ext cx="265329" cy="2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286BDA-E24D-4740-9A8B-9263BEEB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417236"/>
            <a:ext cx="1342091" cy="276231"/>
          </a:xfrm>
          <a:prstGeom prst="rect">
            <a:avLst/>
          </a:prstGeom>
        </p:spPr>
      </p:pic>
      <p:sp>
        <p:nvSpPr>
          <p:cNvPr id="7" name="Object4">
            <a:extLst>
              <a:ext uri="{FF2B5EF4-FFF2-40B4-BE49-F238E27FC236}">
                <a16:creationId xmlns:a16="http://schemas.microsoft.com/office/drawing/2014/main" id="{0B2A1E65-81D6-F341-884D-076BDDD30EA6}"/>
              </a:ext>
            </a:extLst>
          </p:cNvPr>
          <p:cNvSpPr/>
          <p:nvPr/>
        </p:nvSpPr>
        <p:spPr>
          <a:xfrm>
            <a:off x="522287" y="3429000"/>
            <a:ext cx="6992700" cy="17078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6000" dirty="0" err="1">
                <a:solidFill>
                  <a:schemeClr val="bg1"/>
                </a:solidFill>
                <a:latin typeface="Montserrat Medium" pitchFamily="2" charset="0"/>
              </a:rPr>
              <a:t>Видеоаналитика</a:t>
            </a:r>
            <a:r>
              <a:rPr lang="ru-RU" sz="6000" dirty="0">
                <a:solidFill>
                  <a:schemeClr val="bg1"/>
                </a:solidFill>
                <a:latin typeface="Montserrat Medium" pitchFamily="2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Montserrat Medium" pitchFamily="2" charset="0"/>
              </a:rPr>
              <a:t>Sitronics</a:t>
            </a:r>
          </a:p>
        </p:txBody>
      </p:sp>
    </p:spTree>
    <p:extLst>
      <p:ext uri="{BB962C8B-B14F-4D97-AF65-F5344CB8AC3E}">
        <p14:creationId xmlns:p14="http://schemas.microsoft.com/office/powerpoint/2010/main" val="3728200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0" cap="none" spc="-1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j-cs"/>
              </a:rPr>
              <a:t>Платформа </a:t>
            </a:r>
            <a:r>
              <a:rPr kumimoji="0" lang="ru-RU" sz="3800" b="0" i="0" u="none" strike="noStrike" kern="0" cap="none" spc="-10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j-cs"/>
              </a:rPr>
              <a:t>видеоаналитики</a:t>
            </a:r>
            <a:r>
              <a:rPr kumimoji="0" lang="ru-RU" sz="3800" b="0" i="0" u="none" strike="noStrike" kern="0" cap="none" spc="-1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j-cs"/>
              </a:rPr>
              <a:t> </a:t>
            </a:r>
            <a:r>
              <a:rPr kumimoji="0" lang="en-US" sz="3800" b="0" i="0" u="none" strike="noStrike" kern="0" cap="none" spc="-1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TT Firs Neue Light" pitchFamily="34" charset="-122"/>
                <a:cs typeface="+mj-cs"/>
              </a:rPr>
              <a:t>Sitronics</a:t>
            </a:r>
            <a:endParaRPr kumimoji="0" lang="ru-RU" sz="3800" b="0" i="0" u="none" strike="noStrike" kern="0" cap="none" spc="-1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Montserrat" panose="00000500000000000000" pitchFamily="2" charset="-52"/>
              <a:ea typeface="TT Firs Neue Light" pitchFamily="34" charset="-122"/>
              <a:cs typeface="+mj-cs"/>
            </a:endParaRPr>
          </a:p>
        </p:txBody>
      </p: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12193386-4F50-3F4A-964B-3C28D1DFED29}"/>
              </a:ext>
            </a:extLst>
          </p:cNvPr>
          <p:cNvGrpSpPr/>
          <p:nvPr/>
        </p:nvGrpSpPr>
        <p:grpSpPr>
          <a:xfrm>
            <a:off x="6597559" y="1707426"/>
            <a:ext cx="5336589" cy="4633062"/>
            <a:chOff x="209643" y="4375211"/>
            <a:chExt cx="2548611" cy="221262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9C6DF643-B826-B143-8B48-C1788D7D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133" y="4521854"/>
              <a:ext cx="566926" cy="472439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131E71D0-376D-7B49-8A9C-507478CDD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258" y="4608640"/>
              <a:ext cx="493397" cy="404585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EC01CB9C-609D-2744-BC14-A5C43D30E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9235" y="5342127"/>
              <a:ext cx="493397" cy="404585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818C80A7-D75D-4E47-90C3-4948FC889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0915" y="6183251"/>
              <a:ext cx="493397" cy="404585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998DE333-95CE-C24B-BC96-B9AF563F2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114" y="6072578"/>
              <a:ext cx="261367" cy="494856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3ABFDC32-AFC3-0146-9692-87F35BB91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926058" flipH="1">
              <a:off x="470334" y="5249860"/>
              <a:ext cx="410704" cy="450106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37FB659-0933-CA40-A4F8-97E9E0C09E0D}"/>
                </a:ext>
              </a:extLst>
            </p:cNvPr>
            <p:cNvSpPr txBox="1"/>
            <p:nvPr/>
          </p:nvSpPr>
          <p:spPr>
            <a:xfrm>
              <a:off x="467835" y="5093145"/>
              <a:ext cx="448766" cy="110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WEB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 клиент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F5BBB9B-67EF-B145-B5DD-AB4B9C22ECF7}"/>
                </a:ext>
              </a:extLst>
            </p:cNvPr>
            <p:cNvSpPr txBox="1"/>
            <p:nvPr/>
          </p:nvSpPr>
          <p:spPr>
            <a:xfrm>
              <a:off x="456426" y="5839985"/>
              <a:ext cx="460411" cy="176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Мобильный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клиент</a:t>
              </a:r>
            </a:p>
          </p:txBody>
        </p:sp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4E0DCE44-1AE7-5E4F-B877-73E574C237A4}"/>
                </a:ext>
              </a:extLst>
            </p:cNvPr>
            <p:cNvGrpSpPr/>
            <p:nvPr/>
          </p:nvGrpSpPr>
          <p:grpSpPr>
            <a:xfrm>
              <a:off x="763009" y="4846073"/>
              <a:ext cx="1401492" cy="1621626"/>
              <a:chOff x="-4524151" y="3352479"/>
              <a:chExt cx="3019945" cy="3494291"/>
            </a:xfrm>
          </p:grpSpPr>
          <p:grpSp>
            <p:nvGrpSpPr>
              <p:cNvPr id="148" name="Группа 147">
                <a:extLst>
                  <a:ext uri="{FF2B5EF4-FFF2-40B4-BE49-F238E27FC236}">
                    <a16:creationId xmlns:a16="http://schemas.microsoft.com/office/drawing/2014/main" id="{7BFDF51E-F1D1-5142-90AF-3BAD27231429}"/>
                  </a:ext>
                </a:extLst>
              </p:cNvPr>
              <p:cNvGrpSpPr/>
              <p:nvPr/>
            </p:nvGrpSpPr>
            <p:grpSpPr>
              <a:xfrm>
                <a:off x="-4377589" y="5054482"/>
                <a:ext cx="732656" cy="221155"/>
                <a:chOff x="1806914" y="3340411"/>
                <a:chExt cx="732656" cy="221155"/>
              </a:xfrm>
            </p:grpSpPr>
            <p:pic>
              <p:nvPicPr>
                <p:cNvPr id="185" name="Рисунок 184">
                  <a:extLst>
                    <a:ext uri="{FF2B5EF4-FFF2-40B4-BE49-F238E27FC236}">
                      <a16:creationId xmlns:a16="http://schemas.microsoft.com/office/drawing/2014/main" id="{0F407395-B5EA-7C49-9F56-A647866136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2503" y="3355798"/>
                  <a:ext cx="696337" cy="182909"/>
                </a:xfrm>
                <a:prstGeom prst="rect">
                  <a:avLst/>
                </a:prstGeom>
              </p:spPr>
            </p:pic>
            <p:sp>
              <p:nvSpPr>
                <p:cNvPr id="186" name="Овал 185">
                  <a:extLst>
                    <a:ext uri="{FF2B5EF4-FFF2-40B4-BE49-F238E27FC236}">
                      <a16:creationId xmlns:a16="http://schemas.microsoft.com/office/drawing/2014/main" id="{68906977-1EDE-7140-9C11-CEFA4FD56A0A}"/>
                    </a:ext>
                  </a:extLst>
                </p:cNvPr>
                <p:cNvSpPr/>
                <p:nvPr/>
              </p:nvSpPr>
              <p:spPr>
                <a:xfrm>
                  <a:off x="2493851" y="3340411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Овал 186">
                  <a:extLst>
                    <a:ext uri="{FF2B5EF4-FFF2-40B4-BE49-F238E27FC236}">
                      <a16:creationId xmlns:a16="http://schemas.microsoft.com/office/drawing/2014/main" id="{92F6294E-C7C8-B040-A248-A205CF81BE3E}"/>
                    </a:ext>
                  </a:extLst>
                </p:cNvPr>
                <p:cNvSpPr/>
                <p:nvPr/>
              </p:nvSpPr>
              <p:spPr>
                <a:xfrm>
                  <a:off x="1806914" y="3515847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" name="Группа 148">
                <a:extLst>
                  <a:ext uri="{FF2B5EF4-FFF2-40B4-BE49-F238E27FC236}">
                    <a16:creationId xmlns:a16="http://schemas.microsoft.com/office/drawing/2014/main" id="{DE398457-8DF2-1040-B1DD-0781F7AE509C}"/>
                  </a:ext>
                </a:extLst>
              </p:cNvPr>
              <p:cNvGrpSpPr/>
              <p:nvPr/>
            </p:nvGrpSpPr>
            <p:grpSpPr>
              <a:xfrm rot="10800000" flipH="1" flipV="1">
                <a:off x="-4444364" y="6272882"/>
                <a:ext cx="1320329" cy="573888"/>
                <a:chOff x="1481360" y="4343546"/>
                <a:chExt cx="1320329" cy="573888"/>
              </a:xfrm>
            </p:grpSpPr>
            <p:pic>
              <p:nvPicPr>
                <p:cNvPr id="182" name="Рисунок 181">
                  <a:extLst>
                    <a:ext uri="{FF2B5EF4-FFF2-40B4-BE49-F238E27FC236}">
                      <a16:creationId xmlns:a16="http://schemas.microsoft.com/office/drawing/2014/main" id="{171E9E83-5CDE-0549-B5C5-871DFAAEC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494591" y="4366404"/>
                  <a:ext cx="1287706" cy="532971"/>
                </a:xfrm>
                <a:prstGeom prst="rect">
                  <a:avLst/>
                </a:prstGeom>
              </p:spPr>
            </p:pic>
            <p:sp>
              <p:nvSpPr>
                <p:cNvPr id="183" name="Овал 182">
                  <a:extLst>
                    <a:ext uri="{FF2B5EF4-FFF2-40B4-BE49-F238E27FC236}">
                      <a16:creationId xmlns:a16="http://schemas.microsoft.com/office/drawing/2014/main" id="{7C38261D-01B6-3148-A490-3D7B52587F77}"/>
                    </a:ext>
                  </a:extLst>
                </p:cNvPr>
                <p:cNvSpPr/>
                <p:nvPr/>
              </p:nvSpPr>
              <p:spPr>
                <a:xfrm>
                  <a:off x="1481360" y="4871715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Овал 183">
                  <a:extLst>
                    <a:ext uri="{FF2B5EF4-FFF2-40B4-BE49-F238E27FC236}">
                      <a16:creationId xmlns:a16="http://schemas.microsoft.com/office/drawing/2014/main" id="{1F3D6383-09B6-A24F-98E8-4FAF7453024B}"/>
                    </a:ext>
                  </a:extLst>
                </p:cNvPr>
                <p:cNvSpPr/>
                <p:nvPr/>
              </p:nvSpPr>
              <p:spPr>
                <a:xfrm>
                  <a:off x="2755970" y="4343546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" name="Группа 149">
                <a:extLst>
                  <a:ext uri="{FF2B5EF4-FFF2-40B4-BE49-F238E27FC236}">
                    <a16:creationId xmlns:a16="http://schemas.microsoft.com/office/drawing/2014/main" id="{8E440B5E-04CC-CB4D-9AE4-DE4498B36296}"/>
                  </a:ext>
                </a:extLst>
              </p:cNvPr>
              <p:cNvGrpSpPr/>
              <p:nvPr/>
            </p:nvGrpSpPr>
            <p:grpSpPr>
              <a:xfrm flipH="1">
                <a:off x="-2236862" y="5054482"/>
                <a:ext cx="732656" cy="221155"/>
                <a:chOff x="1806914" y="3340411"/>
                <a:chExt cx="732656" cy="221155"/>
              </a:xfrm>
            </p:grpSpPr>
            <p:pic>
              <p:nvPicPr>
                <p:cNvPr id="179" name="Рисунок 178">
                  <a:extLst>
                    <a:ext uri="{FF2B5EF4-FFF2-40B4-BE49-F238E27FC236}">
                      <a16:creationId xmlns:a16="http://schemas.microsoft.com/office/drawing/2014/main" id="{20A223EB-2192-154E-AC41-9B78553ED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2503" y="3355798"/>
                  <a:ext cx="696337" cy="182909"/>
                </a:xfrm>
                <a:prstGeom prst="rect">
                  <a:avLst/>
                </a:prstGeom>
              </p:spPr>
            </p:pic>
            <p:sp>
              <p:nvSpPr>
                <p:cNvPr id="180" name="Овал 179">
                  <a:extLst>
                    <a:ext uri="{FF2B5EF4-FFF2-40B4-BE49-F238E27FC236}">
                      <a16:creationId xmlns:a16="http://schemas.microsoft.com/office/drawing/2014/main" id="{4FA4C649-8978-B74A-BA46-E7B2743AB30B}"/>
                    </a:ext>
                  </a:extLst>
                </p:cNvPr>
                <p:cNvSpPr/>
                <p:nvPr/>
              </p:nvSpPr>
              <p:spPr>
                <a:xfrm>
                  <a:off x="2493851" y="3340411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Овал 180">
                  <a:extLst>
                    <a:ext uri="{FF2B5EF4-FFF2-40B4-BE49-F238E27FC236}">
                      <a16:creationId xmlns:a16="http://schemas.microsoft.com/office/drawing/2014/main" id="{3E223696-DC55-6947-AD09-FE43429F594C}"/>
                    </a:ext>
                  </a:extLst>
                </p:cNvPr>
                <p:cNvSpPr/>
                <p:nvPr/>
              </p:nvSpPr>
              <p:spPr>
                <a:xfrm>
                  <a:off x="1806914" y="3515847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1" name="Группа 150">
                <a:extLst>
                  <a:ext uri="{FF2B5EF4-FFF2-40B4-BE49-F238E27FC236}">
                    <a16:creationId xmlns:a16="http://schemas.microsoft.com/office/drawing/2014/main" id="{E390C260-866B-384F-87E6-9F7325545082}"/>
                  </a:ext>
                </a:extLst>
              </p:cNvPr>
              <p:cNvGrpSpPr/>
              <p:nvPr/>
            </p:nvGrpSpPr>
            <p:grpSpPr>
              <a:xfrm flipH="1" flipV="1">
                <a:off x="-2598156" y="3611805"/>
                <a:ext cx="1049019" cy="448944"/>
                <a:chOff x="1481360" y="4468490"/>
                <a:chExt cx="1049019" cy="448944"/>
              </a:xfrm>
            </p:grpSpPr>
            <p:pic>
              <p:nvPicPr>
                <p:cNvPr id="176" name="Рисунок 175">
                  <a:extLst>
                    <a:ext uri="{FF2B5EF4-FFF2-40B4-BE49-F238E27FC236}">
                      <a16:creationId xmlns:a16="http://schemas.microsoft.com/office/drawing/2014/main" id="{A5EBFC4A-723E-D449-898D-5E25393FF2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494590" y="4493680"/>
                  <a:ext cx="1016812" cy="405697"/>
                </a:xfrm>
                <a:prstGeom prst="rect">
                  <a:avLst/>
                </a:prstGeom>
              </p:spPr>
            </p:pic>
            <p:sp>
              <p:nvSpPr>
                <p:cNvPr id="177" name="Овал 176">
                  <a:extLst>
                    <a:ext uri="{FF2B5EF4-FFF2-40B4-BE49-F238E27FC236}">
                      <a16:creationId xmlns:a16="http://schemas.microsoft.com/office/drawing/2014/main" id="{16461D58-81AC-DC4C-896F-55AC455C0A67}"/>
                    </a:ext>
                  </a:extLst>
                </p:cNvPr>
                <p:cNvSpPr/>
                <p:nvPr/>
              </p:nvSpPr>
              <p:spPr>
                <a:xfrm>
                  <a:off x="1481360" y="4871715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Овал 177">
                  <a:extLst>
                    <a:ext uri="{FF2B5EF4-FFF2-40B4-BE49-F238E27FC236}">
                      <a16:creationId xmlns:a16="http://schemas.microsoft.com/office/drawing/2014/main" id="{AA1F3516-C274-9543-A862-CCBD1D7C791E}"/>
                    </a:ext>
                  </a:extLst>
                </p:cNvPr>
                <p:cNvSpPr/>
                <p:nvPr/>
              </p:nvSpPr>
              <p:spPr>
                <a:xfrm>
                  <a:off x="2484660" y="4468490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" name="Группа 151">
                <a:extLst>
                  <a:ext uri="{FF2B5EF4-FFF2-40B4-BE49-F238E27FC236}">
                    <a16:creationId xmlns:a16="http://schemas.microsoft.com/office/drawing/2014/main" id="{33B3FF2D-947B-D84B-9675-594986FC3AE9}"/>
                  </a:ext>
                </a:extLst>
              </p:cNvPr>
              <p:cNvGrpSpPr/>
              <p:nvPr/>
            </p:nvGrpSpPr>
            <p:grpSpPr>
              <a:xfrm rot="10800000" flipH="1">
                <a:off x="-2410221" y="3870006"/>
                <a:ext cx="894491" cy="259695"/>
                <a:chOff x="1806914" y="3515847"/>
                <a:chExt cx="894491" cy="259695"/>
              </a:xfrm>
            </p:grpSpPr>
            <p:pic>
              <p:nvPicPr>
                <p:cNvPr id="173" name="Рисунок 172">
                  <a:extLst>
                    <a:ext uri="{FF2B5EF4-FFF2-40B4-BE49-F238E27FC236}">
                      <a16:creationId xmlns:a16="http://schemas.microsoft.com/office/drawing/2014/main" id="{AAA647E2-DB60-AF43-A71D-E81CED7D10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1832504" y="3533936"/>
                  <a:ext cx="868901" cy="218744"/>
                </a:xfrm>
                <a:prstGeom prst="rect">
                  <a:avLst/>
                </a:prstGeom>
              </p:spPr>
            </p:pic>
            <p:sp>
              <p:nvSpPr>
                <p:cNvPr id="174" name="Овал 173">
                  <a:extLst>
                    <a:ext uri="{FF2B5EF4-FFF2-40B4-BE49-F238E27FC236}">
                      <a16:creationId xmlns:a16="http://schemas.microsoft.com/office/drawing/2014/main" id="{6D3BEC93-8A79-A045-85E2-3E8AF18C3B39}"/>
                    </a:ext>
                  </a:extLst>
                </p:cNvPr>
                <p:cNvSpPr/>
                <p:nvPr/>
              </p:nvSpPr>
              <p:spPr>
                <a:xfrm>
                  <a:off x="2638223" y="3729823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Овал 174">
                  <a:extLst>
                    <a:ext uri="{FF2B5EF4-FFF2-40B4-BE49-F238E27FC236}">
                      <a16:creationId xmlns:a16="http://schemas.microsoft.com/office/drawing/2014/main" id="{E95E9485-9C3C-F242-A999-17F7F94D18FD}"/>
                    </a:ext>
                  </a:extLst>
                </p:cNvPr>
                <p:cNvSpPr/>
                <p:nvPr/>
              </p:nvSpPr>
              <p:spPr>
                <a:xfrm>
                  <a:off x="1806914" y="3515847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" name="Группа 152">
                <a:extLst>
                  <a:ext uri="{FF2B5EF4-FFF2-40B4-BE49-F238E27FC236}">
                    <a16:creationId xmlns:a16="http://schemas.microsoft.com/office/drawing/2014/main" id="{E4235D26-C76A-5046-BB58-175158EDFBF3}"/>
                  </a:ext>
                </a:extLst>
              </p:cNvPr>
              <p:cNvGrpSpPr/>
              <p:nvPr/>
            </p:nvGrpSpPr>
            <p:grpSpPr>
              <a:xfrm>
                <a:off x="-4225319" y="3352479"/>
                <a:ext cx="1020920" cy="708270"/>
                <a:chOff x="7751803" y="1811730"/>
                <a:chExt cx="1020920" cy="708270"/>
              </a:xfrm>
            </p:grpSpPr>
            <p:pic>
              <p:nvPicPr>
                <p:cNvPr id="170" name="Рисунок 169">
                  <a:extLst>
                    <a:ext uri="{FF2B5EF4-FFF2-40B4-BE49-F238E27FC236}">
                      <a16:creationId xmlns:a16="http://schemas.microsoft.com/office/drawing/2014/main" id="{1A61091E-7F4F-FD4F-B45E-968A8D93B7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922986" y="1681934"/>
                  <a:ext cx="696894" cy="979237"/>
                </a:xfrm>
                <a:prstGeom prst="rect">
                  <a:avLst/>
                </a:prstGeom>
              </p:spPr>
            </p:pic>
            <p:sp>
              <p:nvSpPr>
                <p:cNvPr id="171" name="Овал 170">
                  <a:extLst>
                    <a:ext uri="{FF2B5EF4-FFF2-40B4-BE49-F238E27FC236}">
                      <a16:creationId xmlns:a16="http://schemas.microsoft.com/office/drawing/2014/main" id="{499B04A9-C9BC-7249-8F53-DD6658216153}"/>
                    </a:ext>
                  </a:extLst>
                </p:cNvPr>
                <p:cNvSpPr/>
                <p:nvPr/>
              </p:nvSpPr>
              <p:spPr>
                <a:xfrm>
                  <a:off x="7751803" y="1811730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Овал 171">
                  <a:extLst>
                    <a:ext uri="{FF2B5EF4-FFF2-40B4-BE49-F238E27FC236}">
                      <a16:creationId xmlns:a16="http://schemas.microsoft.com/office/drawing/2014/main" id="{F64DD65E-FCF8-BD48-ABCC-C02A3F8911EB}"/>
                    </a:ext>
                  </a:extLst>
                </p:cNvPr>
                <p:cNvSpPr/>
                <p:nvPr/>
              </p:nvSpPr>
              <p:spPr>
                <a:xfrm>
                  <a:off x="8727004" y="2466441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5453F3E1-0D30-0943-91DB-70D55052D8AA}"/>
                  </a:ext>
                </a:extLst>
              </p:cNvPr>
              <p:cNvGrpSpPr/>
              <p:nvPr/>
            </p:nvGrpSpPr>
            <p:grpSpPr>
              <a:xfrm>
                <a:off x="-4243912" y="4505723"/>
                <a:ext cx="616305" cy="148132"/>
                <a:chOff x="7700596" y="2802939"/>
                <a:chExt cx="616305" cy="148132"/>
              </a:xfrm>
            </p:grpSpPr>
            <p:pic>
              <p:nvPicPr>
                <p:cNvPr id="167" name="Рисунок 166">
                  <a:extLst>
                    <a:ext uri="{FF2B5EF4-FFF2-40B4-BE49-F238E27FC236}">
                      <a16:creationId xmlns:a16="http://schemas.microsoft.com/office/drawing/2014/main" id="{34E0331D-C8F1-5A43-9572-C569E61E6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33674" y="2818428"/>
                  <a:ext cx="565118" cy="116921"/>
                </a:xfrm>
                <a:prstGeom prst="rect">
                  <a:avLst/>
                </a:prstGeom>
              </p:spPr>
            </p:pic>
            <p:sp>
              <p:nvSpPr>
                <p:cNvPr id="168" name="Овал 167">
                  <a:extLst>
                    <a:ext uri="{FF2B5EF4-FFF2-40B4-BE49-F238E27FC236}">
                      <a16:creationId xmlns:a16="http://schemas.microsoft.com/office/drawing/2014/main" id="{5E1DC3DF-3F84-9245-8A85-34362B56F2D8}"/>
                    </a:ext>
                  </a:extLst>
                </p:cNvPr>
                <p:cNvSpPr/>
                <p:nvPr/>
              </p:nvSpPr>
              <p:spPr>
                <a:xfrm>
                  <a:off x="8271182" y="2905352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Овал 168">
                  <a:extLst>
                    <a:ext uri="{FF2B5EF4-FFF2-40B4-BE49-F238E27FC236}">
                      <a16:creationId xmlns:a16="http://schemas.microsoft.com/office/drawing/2014/main" id="{ED515F1F-3346-924E-AEE6-FB8EF092C6ED}"/>
                    </a:ext>
                  </a:extLst>
                </p:cNvPr>
                <p:cNvSpPr/>
                <p:nvPr/>
              </p:nvSpPr>
              <p:spPr>
                <a:xfrm>
                  <a:off x="7700596" y="2802939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BEDE6851-BD7F-1C44-B337-CCBB6D6865D2}"/>
                  </a:ext>
                </a:extLst>
              </p:cNvPr>
              <p:cNvGrpSpPr/>
              <p:nvPr/>
            </p:nvGrpSpPr>
            <p:grpSpPr>
              <a:xfrm>
                <a:off x="-4524151" y="5789543"/>
                <a:ext cx="901598" cy="202995"/>
                <a:chOff x="7470167" y="4298898"/>
                <a:chExt cx="901598" cy="202995"/>
              </a:xfrm>
            </p:grpSpPr>
            <p:pic>
              <p:nvPicPr>
                <p:cNvPr id="164" name="Рисунок 163">
                  <a:extLst>
                    <a:ext uri="{FF2B5EF4-FFF2-40B4-BE49-F238E27FC236}">
                      <a16:creationId xmlns:a16="http://schemas.microsoft.com/office/drawing/2014/main" id="{C496FB49-3984-E74C-8013-703A388C03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7500016" y="4311921"/>
                  <a:ext cx="849468" cy="175752"/>
                </a:xfrm>
                <a:prstGeom prst="rect">
                  <a:avLst/>
                </a:prstGeom>
              </p:spPr>
            </p:pic>
            <p:sp>
              <p:nvSpPr>
                <p:cNvPr id="165" name="Овал 164">
                  <a:extLst>
                    <a:ext uri="{FF2B5EF4-FFF2-40B4-BE49-F238E27FC236}">
                      <a16:creationId xmlns:a16="http://schemas.microsoft.com/office/drawing/2014/main" id="{37A4C6A1-FD5B-634E-A656-95A375662AAE}"/>
                    </a:ext>
                  </a:extLst>
                </p:cNvPr>
                <p:cNvSpPr/>
                <p:nvPr/>
              </p:nvSpPr>
              <p:spPr>
                <a:xfrm>
                  <a:off x="8326046" y="4298898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Овал 165">
                  <a:extLst>
                    <a:ext uri="{FF2B5EF4-FFF2-40B4-BE49-F238E27FC236}">
                      <a16:creationId xmlns:a16="http://schemas.microsoft.com/office/drawing/2014/main" id="{0386BD94-6362-7044-9EE4-C0DC6CB32A8C}"/>
                    </a:ext>
                  </a:extLst>
                </p:cNvPr>
                <p:cNvSpPr/>
                <p:nvPr/>
              </p:nvSpPr>
              <p:spPr>
                <a:xfrm>
                  <a:off x="7470167" y="4456174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A021832B-6ABE-0941-B1A4-0B3110D8FB6C}"/>
                  </a:ext>
                </a:extLst>
              </p:cNvPr>
              <p:cNvGrpSpPr/>
              <p:nvPr/>
            </p:nvGrpSpPr>
            <p:grpSpPr>
              <a:xfrm>
                <a:off x="-2839650" y="6272834"/>
                <a:ext cx="1100173" cy="556591"/>
                <a:chOff x="9079512" y="4732085"/>
                <a:chExt cx="1100173" cy="556591"/>
              </a:xfrm>
            </p:grpSpPr>
            <p:sp>
              <p:nvSpPr>
                <p:cNvPr id="162" name="Овал 161">
                  <a:extLst>
                    <a:ext uri="{FF2B5EF4-FFF2-40B4-BE49-F238E27FC236}">
                      <a16:creationId xmlns:a16="http://schemas.microsoft.com/office/drawing/2014/main" id="{B8CA0A39-0D86-8545-8B7A-664DAD5DCD97}"/>
                    </a:ext>
                  </a:extLst>
                </p:cNvPr>
                <p:cNvSpPr/>
                <p:nvPr/>
              </p:nvSpPr>
              <p:spPr>
                <a:xfrm>
                  <a:off x="9079512" y="4732085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Овал 162">
                  <a:extLst>
                    <a:ext uri="{FF2B5EF4-FFF2-40B4-BE49-F238E27FC236}">
                      <a16:creationId xmlns:a16="http://schemas.microsoft.com/office/drawing/2014/main" id="{EBECEC79-FBCE-CA4F-8012-74E298FEDC4D}"/>
                    </a:ext>
                  </a:extLst>
                </p:cNvPr>
                <p:cNvSpPr/>
                <p:nvPr/>
              </p:nvSpPr>
              <p:spPr>
                <a:xfrm>
                  <a:off x="10133966" y="5242957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7" name="Группа 156">
                <a:extLst>
                  <a:ext uri="{FF2B5EF4-FFF2-40B4-BE49-F238E27FC236}">
                    <a16:creationId xmlns:a16="http://schemas.microsoft.com/office/drawing/2014/main" id="{05A841A0-EE80-C24B-A63C-872D3EC2E9FC}"/>
                  </a:ext>
                </a:extLst>
              </p:cNvPr>
              <p:cNvGrpSpPr/>
              <p:nvPr/>
            </p:nvGrpSpPr>
            <p:grpSpPr>
              <a:xfrm>
                <a:off x="-2288313" y="5724834"/>
                <a:ext cx="776015" cy="159958"/>
                <a:chOff x="9602548" y="4240377"/>
                <a:chExt cx="776015" cy="159958"/>
              </a:xfrm>
            </p:grpSpPr>
            <p:pic>
              <p:nvPicPr>
                <p:cNvPr id="159" name="Рисунок 158">
                  <a:extLst>
                    <a:ext uri="{FF2B5EF4-FFF2-40B4-BE49-F238E27FC236}">
                      <a16:creationId xmlns:a16="http://schemas.microsoft.com/office/drawing/2014/main" id="{F9307CE7-4BDE-1142-A04A-07C4936D1C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624914" y="4253460"/>
                  <a:ext cx="709895" cy="146875"/>
                </a:xfrm>
                <a:prstGeom prst="rect">
                  <a:avLst/>
                </a:prstGeom>
              </p:spPr>
            </p:pic>
            <p:sp>
              <p:nvSpPr>
                <p:cNvPr id="160" name="Овал 159">
                  <a:extLst>
                    <a:ext uri="{FF2B5EF4-FFF2-40B4-BE49-F238E27FC236}">
                      <a16:creationId xmlns:a16="http://schemas.microsoft.com/office/drawing/2014/main" id="{A262ECF9-5171-7D4B-BCB5-8B5AC7ACC29D}"/>
                    </a:ext>
                  </a:extLst>
                </p:cNvPr>
                <p:cNvSpPr/>
                <p:nvPr/>
              </p:nvSpPr>
              <p:spPr>
                <a:xfrm>
                  <a:off x="9602548" y="4339132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Овал 160">
                  <a:extLst>
                    <a:ext uri="{FF2B5EF4-FFF2-40B4-BE49-F238E27FC236}">
                      <a16:creationId xmlns:a16="http://schemas.microsoft.com/office/drawing/2014/main" id="{34C572C7-A68A-7042-A541-0BB5B06E97BA}"/>
                    </a:ext>
                  </a:extLst>
                </p:cNvPr>
                <p:cNvSpPr/>
                <p:nvPr/>
              </p:nvSpPr>
              <p:spPr>
                <a:xfrm>
                  <a:off x="10332844" y="4240377"/>
                  <a:ext cx="45719" cy="45719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936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58" name="Рисунок 157">
                <a:extLst>
                  <a:ext uri="{FF2B5EF4-FFF2-40B4-BE49-F238E27FC236}">
                    <a16:creationId xmlns:a16="http://schemas.microsoft.com/office/drawing/2014/main" id="{6D618BDB-7CF9-2C4F-8213-4FB8D3D35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V="1">
                <a:off x="-2835223" y="6288869"/>
                <a:ext cx="1072887" cy="520100"/>
              </a:xfrm>
              <a:prstGeom prst="rect">
                <a:avLst/>
              </a:prstGeom>
            </p:spPr>
          </p:pic>
        </p:grp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F6486612-0306-564F-BA12-F4B4BBA5C853}"/>
                </a:ext>
              </a:extLst>
            </p:cNvPr>
            <p:cNvGrpSpPr/>
            <p:nvPr/>
          </p:nvGrpSpPr>
          <p:grpSpPr>
            <a:xfrm>
              <a:off x="209643" y="4489937"/>
              <a:ext cx="313500" cy="2043696"/>
              <a:chOff x="229855" y="4489937"/>
              <a:chExt cx="313500" cy="2043696"/>
            </a:xfrm>
          </p:grpSpPr>
          <p:grpSp>
            <p:nvGrpSpPr>
              <p:cNvPr id="142" name="Группа 141">
                <a:extLst>
                  <a:ext uri="{FF2B5EF4-FFF2-40B4-BE49-F238E27FC236}">
                    <a16:creationId xmlns:a16="http://schemas.microsoft.com/office/drawing/2014/main" id="{49544E95-3528-C440-9EC1-46DADA71533A}"/>
                  </a:ext>
                </a:extLst>
              </p:cNvPr>
              <p:cNvGrpSpPr/>
              <p:nvPr/>
            </p:nvGrpSpPr>
            <p:grpSpPr>
              <a:xfrm>
                <a:off x="297433" y="4489937"/>
                <a:ext cx="245922" cy="2043696"/>
                <a:chOff x="6092941" y="1669174"/>
                <a:chExt cx="439490" cy="3724094"/>
              </a:xfrm>
            </p:grpSpPr>
            <p:cxnSp>
              <p:nvCxnSpPr>
                <p:cNvPr id="144" name="Прямая соединительная линия 143">
                  <a:extLst>
                    <a:ext uri="{FF2B5EF4-FFF2-40B4-BE49-F238E27FC236}">
                      <a16:creationId xmlns:a16="http://schemas.microsoft.com/office/drawing/2014/main" id="{F0075940-F6A2-5347-9360-2950A306B8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92941" y="1674550"/>
                  <a:ext cx="2" cy="6680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Прямая соединительная линия 144">
                  <a:extLst>
                    <a:ext uri="{FF2B5EF4-FFF2-40B4-BE49-F238E27FC236}">
                      <a16:creationId xmlns:a16="http://schemas.microsoft.com/office/drawing/2014/main" id="{CB672A4B-A5B9-FF40-8EB9-30AB04A53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2941" y="1669174"/>
                  <a:ext cx="4394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Прямая соединительная линия 145">
                  <a:extLst>
                    <a:ext uri="{FF2B5EF4-FFF2-40B4-BE49-F238E27FC236}">
                      <a16:creationId xmlns:a16="http://schemas.microsoft.com/office/drawing/2014/main" id="{5AD73A56-B7E7-C441-81F6-BE26E49AC5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92941" y="4684888"/>
                  <a:ext cx="2" cy="7083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Прямая соединительная линия 146">
                  <a:extLst>
                    <a:ext uri="{FF2B5EF4-FFF2-40B4-BE49-F238E27FC236}">
                      <a16:creationId xmlns:a16="http://schemas.microsoft.com/office/drawing/2014/main" id="{F9C16B04-8DD2-5D46-AF86-18FA01DAEB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2941" y="5387231"/>
                  <a:ext cx="4394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F00BE39-16D7-F448-9707-86BCAFE6413E}"/>
                  </a:ext>
                </a:extLst>
              </p:cNvPr>
              <p:cNvSpPr txBox="1"/>
              <p:nvPr/>
            </p:nvSpPr>
            <p:spPr>
              <a:xfrm rot="16200000">
                <a:off x="-266988" y="5437363"/>
                <a:ext cx="1118623" cy="124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rPr>
                  <a:t>Неограниченное количество</a:t>
                </a:r>
              </a:p>
            </p:txBody>
          </p:sp>
        </p:grpSp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id="{DCE94AC6-D0CB-544C-A140-FE77A3C17BC2}"/>
                </a:ext>
              </a:extLst>
            </p:cNvPr>
            <p:cNvGrpSpPr/>
            <p:nvPr/>
          </p:nvGrpSpPr>
          <p:grpSpPr>
            <a:xfrm rot="10800000">
              <a:off x="2444753" y="4489937"/>
              <a:ext cx="313501" cy="2043696"/>
              <a:chOff x="229854" y="4489937"/>
              <a:chExt cx="313501" cy="2043696"/>
            </a:xfrm>
          </p:grpSpPr>
          <p:grpSp>
            <p:nvGrpSpPr>
              <p:cNvPr id="136" name="Группа 135">
                <a:extLst>
                  <a:ext uri="{FF2B5EF4-FFF2-40B4-BE49-F238E27FC236}">
                    <a16:creationId xmlns:a16="http://schemas.microsoft.com/office/drawing/2014/main" id="{0CF09CE0-8B4D-044E-A254-40037E191284}"/>
                  </a:ext>
                </a:extLst>
              </p:cNvPr>
              <p:cNvGrpSpPr/>
              <p:nvPr/>
            </p:nvGrpSpPr>
            <p:grpSpPr>
              <a:xfrm>
                <a:off x="297433" y="4489937"/>
                <a:ext cx="245922" cy="2043696"/>
                <a:chOff x="6092941" y="1669174"/>
                <a:chExt cx="439490" cy="3724094"/>
              </a:xfrm>
            </p:grpSpPr>
            <p:cxnSp>
              <p:nvCxnSpPr>
                <p:cNvPr id="138" name="Прямая соединительная линия 137">
                  <a:extLst>
                    <a:ext uri="{FF2B5EF4-FFF2-40B4-BE49-F238E27FC236}">
                      <a16:creationId xmlns:a16="http://schemas.microsoft.com/office/drawing/2014/main" id="{AC84F50D-6D78-CB4F-B1ED-3E4901475C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92941" y="1674550"/>
                  <a:ext cx="2" cy="6680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Прямая соединительная линия 138">
                  <a:extLst>
                    <a:ext uri="{FF2B5EF4-FFF2-40B4-BE49-F238E27FC236}">
                      <a16:creationId xmlns:a16="http://schemas.microsoft.com/office/drawing/2014/main" id="{03F5B284-839A-254F-ABE3-79E24BCD2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2941" y="1669174"/>
                  <a:ext cx="4394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Прямая соединительная линия 139">
                  <a:extLst>
                    <a:ext uri="{FF2B5EF4-FFF2-40B4-BE49-F238E27FC236}">
                      <a16:creationId xmlns:a16="http://schemas.microsoft.com/office/drawing/2014/main" id="{082E0366-E6C1-154D-9ABA-CB73C9C67D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92941" y="4684888"/>
                  <a:ext cx="2" cy="7083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Прямая соединительная линия 140">
                  <a:extLst>
                    <a:ext uri="{FF2B5EF4-FFF2-40B4-BE49-F238E27FC236}">
                      <a16:creationId xmlns:a16="http://schemas.microsoft.com/office/drawing/2014/main" id="{E453BE2C-C136-9248-9F17-D36C717393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2941" y="5387231"/>
                  <a:ext cx="4394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E0DB9D3-51B8-1043-B9E7-A82A4664CB50}"/>
                  </a:ext>
                </a:extLst>
              </p:cNvPr>
              <p:cNvSpPr txBox="1"/>
              <p:nvPr/>
            </p:nvSpPr>
            <p:spPr>
              <a:xfrm rot="16200000">
                <a:off x="-266989" y="5437361"/>
                <a:ext cx="1118623" cy="124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ontserrat" pitchFamily="2" charset="0"/>
                    <a:ea typeface="+mn-ea"/>
                    <a:cs typeface="+mn-cs"/>
                  </a:rPr>
                  <a:t>Неограниченное количество</a:t>
                </a:r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007E2B0-3B80-3641-A731-EBAF9586E892}"/>
                </a:ext>
              </a:extLst>
            </p:cNvPr>
            <p:cNvSpPr txBox="1"/>
            <p:nvPr/>
          </p:nvSpPr>
          <p:spPr>
            <a:xfrm>
              <a:off x="394513" y="4375211"/>
              <a:ext cx="638623" cy="110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Локальный клиент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07E50BD-7478-4B4E-AA16-E4C25C372C27}"/>
                </a:ext>
              </a:extLst>
            </p:cNvPr>
            <p:cNvSpPr txBox="1"/>
            <p:nvPr/>
          </p:nvSpPr>
          <p:spPr>
            <a:xfrm>
              <a:off x="2184158" y="4375211"/>
              <a:ext cx="392116" cy="110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IP-</a:t>
              </a: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Montserrat Medium" panose="00000600000000000000" pitchFamily="2" charset="-52"/>
                  <a:ea typeface="+mn-ea"/>
                  <a:cs typeface="+mn-cs"/>
                </a:rPr>
                <a:t>камеры</a:t>
              </a:r>
            </a:p>
          </p:txBody>
        </p: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CC9F9020-847D-CB41-BEF1-45FBD1D5D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32" y="4913140"/>
              <a:ext cx="1636972" cy="1636972"/>
            </a:xfrm>
            <a:prstGeom prst="rect">
              <a:avLst/>
            </a:prstGeom>
          </p:spPr>
        </p:pic>
      </p:grpSp>
      <p:sp>
        <p:nvSpPr>
          <p:cNvPr id="406" name="Скругленный прямоугольник 405">
            <a:extLst>
              <a:ext uri="{FF2B5EF4-FFF2-40B4-BE49-F238E27FC236}">
                <a16:creationId xmlns:a16="http://schemas.microsoft.com/office/drawing/2014/main" id="{25355AEF-311A-DD40-90D9-96BB8DD96B96}"/>
              </a:ext>
            </a:extLst>
          </p:cNvPr>
          <p:cNvSpPr/>
          <p:nvPr/>
        </p:nvSpPr>
        <p:spPr>
          <a:xfrm>
            <a:off x="4356261" y="3145884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07" name="Скругленный прямоугольник 406">
            <a:extLst>
              <a:ext uri="{FF2B5EF4-FFF2-40B4-BE49-F238E27FC236}">
                <a16:creationId xmlns:a16="http://schemas.microsoft.com/office/drawing/2014/main" id="{1700917A-17DF-C240-899C-87CB8AB375F1}"/>
              </a:ext>
            </a:extLst>
          </p:cNvPr>
          <p:cNvSpPr/>
          <p:nvPr/>
        </p:nvSpPr>
        <p:spPr>
          <a:xfrm>
            <a:off x="2378273" y="3145884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08" name="Скругленный прямоугольник 407">
            <a:extLst>
              <a:ext uri="{FF2B5EF4-FFF2-40B4-BE49-F238E27FC236}">
                <a16:creationId xmlns:a16="http://schemas.microsoft.com/office/drawing/2014/main" id="{1DBB9CD8-DA0D-144A-A73F-1CC8A924F08C}"/>
              </a:ext>
            </a:extLst>
          </p:cNvPr>
          <p:cNvSpPr/>
          <p:nvPr/>
        </p:nvSpPr>
        <p:spPr>
          <a:xfrm>
            <a:off x="376014" y="3945863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09" name="Скругленный прямоугольник 408">
            <a:extLst>
              <a:ext uri="{FF2B5EF4-FFF2-40B4-BE49-F238E27FC236}">
                <a16:creationId xmlns:a16="http://schemas.microsoft.com/office/drawing/2014/main" id="{D027DFBE-10AA-D642-A9A5-38E684410AC6}"/>
              </a:ext>
            </a:extLst>
          </p:cNvPr>
          <p:cNvSpPr/>
          <p:nvPr/>
        </p:nvSpPr>
        <p:spPr>
          <a:xfrm>
            <a:off x="4356261" y="3945863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10" name="Скругленный прямоугольник 409">
            <a:extLst>
              <a:ext uri="{FF2B5EF4-FFF2-40B4-BE49-F238E27FC236}">
                <a16:creationId xmlns:a16="http://schemas.microsoft.com/office/drawing/2014/main" id="{53BEDD9A-1D54-8D4F-83EF-C6179D5FC9CE}"/>
              </a:ext>
            </a:extLst>
          </p:cNvPr>
          <p:cNvSpPr/>
          <p:nvPr/>
        </p:nvSpPr>
        <p:spPr>
          <a:xfrm>
            <a:off x="2378273" y="3945863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11" name="Скругленный прямоугольник 410">
            <a:extLst>
              <a:ext uri="{FF2B5EF4-FFF2-40B4-BE49-F238E27FC236}">
                <a16:creationId xmlns:a16="http://schemas.microsoft.com/office/drawing/2014/main" id="{617B8557-CC8C-D54C-98FD-8D073A2A4C0D}"/>
              </a:ext>
            </a:extLst>
          </p:cNvPr>
          <p:cNvSpPr/>
          <p:nvPr/>
        </p:nvSpPr>
        <p:spPr>
          <a:xfrm>
            <a:off x="376014" y="4731969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12" name="Скругленный прямоугольник 411">
            <a:extLst>
              <a:ext uri="{FF2B5EF4-FFF2-40B4-BE49-F238E27FC236}">
                <a16:creationId xmlns:a16="http://schemas.microsoft.com/office/drawing/2014/main" id="{CCAC20AC-44CA-7245-B4D6-D7591FDE39CF}"/>
              </a:ext>
            </a:extLst>
          </p:cNvPr>
          <p:cNvSpPr/>
          <p:nvPr/>
        </p:nvSpPr>
        <p:spPr>
          <a:xfrm>
            <a:off x="4356261" y="4731969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13" name="Скругленный прямоугольник 412">
            <a:extLst>
              <a:ext uri="{FF2B5EF4-FFF2-40B4-BE49-F238E27FC236}">
                <a16:creationId xmlns:a16="http://schemas.microsoft.com/office/drawing/2014/main" id="{9B8FBECC-5096-A44D-BBA9-B16FD0076102}"/>
              </a:ext>
            </a:extLst>
          </p:cNvPr>
          <p:cNvSpPr/>
          <p:nvPr/>
        </p:nvSpPr>
        <p:spPr>
          <a:xfrm>
            <a:off x="2378273" y="4731969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05" name="Скругленный прямоугольник 404">
            <a:extLst>
              <a:ext uri="{FF2B5EF4-FFF2-40B4-BE49-F238E27FC236}">
                <a16:creationId xmlns:a16="http://schemas.microsoft.com/office/drawing/2014/main" id="{CB2DEB6D-5C96-8043-9F9C-63642F5F8EC9}"/>
              </a:ext>
            </a:extLst>
          </p:cNvPr>
          <p:cNvSpPr/>
          <p:nvPr/>
        </p:nvSpPr>
        <p:spPr>
          <a:xfrm>
            <a:off x="376014" y="3145884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4D64A07-40AF-5049-A8EC-64CA66D9384A}"/>
              </a:ext>
            </a:extLst>
          </p:cNvPr>
          <p:cNvSpPr txBox="1"/>
          <p:nvPr/>
        </p:nvSpPr>
        <p:spPr>
          <a:xfrm>
            <a:off x="876210" y="3308582"/>
            <a:ext cx="130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Появление оружия в кадре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41CF219D-A155-8142-B9FF-21EBF32F491C}"/>
              </a:ext>
            </a:extLst>
          </p:cNvPr>
          <p:cNvSpPr txBox="1"/>
          <p:nvPr/>
        </p:nvSpPr>
        <p:spPr>
          <a:xfrm>
            <a:off x="876210" y="4003973"/>
            <a:ext cx="1334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Пересечение контрольной линии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4C323B2C-7944-3545-941B-CC61D3526734}"/>
              </a:ext>
            </a:extLst>
          </p:cNvPr>
          <p:cNvSpPr txBox="1"/>
          <p:nvPr/>
        </p:nvSpPr>
        <p:spPr>
          <a:xfrm>
            <a:off x="2896444" y="3985171"/>
            <a:ext cx="134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Детектирование задымления/</a:t>
            </a:r>
            <a:endParaRPr kumimoji="0" lang="en-US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открытого огня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30D21196-2712-674E-85A1-62AADCDE7905}"/>
              </a:ext>
            </a:extLst>
          </p:cNvPr>
          <p:cNvSpPr txBox="1"/>
          <p:nvPr/>
        </p:nvSpPr>
        <p:spPr>
          <a:xfrm>
            <a:off x="2896445" y="4781724"/>
            <a:ext cx="1188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Детектор оставленных предметов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A199921-72EA-7643-876C-3FE5D835AAFE}"/>
              </a:ext>
            </a:extLst>
          </p:cNvPr>
          <p:cNvSpPr txBox="1"/>
          <p:nvPr/>
        </p:nvSpPr>
        <p:spPr>
          <a:xfrm>
            <a:off x="4880417" y="4861522"/>
            <a:ext cx="1214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драки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B5434414-307D-4246-808C-35315FDA9FB5}"/>
              </a:ext>
            </a:extLst>
          </p:cNvPr>
          <p:cNvSpPr txBox="1"/>
          <p:nvPr/>
        </p:nvSpPr>
        <p:spPr>
          <a:xfrm>
            <a:off x="876210" y="4796018"/>
            <a:ext cx="1191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человека на рабочем месте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C8A70E9-8D21-EB42-8A1A-E81964398C36}"/>
              </a:ext>
            </a:extLst>
          </p:cNvPr>
          <p:cNvSpPr txBox="1"/>
          <p:nvPr/>
        </p:nvSpPr>
        <p:spPr>
          <a:xfrm>
            <a:off x="2896445" y="3295017"/>
            <a:ext cx="121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бездействия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3379F7E5-29A9-A04C-B654-8536DEEB482A}"/>
              </a:ext>
            </a:extLst>
          </p:cNvPr>
          <p:cNvSpPr txBox="1"/>
          <p:nvPr/>
        </p:nvSpPr>
        <p:spPr>
          <a:xfrm>
            <a:off x="4880417" y="3197745"/>
            <a:ext cx="1285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Отслеживание движущихся объектов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A9F1C61-118D-5D4C-9E13-27D9D61D4D24}"/>
              </a:ext>
            </a:extLst>
          </p:cNvPr>
          <p:cNvSpPr txBox="1"/>
          <p:nvPr/>
        </p:nvSpPr>
        <p:spPr>
          <a:xfrm>
            <a:off x="4880417" y="4094458"/>
            <a:ext cx="1276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маски на лице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7638F531-CF62-1E4C-ADA1-4790F39AF940}"/>
              </a:ext>
            </a:extLst>
          </p:cNvPr>
          <p:cNvGrpSpPr/>
          <p:nvPr/>
        </p:nvGrpSpPr>
        <p:grpSpPr>
          <a:xfrm>
            <a:off x="526641" y="4880093"/>
            <a:ext cx="354583" cy="357055"/>
            <a:chOff x="466211" y="6138666"/>
            <a:chExt cx="269680" cy="271560"/>
          </a:xfrm>
        </p:grpSpPr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E0E4B3C-C6F6-4542-98D9-DB24745A1724}"/>
                </a:ext>
              </a:extLst>
            </p:cNvPr>
            <p:cNvGrpSpPr/>
            <p:nvPr/>
          </p:nvGrpSpPr>
          <p:grpSpPr>
            <a:xfrm>
              <a:off x="466211" y="6138666"/>
              <a:ext cx="269680" cy="271560"/>
              <a:chOff x="3270250" y="3574268"/>
              <a:chExt cx="193676" cy="195026"/>
            </a:xfrm>
          </p:grpSpPr>
          <p:grpSp>
            <p:nvGrpSpPr>
              <p:cNvPr id="202" name="Группа 201">
                <a:extLst>
                  <a:ext uri="{FF2B5EF4-FFF2-40B4-BE49-F238E27FC236}">
                    <a16:creationId xmlns:a16="http://schemas.microsoft.com/office/drawing/2014/main" id="{072F74DD-AA0D-904C-A7C1-53A0A5B49DB1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10" name="Группа 209">
                  <a:extLst>
                    <a:ext uri="{FF2B5EF4-FFF2-40B4-BE49-F238E27FC236}">
                      <a16:creationId xmlns:a16="http://schemas.microsoft.com/office/drawing/2014/main" id="{01C514AC-84B7-D14D-853E-5552682EBC76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14" name="Прямая соединительная линия 213">
                    <a:extLst>
                      <a:ext uri="{FF2B5EF4-FFF2-40B4-BE49-F238E27FC236}">
                        <a16:creationId xmlns:a16="http://schemas.microsoft.com/office/drawing/2014/main" id="{C8862271-62BA-D443-B4E0-E8EA6F45F2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Прямая соединительная линия 214">
                    <a:extLst>
                      <a:ext uri="{FF2B5EF4-FFF2-40B4-BE49-F238E27FC236}">
                        <a16:creationId xmlns:a16="http://schemas.microsoft.com/office/drawing/2014/main" id="{958A8FB3-1AF8-DC4A-B20E-5E134BC7B6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1" name="Группа 210">
                  <a:extLst>
                    <a:ext uri="{FF2B5EF4-FFF2-40B4-BE49-F238E27FC236}">
                      <a16:creationId xmlns:a16="http://schemas.microsoft.com/office/drawing/2014/main" id="{EE2A92DD-D3A7-454E-88B0-C76223311367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12" name="Прямая соединительная линия 211">
                    <a:extLst>
                      <a:ext uri="{FF2B5EF4-FFF2-40B4-BE49-F238E27FC236}">
                        <a16:creationId xmlns:a16="http://schemas.microsoft.com/office/drawing/2014/main" id="{1CDEA874-935A-524C-A46D-2A1950A9DA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Прямая соединительная линия 212">
                    <a:extLst>
                      <a:ext uri="{FF2B5EF4-FFF2-40B4-BE49-F238E27FC236}">
                        <a16:creationId xmlns:a16="http://schemas.microsoft.com/office/drawing/2014/main" id="{8793D14E-7997-FF45-AD44-2679385C42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3" name="Группа 202">
                <a:extLst>
                  <a:ext uri="{FF2B5EF4-FFF2-40B4-BE49-F238E27FC236}">
                    <a16:creationId xmlns:a16="http://schemas.microsoft.com/office/drawing/2014/main" id="{78BCB851-52D2-CB4B-B690-F1660B43B289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04" name="Группа 203">
                  <a:extLst>
                    <a:ext uri="{FF2B5EF4-FFF2-40B4-BE49-F238E27FC236}">
                      <a16:creationId xmlns:a16="http://schemas.microsoft.com/office/drawing/2014/main" id="{261FC051-3823-3B45-8F5D-8313AC22F697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08" name="Прямая соединительная линия 207">
                    <a:extLst>
                      <a:ext uri="{FF2B5EF4-FFF2-40B4-BE49-F238E27FC236}">
                        <a16:creationId xmlns:a16="http://schemas.microsoft.com/office/drawing/2014/main" id="{F33D4226-E7FA-3745-9B0D-9E54D7B3B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Прямая соединительная линия 208">
                    <a:extLst>
                      <a:ext uri="{FF2B5EF4-FFF2-40B4-BE49-F238E27FC236}">
                        <a16:creationId xmlns:a16="http://schemas.microsoft.com/office/drawing/2014/main" id="{E609114D-FA14-C148-A2D2-495C24E656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5" name="Группа 204">
                  <a:extLst>
                    <a:ext uri="{FF2B5EF4-FFF2-40B4-BE49-F238E27FC236}">
                      <a16:creationId xmlns:a16="http://schemas.microsoft.com/office/drawing/2014/main" id="{18263AB9-2ED2-FF4D-9D85-7511FDF662D1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06" name="Прямая соединительная линия 205">
                    <a:extLst>
                      <a:ext uri="{FF2B5EF4-FFF2-40B4-BE49-F238E27FC236}">
                        <a16:creationId xmlns:a16="http://schemas.microsoft.com/office/drawing/2014/main" id="{B192ADAA-4ED2-FC4D-AB79-3D54F8EF18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Прямая соединительная линия 206">
                    <a:extLst>
                      <a:ext uri="{FF2B5EF4-FFF2-40B4-BE49-F238E27FC236}">
                        <a16:creationId xmlns:a16="http://schemas.microsoft.com/office/drawing/2014/main" id="{19F338FC-A841-D84C-BF70-33D55CB836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A9C3C8D6-EB38-D945-A254-7A8B99B3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22764" y="6202560"/>
              <a:ext cx="143343" cy="152302"/>
            </a:xfrm>
            <a:prstGeom prst="rect">
              <a:avLst/>
            </a:prstGeom>
          </p:spPr>
        </p:pic>
      </p:grpSp>
      <p:grpSp>
        <p:nvGrpSpPr>
          <p:cNvPr id="216" name="Группа 215">
            <a:extLst>
              <a:ext uri="{FF2B5EF4-FFF2-40B4-BE49-F238E27FC236}">
                <a16:creationId xmlns:a16="http://schemas.microsoft.com/office/drawing/2014/main" id="{40F2BDCE-D3B9-DC49-A37C-3F37D60BB2D2}"/>
              </a:ext>
            </a:extLst>
          </p:cNvPr>
          <p:cNvGrpSpPr/>
          <p:nvPr/>
        </p:nvGrpSpPr>
        <p:grpSpPr>
          <a:xfrm>
            <a:off x="2539441" y="4867915"/>
            <a:ext cx="354583" cy="357055"/>
            <a:chOff x="1993748" y="6121753"/>
            <a:chExt cx="269680" cy="271560"/>
          </a:xfrm>
        </p:grpSpPr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B4A30EB2-9367-0A43-9DEA-17D17C23F040}"/>
                </a:ext>
              </a:extLst>
            </p:cNvPr>
            <p:cNvGrpSpPr/>
            <p:nvPr/>
          </p:nvGrpSpPr>
          <p:grpSpPr>
            <a:xfrm>
              <a:off x="1993748" y="6121753"/>
              <a:ext cx="269680" cy="271560"/>
              <a:chOff x="3270250" y="3574268"/>
              <a:chExt cx="193676" cy="195026"/>
            </a:xfrm>
          </p:grpSpPr>
          <p:grpSp>
            <p:nvGrpSpPr>
              <p:cNvPr id="219" name="Группа 218">
                <a:extLst>
                  <a:ext uri="{FF2B5EF4-FFF2-40B4-BE49-F238E27FC236}">
                    <a16:creationId xmlns:a16="http://schemas.microsoft.com/office/drawing/2014/main" id="{1870A779-403E-0042-8564-AFBD4F6A45A0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27" name="Группа 226">
                  <a:extLst>
                    <a:ext uri="{FF2B5EF4-FFF2-40B4-BE49-F238E27FC236}">
                      <a16:creationId xmlns:a16="http://schemas.microsoft.com/office/drawing/2014/main" id="{7B1B4D15-9CC3-1C4E-ACB1-713D15B95379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31" name="Прямая соединительная линия 230">
                    <a:extLst>
                      <a:ext uri="{FF2B5EF4-FFF2-40B4-BE49-F238E27FC236}">
                        <a16:creationId xmlns:a16="http://schemas.microsoft.com/office/drawing/2014/main" id="{C8B9BB4F-FE54-8E46-BB41-A859CD4586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Прямая соединительная линия 231">
                    <a:extLst>
                      <a:ext uri="{FF2B5EF4-FFF2-40B4-BE49-F238E27FC236}">
                        <a16:creationId xmlns:a16="http://schemas.microsoft.com/office/drawing/2014/main" id="{0CB687EE-0601-C944-955E-AD28FE0A01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Группа 227">
                  <a:extLst>
                    <a:ext uri="{FF2B5EF4-FFF2-40B4-BE49-F238E27FC236}">
                      <a16:creationId xmlns:a16="http://schemas.microsoft.com/office/drawing/2014/main" id="{48403947-6E73-624B-9FB0-7D0D2538389B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29" name="Прямая соединительная линия 228">
                    <a:extLst>
                      <a:ext uri="{FF2B5EF4-FFF2-40B4-BE49-F238E27FC236}">
                        <a16:creationId xmlns:a16="http://schemas.microsoft.com/office/drawing/2014/main" id="{0B2D48C1-CF46-1743-9B7B-EDC04B72D7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Прямая соединительная линия 229">
                    <a:extLst>
                      <a:ext uri="{FF2B5EF4-FFF2-40B4-BE49-F238E27FC236}">
                        <a16:creationId xmlns:a16="http://schemas.microsoft.com/office/drawing/2014/main" id="{E442CA45-DD11-9242-9789-96142B4018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0" name="Группа 219">
                <a:extLst>
                  <a:ext uri="{FF2B5EF4-FFF2-40B4-BE49-F238E27FC236}">
                    <a16:creationId xmlns:a16="http://schemas.microsoft.com/office/drawing/2014/main" id="{6782719D-F5D2-D740-9B1A-67C1487D483B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21" name="Группа 220">
                  <a:extLst>
                    <a:ext uri="{FF2B5EF4-FFF2-40B4-BE49-F238E27FC236}">
                      <a16:creationId xmlns:a16="http://schemas.microsoft.com/office/drawing/2014/main" id="{F98CE5D5-F188-544C-9897-F58AB4D01AE2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25" name="Прямая соединительная линия 224">
                    <a:extLst>
                      <a:ext uri="{FF2B5EF4-FFF2-40B4-BE49-F238E27FC236}">
                        <a16:creationId xmlns:a16="http://schemas.microsoft.com/office/drawing/2014/main" id="{A95E5FE7-7DC4-F648-AC5D-922E1819B1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Прямая соединительная линия 225">
                    <a:extLst>
                      <a:ext uri="{FF2B5EF4-FFF2-40B4-BE49-F238E27FC236}">
                        <a16:creationId xmlns:a16="http://schemas.microsoft.com/office/drawing/2014/main" id="{0D9EE904-A522-8543-8A54-25E429FA7D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2" name="Группа 221">
                  <a:extLst>
                    <a:ext uri="{FF2B5EF4-FFF2-40B4-BE49-F238E27FC236}">
                      <a16:creationId xmlns:a16="http://schemas.microsoft.com/office/drawing/2014/main" id="{AD81E892-FC56-E34F-8456-D131E1EF4B00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23" name="Прямая соединительная линия 222">
                    <a:extLst>
                      <a:ext uri="{FF2B5EF4-FFF2-40B4-BE49-F238E27FC236}">
                        <a16:creationId xmlns:a16="http://schemas.microsoft.com/office/drawing/2014/main" id="{01DFDC2D-1C76-CF4B-BED5-22E102000D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Прямая соединительная линия 223">
                    <a:extLst>
                      <a:ext uri="{FF2B5EF4-FFF2-40B4-BE49-F238E27FC236}">
                        <a16:creationId xmlns:a16="http://schemas.microsoft.com/office/drawing/2014/main" id="{1E55A16D-3DFB-604B-B134-71809AB5C2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218" name="Рисунок 217">
              <a:extLst>
                <a:ext uri="{FF2B5EF4-FFF2-40B4-BE49-F238E27FC236}">
                  <a16:creationId xmlns:a16="http://schemas.microsoft.com/office/drawing/2014/main" id="{B7301693-83BC-BD4B-95B1-E1C823ED2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67404" y="6200258"/>
              <a:ext cx="135325" cy="135325"/>
            </a:xfrm>
            <a:prstGeom prst="rect">
              <a:avLst/>
            </a:prstGeom>
          </p:spPr>
        </p:pic>
      </p:grpSp>
      <p:grpSp>
        <p:nvGrpSpPr>
          <p:cNvPr id="233" name="Группа 232">
            <a:extLst>
              <a:ext uri="{FF2B5EF4-FFF2-40B4-BE49-F238E27FC236}">
                <a16:creationId xmlns:a16="http://schemas.microsoft.com/office/drawing/2014/main" id="{84F8731E-FC21-6242-956A-3A24EDDDCE77}"/>
              </a:ext>
            </a:extLst>
          </p:cNvPr>
          <p:cNvGrpSpPr/>
          <p:nvPr/>
        </p:nvGrpSpPr>
        <p:grpSpPr>
          <a:xfrm>
            <a:off x="2539441" y="4097684"/>
            <a:ext cx="354583" cy="357055"/>
            <a:chOff x="2033425" y="5535950"/>
            <a:chExt cx="269680" cy="271560"/>
          </a:xfrm>
        </p:grpSpPr>
        <p:grpSp>
          <p:nvGrpSpPr>
            <p:cNvPr id="234" name="Группа 233">
              <a:extLst>
                <a:ext uri="{FF2B5EF4-FFF2-40B4-BE49-F238E27FC236}">
                  <a16:creationId xmlns:a16="http://schemas.microsoft.com/office/drawing/2014/main" id="{F72A6B94-AA34-E748-8E49-72B794E34DC3}"/>
                </a:ext>
              </a:extLst>
            </p:cNvPr>
            <p:cNvGrpSpPr/>
            <p:nvPr/>
          </p:nvGrpSpPr>
          <p:grpSpPr>
            <a:xfrm>
              <a:off x="2033425" y="5535950"/>
              <a:ext cx="269680" cy="271560"/>
              <a:chOff x="3270250" y="3574268"/>
              <a:chExt cx="193676" cy="195026"/>
            </a:xfrm>
          </p:grpSpPr>
          <p:grpSp>
            <p:nvGrpSpPr>
              <p:cNvPr id="236" name="Группа 235">
                <a:extLst>
                  <a:ext uri="{FF2B5EF4-FFF2-40B4-BE49-F238E27FC236}">
                    <a16:creationId xmlns:a16="http://schemas.microsoft.com/office/drawing/2014/main" id="{807AE02D-4C91-0F48-81D8-73D6621C1882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44" name="Группа 243">
                  <a:extLst>
                    <a:ext uri="{FF2B5EF4-FFF2-40B4-BE49-F238E27FC236}">
                      <a16:creationId xmlns:a16="http://schemas.microsoft.com/office/drawing/2014/main" id="{2C5A6C7D-92AA-D948-BE33-3BCDE6D55236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48" name="Прямая соединительная линия 247">
                    <a:extLst>
                      <a:ext uri="{FF2B5EF4-FFF2-40B4-BE49-F238E27FC236}">
                        <a16:creationId xmlns:a16="http://schemas.microsoft.com/office/drawing/2014/main" id="{15C922DD-A722-AC48-932F-76EDBEBE2C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Прямая соединительная линия 248">
                    <a:extLst>
                      <a:ext uri="{FF2B5EF4-FFF2-40B4-BE49-F238E27FC236}">
                        <a16:creationId xmlns:a16="http://schemas.microsoft.com/office/drawing/2014/main" id="{29A0B3E0-33BE-7D4E-9AFB-D32B4C39EB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5" name="Группа 244">
                  <a:extLst>
                    <a:ext uri="{FF2B5EF4-FFF2-40B4-BE49-F238E27FC236}">
                      <a16:creationId xmlns:a16="http://schemas.microsoft.com/office/drawing/2014/main" id="{75547343-550B-0740-8D24-CCBAD516BFA4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46" name="Прямая соединительная линия 245">
                    <a:extLst>
                      <a:ext uri="{FF2B5EF4-FFF2-40B4-BE49-F238E27FC236}">
                        <a16:creationId xmlns:a16="http://schemas.microsoft.com/office/drawing/2014/main" id="{9C17E3C1-2E84-6C45-A487-80A6F632CB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Прямая соединительная линия 246">
                    <a:extLst>
                      <a:ext uri="{FF2B5EF4-FFF2-40B4-BE49-F238E27FC236}">
                        <a16:creationId xmlns:a16="http://schemas.microsoft.com/office/drawing/2014/main" id="{73C2C701-5C55-794F-8D9E-C64CBEAC43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7" name="Группа 236">
                <a:extLst>
                  <a:ext uri="{FF2B5EF4-FFF2-40B4-BE49-F238E27FC236}">
                    <a16:creationId xmlns:a16="http://schemas.microsoft.com/office/drawing/2014/main" id="{65E6F80A-D895-D046-92FD-C7AB0D2FFE26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38" name="Группа 237">
                  <a:extLst>
                    <a:ext uri="{FF2B5EF4-FFF2-40B4-BE49-F238E27FC236}">
                      <a16:creationId xmlns:a16="http://schemas.microsoft.com/office/drawing/2014/main" id="{3A7FB8D5-4E56-5845-A85B-65EDCB20210B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42" name="Прямая соединительная линия 241">
                    <a:extLst>
                      <a:ext uri="{FF2B5EF4-FFF2-40B4-BE49-F238E27FC236}">
                        <a16:creationId xmlns:a16="http://schemas.microsoft.com/office/drawing/2014/main" id="{94E785BF-A619-3844-BD20-7B87EB397E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Прямая соединительная линия 242">
                    <a:extLst>
                      <a:ext uri="{FF2B5EF4-FFF2-40B4-BE49-F238E27FC236}">
                        <a16:creationId xmlns:a16="http://schemas.microsoft.com/office/drawing/2014/main" id="{62B7D14F-4BF1-B647-A10C-660B6419A6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9" name="Группа 238">
                  <a:extLst>
                    <a:ext uri="{FF2B5EF4-FFF2-40B4-BE49-F238E27FC236}">
                      <a16:creationId xmlns:a16="http://schemas.microsoft.com/office/drawing/2014/main" id="{0B724AAE-2A39-7043-949C-823BB00148E7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40" name="Прямая соединительная линия 239">
                    <a:extLst>
                      <a:ext uri="{FF2B5EF4-FFF2-40B4-BE49-F238E27FC236}">
                        <a16:creationId xmlns:a16="http://schemas.microsoft.com/office/drawing/2014/main" id="{73884A19-B9D6-A94A-B250-4FB3FA6D84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Прямая соединительная линия 240">
                    <a:extLst>
                      <a:ext uri="{FF2B5EF4-FFF2-40B4-BE49-F238E27FC236}">
                        <a16:creationId xmlns:a16="http://schemas.microsoft.com/office/drawing/2014/main" id="{DF5F82B0-B11E-7846-BA77-AFD6102821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235" name="Рисунок 234">
              <a:extLst>
                <a:ext uri="{FF2B5EF4-FFF2-40B4-BE49-F238E27FC236}">
                  <a16:creationId xmlns:a16="http://schemas.microsoft.com/office/drawing/2014/main" id="{4C2BECED-B70A-2940-89DC-2CEC100A5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115093" y="5611904"/>
              <a:ext cx="127313" cy="113167"/>
            </a:xfrm>
            <a:prstGeom prst="rect">
              <a:avLst/>
            </a:prstGeom>
          </p:spPr>
        </p:pic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0AFA51DC-F283-3341-960D-FD6CBD9BE6F8}"/>
              </a:ext>
            </a:extLst>
          </p:cNvPr>
          <p:cNvGrpSpPr/>
          <p:nvPr/>
        </p:nvGrpSpPr>
        <p:grpSpPr>
          <a:xfrm>
            <a:off x="526641" y="4104017"/>
            <a:ext cx="354583" cy="357055"/>
            <a:chOff x="459548" y="5540767"/>
            <a:chExt cx="269680" cy="271560"/>
          </a:xfrm>
        </p:grpSpPr>
        <p:grpSp>
          <p:nvGrpSpPr>
            <p:cNvPr id="251" name="Группа 250">
              <a:extLst>
                <a:ext uri="{FF2B5EF4-FFF2-40B4-BE49-F238E27FC236}">
                  <a16:creationId xmlns:a16="http://schemas.microsoft.com/office/drawing/2014/main" id="{41E65E01-C25D-7649-B686-12BFA15919BE}"/>
                </a:ext>
              </a:extLst>
            </p:cNvPr>
            <p:cNvGrpSpPr/>
            <p:nvPr/>
          </p:nvGrpSpPr>
          <p:grpSpPr>
            <a:xfrm>
              <a:off x="459548" y="5540767"/>
              <a:ext cx="269680" cy="271560"/>
              <a:chOff x="3270250" y="3574268"/>
              <a:chExt cx="193676" cy="195026"/>
            </a:xfrm>
          </p:grpSpPr>
          <p:grpSp>
            <p:nvGrpSpPr>
              <p:cNvPr id="253" name="Группа 252">
                <a:extLst>
                  <a:ext uri="{FF2B5EF4-FFF2-40B4-BE49-F238E27FC236}">
                    <a16:creationId xmlns:a16="http://schemas.microsoft.com/office/drawing/2014/main" id="{8C907A9C-FD2F-B94A-95D4-6E2D12E4F882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61" name="Группа 260">
                  <a:extLst>
                    <a:ext uri="{FF2B5EF4-FFF2-40B4-BE49-F238E27FC236}">
                      <a16:creationId xmlns:a16="http://schemas.microsoft.com/office/drawing/2014/main" id="{0E696147-C873-1044-BB08-C8CE46DB4B31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65" name="Прямая соединительная линия 264">
                    <a:extLst>
                      <a:ext uri="{FF2B5EF4-FFF2-40B4-BE49-F238E27FC236}">
                        <a16:creationId xmlns:a16="http://schemas.microsoft.com/office/drawing/2014/main" id="{03000C54-9C9E-8B44-BFC9-FF487FA551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Прямая соединительная линия 265">
                    <a:extLst>
                      <a:ext uri="{FF2B5EF4-FFF2-40B4-BE49-F238E27FC236}">
                        <a16:creationId xmlns:a16="http://schemas.microsoft.com/office/drawing/2014/main" id="{D80543DC-81C9-D349-A4C3-6E6A489690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2" name="Группа 261">
                  <a:extLst>
                    <a:ext uri="{FF2B5EF4-FFF2-40B4-BE49-F238E27FC236}">
                      <a16:creationId xmlns:a16="http://schemas.microsoft.com/office/drawing/2014/main" id="{6C701FD5-A49D-0C41-9F81-4CA48A8AEFAC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63" name="Прямая соединительная линия 262">
                    <a:extLst>
                      <a:ext uri="{FF2B5EF4-FFF2-40B4-BE49-F238E27FC236}">
                        <a16:creationId xmlns:a16="http://schemas.microsoft.com/office/drawing/2014/main" id="{9BD53C57-3BFD-E94A-8D53-161C66DCDC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Прямая соединительная линия 263">
                    <a:extLst>
                      <a:ext uri="{FF2B5EF4-FFF2-40B4-BE49-F238E27FC236}">
                        <a16:creationId xmlns:a16="http://schemas.microsoft.com/office/drawing/2014/main" id="{215ED367-A6B5-4449-B8D3-B5B1F5AF54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4" name="Группа 253">
                <a:extLst>
                  <a:ext uri="{FF2B5EF4-FFF2-40B4-BE49-F238E27FC236}">
                    <a16:creationId xmlns:a16="http://schemas.microsoft.com/office/drawing/2014/main" id="{1593AFDB-85A0-EE43-93F9-C019507A7411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55" name="Группа 254">
                  <a:extLst>
                    <a:ext uri="{FF2B5EF4-FFF2-40B4-BE49-F238E27FC236}">
                      <a16:creationId xmlns:a16="http://schemas.microsoft.com/office/drawing/2014/main" id="{A87F73BE-838C-B54D-9785-D6979BC80F6E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59" name="Прямая соединительная линия 258">
                    <a:extLst>
                      <a:ext uri="{FF2B5EF4-FFF2-40B4-BE49-F238E27FC236}">
                        <a16:creationId xmlns:a16="http://schemas.microsoft.com/office/drawing/2014/main" id="{550785E8-480D-804F-9C93-285049093F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Прямая соединительная линия 259">
                    <a:extLst>
                      <a:ext uri="{FF2B5EF4-FFF2-40B4-BE49-F238E27FC236}">
                        <a16:creationId xmlns:a16="http://schemas.microsoft.com/office/drawing/2014/main" id="{12ABE23E-E643-4F48-8988-5E88DFF3A3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6" name="Группа 255">
                  <a:extLst>
                    <a:ext uri="{FF2B5EF4-FFF2-40B4-BE49-F238E27FC236}">
                      <a16:creationId xmlns:a16="http://schemas.microsoft.com/office/drawing/2014/main" id="{00C5304A-3C17-5B41-9CFF-976998C4B4E6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57" name="Прямая соединительная линия 256">
                    <a:extLst>
                      <a:ext uri="{FF2B5EF4-FFF2-40B4-BE49-F238E27FC236}">
                        <a16:creationId xmlns:a16="http://schemas.microsoft.com/office/drawing/2014/main" id="{BE6045E1-E107-6D40-AE95-64119390B5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Прямая соединительная линия 257">
                    <a:extLst>
                      <a:ext uri="{FF2B5EF4-FFF2-40B4-BE49-F238E27FC236}">
                        <a16:creationId xmlns:a16="http://schemas.microsoft.com/office/drawing/2014/main" id="{F51C9C1F-19FC-E547-842A-BAE376B301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D7708AA9-1F40-C44C-9070-C6A11160D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41216" y="5617710"/>
              <a:ext cx="109479" cy="119139"/>
            </a:xfrm>
            <a:prstGeom prst="rect">
              <a:avLst/>
            </a:prstGeom>
          </p:spPr>
        </p:pic>
      </p:grpSp>
      <p:grpSp>
        <p:nvGrpSpPr>
          <p:cNvPr id="284" name="Группа 283">
            <a:extLst>
              <a:ext uri="{FF2B5EF4-FFF2-40B4-BE49-F238E27FC236}">
                <a16:creationId xmlns:a16="http://schemas.microsoft.com/office/drawing/2014/main" id="{9682AC74-20F9-9948-B052-A3CF7CAE8D22}"/>
              </a:ext>
            </a:extLst>
          </p:cNvPr>
          <p:cNvGrpSpPr/>
          <p:nvPr/>
        </p:nvGrpSpPr>
        <p:grpSpPr>
          <a:xfrm>
            <a:off x="4508868" y="4112900"/>
            <a:ext cx="354583" cy="357055"/>
            <a:chOff x="3433706" y="7687666"/>
            <a:chExt cx="269680" cy="271560"/>
          </a:xfrm>
        </p:grpSpPr>
        <p:grpSp>
          <p:nvGrpSpPr>
            <p:cNvPr id="285" name="Группа 284">
              <a:extLst>
                <a:ext uri="{FF2B5EF4-FFF2-40B4-BE49-F238E27FC236}">
                  <a16:creationId xmlns:a16="http://schemas.microsoft.com/office/drawing/2014/main" id="{1D061F97-84E4-A443-91C6-F87B0625107D}"/>
                </a:ext>
              </a:extLst>
            </p:cNvPr>
            <p:cNvGrpSpPr/>
            <p:nvPr/>
          </p:nvGrpSpPr>
          <p:grpSpPr>
            <a:xfrm>
              <a:off x="3433706" y="7687666"/>
              <a:ext cx="269680" cy="271560"/>
              <a:chOff x="3270250" y="3574268"/>
              <a:chExt cx="193676" cy="195026"/>
            </a:xfrm>
          </p:grpSpPr>
          <p:grpSp>
            <p:nvGrpSpPr>
              <p:cNvPr id="287" name="Группа 286">
                <a:extLst>
                  <a:ext uri="{FF2B5EF4-FFF2-40B4-BE49-F238E27FC236}">
                    <a16:creationId xmlns:a16="http://schemas.microsoft.com/office/drawing/2014/main" id="{E94AF0A5-015C-EC44-8963-894F2B3E17AC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95" name="Группа 294">
                  <a:extLst>
                    <a:ext uri="{FF2B5EF4-FFF2-40B4-BE49-F238E27FC236}">
                      <a16:creationId xmlns:a16="http://schemas.microsoft.com/office/drawing/2014/main" id="{DC9E98D1-C06C-6F46-A8BC-FC84996DB806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99" name="Прямая соединительная линия 298">
                    <a:extLst>
                      <a:ext uri="{FF2B5EF4-FFF2-40B4-BE49-F238E27FC236}">
                        <a16:creationId xmlns:a16="http://schemas.microsoft.com/office/drawing/2014/main" id="{EE98A64D-6871-5341-8DDC-87FA87AAA2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Прямая соединительная линия 299">
                    <a:extLst>
                      <a:ext uri="{FF2B5EF4-FFF2-40B4-BE49-F238E27FC236}">
                        <a16:creationId xmlns:a16="http://schemas.microsoft.com/office/drawing/2014/main" id="{8D43B9AC-D48F-664B-8791-C6953022FD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6" name="Группа 295">
                  <a:extLst>
                    <a:ext uri="{FF2B5EF4-FFF2-40B4-BE49-F238E27FC236}">
                      <a16:creationId xmlns:a16="http://schemas.microsoft.com/office/drawing/2014/main" id="{2B5729CA-FD58-BB41-A1C3-F31894BB8DDB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97" name="Прямая соединительная линия 296">
                    <a:extLst>
                      <a:ext uri="{FF2B5EF4-FFF2-40B4-BE49-F238E27FC236}">
                        <a16:creationId xmlns:a16="http://schemas.microsoft.com/office/drawing/2014/main" id="{3D0918F1-4ADF-D846-92B6-A73F27C64B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Прямая соединительная линия 297">
                    <a:extLst>
                      <a:ext uri="{FF2B5EF4-FFF2-40B4-BE49-F238E27FC236}">
                        <a16:creationId xmlns:a16="http://schemas.microsoft.com/office/drawing/2014/main" id="{CF35502B-871A-CD4B-8A8A-60BF3EB7DC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8" name="Группа 287">
                <a:extLst>
                  <a:ext uri="{FF2B5EF4-FFF2-40B4-BE49-F238E27FC236}">
                    <a16:creationId xmlns:a16="http://schemas.microsoft.com/office/drawing/2014/main" id="{97A9D9EF-F92B-BA4D-AF85-63CC9955B4D1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89" name="Группа 288">
                  <a:extLst>
                    <a:ext uri="{FF2B5EF4-FFF2-40B4-BE49-F238E27FC236}">
                      <a16:creationId xmlns:a16="http://schemas.microsoft.com/office/drawing/2014/main" id="{ACF1DA20-74F4-1048-AF6A-2FDA7488CAE7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93" name="Прямая соединительная линия 292">
                    <a:extLst>
                      <a:ext uri="{FF2B5EF4-FFF2-40B4-BE49-F238E27FC236}">
                        <a16:creationId xmlns:a16="http://schemas.microsoft.com/office/drawing/2014/main" id="{954B0311-0F39-9449-B2CD-CF3804AA0F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Прямая соединительная линия 293">
                    <a:extLst>
                      <a:ext uri="{FF2B5EF4-FFF2-40B4-BE49-F238E27FC236}">
                        <a16:creationId xmlns:a16="http://schemas.microsoft.com/office/drawing/2014/main" id="{699F5A08-F386-A747-9001-32369A73FE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0" name="Группа 289">
                  <a:extLst>
                    <a:ext uri="{FF2B5EF4-FFF2-40B4-BE49-F238E27FC236}">
                      <a16:creationId xmlns:a16="http://schemas.microsoft.com/office/drawing/2014/main" id="{AEDB6E17-CF95-6845-9128-A5BC43AD9362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91" name="Прямая соединительная линия 290">
                    <a:extLst>
                      <a:ext uri="{FF2B5EF4-FFF2-40B4-BE49-F238E27FC236}">
                        <a16:creationId xmlns:a16="http://schemas.microsoft.com/office/drawing/2014/main" id="{D6818523-CAD0-9E4C-B530-6476F1D39E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Прямая соединительная линия 291">
                    <a:extLst>
                      <a:ext uri="{FF2B5EF4-FFF2-40B4-BE49-F238E27FC236}">
                        <a16:creationId xmlns:a16="http://schemas.microsoft.com/office/drawing/2014/main" id="{4584EF64-B3B0-1342-A021-E59C82B0F5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41A05921-EB64-034F-88B3-D0B93A51F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3513833" y="7773529"/>
              <a:ext cx="117162" cy="111583"/>
            </a:xfrm>
            <a:prstGeom prst="rect">
              <a:avLst/>
            </a:prstGeom>
          </p:spPr>
        </p:pic>
      </p:grpSp>
      <p:grpSp>
        <p:nvGrpSpPr>
          <p:cNvPr id="301" name="Группа 300">
            <a:extLst>
              <a:ext uri="{FF2B5EF4-FFF2-40B4-BE49-F238E27FC236}">
                <a16:creationId xmlns:a16="http://schemas.microsoft.com/office/drawing/2014/main" id="{071B2E8D-010F-D642-8200-C84269EE3FE0}"/>
              </a:ext>
            </a:extLst>
          </p:cNvPr>
          <p:cNvGrpSpPr/>
          <p:nvPr/>
        </p:nvGrpSpPr>
        <p:grpSpPr>
          <a:xfrm>
            <a:off x="4508868" y="3312863"/>
            <a:ext cx="354583" cy="357055"/>
            <a:chOff x="3474727" y="4939051"/>
            <a:chExt cx="269680" cy="271560"/>
          </a:xfrm>
        </p:grpSpPr>
        <p:grpSp>
          <p:nvGrpSpPr>
            <p:cNvPr id="302" name="Группа 301">
              <a:extLst>
                <a:ext uri="{FF2B5EF4-FFF2-40B4-BE49-F238E27FC236}">
                  <a16:creationId xmlns:a16="http://schemas.microsoft.com/office/drawing/2014/main" id="{F24DD09D-2558-C647-9195-93D79423CFD5}"/>
                </a:ext>
              </a:extLst>
            </p:cNvPr>
            <p:cNvGrpSpPr/>
            <p:nvPr/>
          </p:nvGrpSpPr>
          <p:grpSpPr>
            <a:xfrm>
              <a:off x="3474727" y="4939051"/>
              <a:ext cx="269680" cy="271560"/>
              <a:chOff x="3270250" y="3574268"/>
              <a:chExt cx="193676" cy="195026"/>
            </a:xfrm>
          </p:grpSpPr>
          <p:grpSp>
            <p:nvGrpSpPr>
              <p:cNvPr id="304" name="Группа 303">
                <a:extLst>
                  <a:ext uri="{FF2B5EF4-FFF2-40B4-BE49-F238E27FC236}">
                    <a16:creationId xmlns:a16="http://schemas.microsoft.com/office/drawing/2014/main" id="{9FF606CC-1822-8D48-A096-82137637D6F5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12" name="Группа 311">
                  <a:extLst>
                    <a:ext uri="{FF2B5EF4-FFF2-40B4-BE49-F238E27FC236}">
                      <a16:creationId xmlns:a16="http://schemas.microsoft.com/office/drawing/2014/main" id="{4EC1AF43-B3E5-3349-8E51-6EE9D39ED6A7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16" name="Прямая соединительная линия 315">
                    <a:extLst>
                      <a:ext uri="{FF2B5EF4-FFF2-40B4-BE49-F238E27FC236}">
                        <a16:creationId xmlns:a16="http://schemas.microsoft.com/office/drawing/2014/main" id="{920B78B0-A574-F841-B2F4-6260DB1835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Прямая соединительная линия 316">
                    <a:extLst>
                      <a:ext uri="{FF2B5EF4-FFF2-40B4-BE49-F238E27FC236}">
                        <a16:creationId xmlns:a16="http://schemas.microsoft.com/office/drawing/2014/main" id="{25A49649-7D2D-3644-998A-5749F784F9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Группа 312">
                  <a:extLst>
                    <a:ext uri="{FF2B5EF4-FFF2-40B4-BE49-F238E27FC236}">
                      <a16:creationId xmlns:a16="http://schemas.microsoft.com/office/drawing/2014/main" id="{85CD497E-5ABE-5745-B971-D70E50E692A2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14" name="Прямая соединительная линия 313">
                    <a:extLst>
                      <a:ext uri="{FF2B5EF4-FFF2-40B4-BE49-F238E27FC236}">
                        <a16:creationId xmlns:a16="http://schemas.microsoft.com/office/drawing/2014/main" id="{DF40256E-270F-BE49-B02A-6CD4FC374D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Прямая соединительная линия 314">
                    <a:extLst>
                      <a:ext uri="{FF2B5EF4-FFF2-40B4-BE49-F238E27FC236}">
                        <a16:creationId xmlns:a16="http://schemas.microsoft.com/office/drawing/2014/main" id="{91B02935-8791-DF45-A183-CE71782AD3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5" name="Группа 304">
                <a:extLst>
                  <a:ext uri="{FF2B5EF4-FFF2-40B4-BE49-F238E27FC236}">
                    <a16:creationId xmlns:a16="http://schemas.microsoft.com/office/drawing/2014/main" id="{86DD3CDA-5438-5D4D-9D65-BBCB2FDCF5A0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06" name="Группа 305">
                  <a:extLst>
                    <a:ext uri="{FF2B5EF4-FFF2-40B4-BE49-F238E27FC236}">
                      <a16:creationId xmlns:a16="http://schemas.microsoft.com/office/drawing/2014/main" id="{DEA2E9CA-D1DA-564E-A070-73DCBF6B41E0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10" name="Прямая соединительная линия 309">
                    <a:extLst>
                      <a:ext uri="{FF2B5EF4-FFF2-40B4-BE49-F238E27FC236}">
                        <a16:creationId xmlns:a16="http://schemas.microsoft.com/office/drawing/2014/main" id="{C3863AD2-B87A-B144-B8AC-1FD7FCB98F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Прямая соединительная линия 310">
                    <a:extLst>
                      <a:ext uri="{FF2B5EF4-FFF2-40B4-BE49-F238E27FC236}">
                        <a16:creationId xmlns:a16="http://schemas.microsoft.com/office/drawing/2014/main" id="{D6E5B29F-4C30-FE42-8BD1-074FF8713E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" name="Группа 306">
                  <a:extLst>
                    <a:ext uri="{FF2B5EF4-FFF2-40B4-BE49-F238E27FC236}">
                      <a16:creationId xmlns:a16="http://schemas.microsoft.com/office/drawing/2014/main" id="{ACCD7B8E-A5C9-D540-BAD5-0D35EA830F4C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08" name="Прямая соединительная линия 307">
                    <a:extLst>
                      <a:ext uri="{FF2B5EF4-FFF2-40B4-BE49-F238E27FC236}">
                        <a16:creationId xmlns:a16="http://schemas.microsoft.com/office/drawing/2014/main" id="{3EC0E135-69F0-0E46-B9DD-932BC63032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Прямая соединительная линия 308">
                    <a:extLst>
                      <a:ext uri="{FF2B5EF4-FFF2-40B4-BE49-F238E27FC236}">
                        <a16:creationId xmlns:a16="http://schemas.microsoft.com/office/drawing/2014/main" id="{16475DEC-CF10-D046-9F81-DBF646EC31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03" name="Рисунок 302">
              <a:extLst>
                <a:ext uri="{FF2B5EF4-FFF2-40B4-BE49-F238E27FC236}">
                  <a16:creationId xmlns:a16="http://schemas.microsoft.com/office/drawing/2014/main" id="{852B43F6-847B-3C44-AD3C-4DE5D2272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3546096" y="5006084"/>
              <a:ext cx="134678" cy="143095"/>
            </a:xfrm>
            <a:prstGeom prst="rect">
              <a:avLst/>
            </a:prstGeom>
          </p:spPr>
        </p:pic>
      </p:grpSp>
      <p:grpSp>
        <p:nvGrpSpPr>
          <p:cNvPr id="335" name="Группа 334">
            <a:extLst>
              <a:ext uri="{FF2B5EF4-FFF2-40B4-BE49-F238E27FC236}">
                <a16:creationId xmlns:a16="http://schemas.microsoft.com/office/drawing/2014/main" id="{0938A4AE-FAD8-604C-A017-F4592DFED648}"/>
              </a:ext>
            </a:extLst>
          </p:cNvPr>
          <p:cNvGrpSpPr/>
          <p:nvPr/>
        </p:nvGrpSpPr>
        <p:grpSpPr>
          <a:xfrm>
            <a:off x="4508868" y="4880284"/>
            <a:ext cx="354583" cy="357055"/>
            <a:chOff x="4424480" y="7153818"/>
            <a:chExt cx="269680" cy="271560"/>
          </a:xfrm>
        </p:grpSpPr>
        <p:grpSp>
          <p:nvGrpSpPr>
            <p:cNvPr id="336" name="Группа 335">
              <a:extLst>
                <a:ext uri="{FF2B5EF4-FFF2-40B4-BE49-F238E27FC236}">
                  <a16:creationId xmlns:a16="http://schemas.microsoft.com/office/drawing/2014/main" id="{54C52CCE-6E6D-F04E-BE09-B10485DAA316}"/>
                </a:ext>
              </a:extLst>
            </p:cNvPr>
            <p:cNvGrpSpPr/>
            <p:nvPr/>
          </p:nvGrpSpPr>
          <p:grpSpPr>
            <a:xfrm>
              <a:off x="4424480" y="7153818"/>
              <a:ext cx="269680" cy="271560"/>
              <a:chOff x="3270250" y="3574268"/>
              <a:chExt cx="193676" cy="195026"/>
            </a:xfrm>
          </p:grpSpPr>
          <p:grpSp>
            <p:nvGrpSpPr>
              <p:cNvPr id="338" name="Группа 337">
                <a:extLst>
                  <a:ext uri="{FF2B5EF4-FFF2-40B4-BE49-F238E27FC236}">
                    <a16:creationId xmlns:a16="http://schemas.microsoft.com/office/drawing/2014/main" id="{FC1121F9-8B82-8A48-9EC0-A78C33B4FB65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46" name="Группа 345">
                  <a:extLst>
                    <a:ext uri="{FF2B5EF4-FFF2-40B4-BE49-F238E27FC236}">
                      <a16:creationId xmlns:a16="http://schemas.microsoft.com/office/drawing/2014/main" id="{EC9B38F5-9954-2940-B386-1D319CB86DD7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50" name="Прямая соединительная линия 349">
                    <a:extLst>
                      <a:ext uri="{FF2B5EF4-FFF2-40B4-BE49-F238E27FC236}">
                        <a16:creationId xmlns:a16="http://schemas.microsoft.com/office/drawing/2014/main" id="{B61D12AF-3435-2D49-84FE-92E52E2B8B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Прямая соединительная линия 350">
                    <a:extLst>
                      <a:ext uri="{FF2B5EF4-FFF2-40B4-BE49-F238E27FC236}">
                        <a16:creationId xmlns:a16="http://schemas.microsoft.com/office/drawing/2014/main" id="{C757E0B8-C2EB-E240-844D-CC124122E3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7" name="Группа 346">
                  <a:extLst>
                    <a:ext uri="{FF2B5EF4-FFF2-40B4-BE49-F238E27FC236}">
                      <a16:creationId xmlns:a16="http://schemas.microsoft.com/office/drawing/2014/main" id="{339431D5-1718-334A-A8C9-80CB66312990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48" name="Прямая соединительная линия 347">
                    <a:extLst>
                      <a:ext uri="{FF2B5EF4-FFF2-40B4-BE49-F238E27FC236}">
                        <a16:creationId xmlns:a16="http://schemas.microsoft.com/office/drawing/2014/main" id="{7EE0C18E-2EB1-4846-9FA8-87045DC2DE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Прямая соединительная линия 348">
                    <a:extLst>
                      <a:ext uri="{FF2B5EF4-FFF2-40B4-BE49-F238E27FC236}">
                        <a16:creationId xmlns:a16="http://schemas.microsoft.com/office/drawing/2014/main" id="{87575240-D72F-AD49-B3C8-996214C549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39" name="Группа 338">
                <a:extLst>
                  <a:ext uri="{FF2B5EF4-FFF2-40B4-BE49-F238E27FC236}">
                    <a16:creationId xmlns:a16="http://schemas.microsoft.com/office/drawing/2014/main" id="{139E1FEF-C81B-714F-A9F6-8384136B640E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40" name="Группа 339">
                  <a:extLst>
                    <a:ext uri="{FF2B5EF4-FFF2-40B4-BE49-F238E27FC236}">
                      <a16:creationId xmlns:a16="http://schemas.microsoft.com/office/drawing/2014/main" id="{4716D586-530A-A243-980D-063DC24A738A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44" name="Прямая соединительная линия 343">
                    <a:extLst>
                      <a:ext uri="{FF2B5EF4-FFF2-40B4-BE49-F238E27FC236}">
                        <a16:creationId xmlns:a16="http://schemas.microsoft.com/office/drawing/2014/main" id="{F2159999-5ABC-FA4C-AD1A-DE0DB269F7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Прямая соединительная линия 344">
                    <a:extLst>
                      <a:ext uri="{FF2B5EF4-FFF2-40B4-BE49-F238E27FC236}">
                        <a16:creationId xmlns:a16="http://schemas.microsoft.com/office/drawing/2014/main" id="{84E69DF7-87BC-4D4B-9361-676A935B34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1" name="Группа 340">
                  <a:extLst>
                    <a:ext uri="{FF2B5EF4-FFF2-40B4-BE49-F238E27FC236}">
                      <a16:creationId xmlns:a16="http://schemas.microsoft.com/office/drawing/2014/main" id="{DAA79C85-06EE-994F-8E88-EA93509E8C17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42" name="Прямая соединительная линия 341">
                    <a:extLst>
                      <a:ext uri="{FF2B5EF4-FFF2-40B4-BE49-F238E27FC236}">
                        <a16:creationId xmlns:a16="http://schemas.microsoft.com/office/drawing/2014/main" id="{54871A14-43C2-F84D-9DD3-4E3C29D1CE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Прямая соединительная линия 342">
                    <a:extLst>
                      <a:ext uri="{FF2B5EF4-FFF2-40B4-BE49-F238E27FC236}">
                        <a16:creationId xmlns:a16="http://schemas.microsoft.com/office/drawing/2014/main" id="{349893B5-64D4-9F40-92AF-5701E58A01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37" name="Рисунок 336">
              <a:extLst>
                <a:ext uri="{FF2B5EF4-FFF2-40B4-BE49-F238E27FC236}">
                  <a16:creationId xmlns:a16="http://schemas.microsoft.com/office/drawing/2014/main" id="{8C7C7517-B26E-9A40-A2B5-9380A38F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4489059" y="7224425"/>
              <a:ext cx="140226" cy="124645"/>
            </a:xfrm>
            <a:prstGeom prst="rect">
              <a:avLst/>
            </a:prstGeom>
          </p:spPr>
        </p:pic>
      </p:grpSp>
      <p:grpSp>
        <p:nvGrpSpPr>
          <p:cNvPr id="352" name="Группа 351">
            <a:extLst>
              <a:ext uri="{FF2B5EF4-FFF2-40B4-BE49-F238E27FC236}">
                <a16:creationId xmlns:a16="http://schemas.microsoft.com/office/drawing/2014/main" id="{AFAC67AB-77BA-B344-97D7-C3368B3504BB}"/>
              </a:ext>
            </a:extLst>
          </p:cNvPr>
          <p:cNvGrpSpPr/>
          <p:nvPr/>
        </p:nvGrpSpPr>
        <p:grpSpPr>
          <a:xfrm>
            <a:off x="2539441" y="3311437"/>
            <a:ext cx="354583" cy="357055"/>
            <a:chOff x="2006338" y="4937966"/>
            <a:chExt cx="269680" cy="271560"/>
          </a:xfrm>
        </p:grpSpPr>
        <p:grpSp>
          <p:nvGrpSpPr>
            <p:cNvPr id="353" name="Группа 352">
              <a:extLst>
                <a:ext uri="{FF2B5EF4-FFF2-40B4-BE49-F238E27FC236}">
                  <a16:creationId xmlns:a16="http://schemas.microsoft.com/office/drawing/2014/main" id="{CFE30C30-28AB-284C-A236-A69B0DCBE716}"/>
                </a:ext>
              </a:extLst>
            </p:cNvPr>
            <p:cNvGrpSpPr/>
            <p:nvPr/>
          </p:nvGrpSpPr>
          <p:grpSpPr>
            <a:xfrm>
              <a:off x="2006338" y="4937966"/>
              <a:ext cx="269680" cy="271560"/>
              <a:chOff x="3270250" y="3574268"/>
              <a:chExt cx="193676" cy="195026"/>
            </a:xfrm>
          </p:grpSpPr>
          <p:grpSp>
            <p:nvGrpSpPr>
              <p:cNvPr id="355" name="Группа 354">
                <a:extLst>
                  <a:ext uri="{FF2B5EF4-FFF2-40B4-BE49-F238E27FC236}">
                    <a16:creationId xmlns:a16="http://schemas.microsoft.com/office/drawing/2014/main" id="{47D29AC3-9773-FE43-8A8F-23310DDFB38B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63" name="Группа 362">
                  <a:extLst>
                    <a:ext uri="{FF2B5EF4-FFF2-40B4-BE49-F238E27FC236}">
                      <a16:creationId xmlns:a16="http://schemas.microsoft.com/office/drawing/2014/main" id="{69A0F02C-D9B0-0546-8CC9-CF08952F9109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67" name="Прямая соединительная линия 366">
                    <a:extLst>
                      <a:ext uri="{FF2B5EF4-FFF2-40B4-BE49-F238E27FC236}">
                        <a16:creationId xmlns:a16="http://schemas.microsoft.com/office/drawing/2014/main" id="{5504E687-1598-6F46-990E-70090FA0B0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Прямая соединительная линия 367">
                    <a:extLst>
                      <a:ext uri="{FF2B5EF4-FFF2-40B4-BE49-F238E27FC236}">
                        <a16:creationId xmlns:a16="http://schemas.microsoft.com/office/drawing/2014/main" id="{BF03AE7C-CBED-A047-BE5A-B52B056EEF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4" name="Группа 363">
                  <a:extLst>
                    <a:ext uri="{FF2B5EF4-FFF2-40B4-BE49-F238E27FC236}">
                      <a16:creationId xmlns:a16="http://schemas.microsoft.com/office/drawing/2014/main" id="{1B9AD75E-E5C9-354B-9A62-82160F3C1039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65" name="Прямая соединительная линия 364">
                    <a:extLst>
                      <a:ext uri="{FF2B5EF4-FFF2-40B4-BE49-F238E27FC236}">
                        <a16:creationId xmlns:a16="http://schemas.microsoft.com/office/drawing/2014/main" id="{7FF60060-780B-0842-AF4E-078889A5B6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6" name="Прямая соединительная линия 365">
                    <a:extLst>
                      <a:ext uri="{FF2B5EF4-FFF2-40B4-BE49-F238E27FC236}">
                        <a16:creationId xmlns:a16="http://schemas.microsoft.com/office/drawing/2014/main" id="{9038ED1F-957C-2A49-991F-7616A0D200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6" name="Группа 355">
                <a:extLst>
                  <a:ext uri="{FF2B5EF4-FFF2-40B4-BE49-F238E27FC236}">
                    <a16:creationId xmlns:a16="http://schemas.microsoft.com/office/drawing/2014/main" id="{3EB88E10-7549-594E-BA6D-B082446FC167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57" name="Группа 356">
                  <a:extLst>
                    <a:ext uri="{FF2B5EF4-FFF2-40B4-BE49-F238E27FC236}">
                      <a16:creationId xmlns:a16="http://schemas.microsoft.com/office/drawing/2014/main" id="{00D525C2-82F0-C645-B8A1-DB4C0B613D0D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61" name="Прямая соединительная линия 360">
                    <a:extLst>
                      <a:ext uri="{FF2B5EF4-FFF2-40B4-BE49-F238E27FC236}">
                        <a16:creationId xmlns:a16="http://schemas.microsoft.com/office/drawing/2014/main" id="{FD2B361A-E7D7-0048-B527-A5811A33ED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2" name="Прямая соединительная линия 361">
                    <a:extLst>
                      <a:ext uri="{FF2B5EF4-FFF2-40B4-BE49-F238E27FC236}">
                        <a16:creationId xmlns:a16="http://schemas.microsoft.com/office/drawing/2014/main" id="{DF335EBB-E53D-1C4F-AE1B-1595A17B3B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8" name="Группа 357">
                  <a:extLst>
                    <a:ext uri="{FF2B5EF4-FFF2-40B4-BE49-F238E27FC236}">
                      <a16:creationId xmlns:a16="http://schemas.microsoft.com/office/drawing/2014/main" id="{2EBF1253-D1E4-4D44-830D-2D6A171D742D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59" name="Прямая соединительная линия 358">
                    <a:extLst>
                      <a:ext uri="{FF2B5EF4-FFF2-40B4-BE49-F238E27FC236}">
                        <a16:creationId xmlns:a16="http://schemas.microsoft.com/office/drawing/2014/main" id="{281DD5CF-1C08-DD49-AA39-C7C888053A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" name="Прямая соединительная линия 359">
                    <a:extLst>
                      <a:ext uri="{FF2B5EF4-FFF2-40B4-BE49-F238E27FC236}">
                        <a16:creationId xmlns:a16="http://schemas.microsoft.com/office/drawing/2014/main" id="{CE417E9B-7DE6-CA47-94A8-5F192D96BA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54" name="Рисунок 353">
              <a:extLst>
                <a:ext uri="{FF2B5EF4-FFF2-40B4-BE49-F238E27FC236}">
                  <a16:creationId xmlns:a16="http://schemas.microsoft.com/office/drawing/2014/main" id="{D478BA01-4059-A241-8662-4AB4CB82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2053778" y="5005827"/>
              <a:ext cx="157947" cy="153369"/>
            </a:xfrm>
            <a:prstGeom prst="rect">
              <a:avLst/>
            </a:prstGeom>
          </p:spPr>
        </p:pic>
      </p:grpSp>
      <p:grpSp>
        <p:nvGrpSpPr>
          <p:cNvPr id="369" name="Группа 368">
            <a:extLst>
              <a:ext uri="{FF2B5EF4-FFF2-40B4-BE49-F238E27FC236}">
                <a16:creationId xmlns:a16="http://schemas.microsoft.com/office/drawing/2014/main" id="{401DF4F4-A0B9-234C-8B34-E69C4CF93BB3}"/>
              </a:ext>
            </a:extLst>
          </p:cNvPr>
          <p:cNvGrpSpPr/>
          <p:nvPr/>
        </p:nvGrpSpPr>
        <p:grpSpPr>
          <a:xfrm>
            <a:off x="526641" y="3318997"/>
            <a:ext cx="354583" cy="357055"/>
            <a:chOff x="450254" y="4943716"/>
            <a:chExt cx="269680" cy="271560"/>
          </a:xfrm>
        </p:grpSpPr>
        <p:grpSp>
          <p:nvGrpSpPr>
            <p:cNvPr id="370" name="Группа 369">
              <a:extLst>
                <a:ext uri="{FF2B5EF4-FFF2-40B4-BE49-F238E27FC236}">
                  <a16:creationId xmlns:a16="http://schemas.microsoft.com/office/drawing/2014/main" id="{0A9AE989-9359-0644-8358-064C800EBE3D}"/>
                </a:ext>
              </a:extLst>
            </p:cNvPr>
            <p:cNvGrpSpPr/>
            <p:nvPr/>
          </p:nvGrpSpPr>
          <p:grpSpPr>
            <a:xfrm>
              <a:off x="450254" y="4943716"/>
              <a:ext cx="269680" cy="271560"/>
              <a:chOff x="3270250" y="3574268"/>
              <a:chExt cx="193676" cy="195026"/>
            </a:xfrm>
          </p:grpSpPr>
          <p:grpSp>
            <p:nvGrpSpPr>
              <p:cNvPr id="372" name="Группа 371">
                <a:extLst>
                  <a:ext uri="{FF2B5EF4-FFF2-40B4-BE49-F238E27FC236}">
                    <a16:creationId xmlns:a16="http://schemas.microsoft.com/office/drawing/2014/main" id="{A9753997-6FC7-9847-ABFA-1E5F8A557B21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80" name="Группа 379">
                  <a:extLst>
                    <a:ext uri="{FF2B5EF4-FFF2-40B4-BE49-F238E27FC236}">
                      <a16:creationId xmlns:a16="http://schemas.microsoft.com/office/drawing/2014/main" id="{86BC1951-E38A-AD45-9A5A-BE485576561E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84" name="Прямая соединительная линия 383">
                    <a:extLst>
                      <a:ext uri="{FF2B5EF4-FFF2-40B4-BE49-F238E27FC236}">
                        <a16:creationId xmlns:a16="http://schemas.microsoft.com/office/drawing/2014/main" id="{38032FEA-F64F-3E4B-99A4-27FDD3D317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Прямая соединительная линия 384">
                    <a:extLst>
                      <a:ext uri="{FF2B5EF4-FFF2-40B4-BE49-F238E27FC236}">
                        <a16:creationId xmlns:a16="http://schemas.microsoft.com/office/drawing/2014/main" id="{C94E8980-ED24-994B-B424-D040BA0BE2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1" name="Группа 380">
                  <a:extLst>
                    <a:ext uri="{FF2B5EF4-FFF2-40B4-BE49-F238E27FC236}">
                      <a16:creationId xmlns:a16="http://schemas.microsoft.com/office/drawing/2014/main" id="{7E13FEA8-946C-1F4D-88E6-B19D082D7A49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82" name="Прямая соединительная линия 381">
                    <a:extLst>
                      <a:ext uri="{FF2B5EF4-FFF2-40B4-BE49-F238E27FC236}">
                        <a16:creationId xmlns:a16="http://schemas.microsoft.com/office/drawing/2014/main" id="{2757681C-C322-234F-A583-DB08DE02EB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3" name="Прямая соединительная линия 382">
                    <a:extLst>
                      <a:ext uri="{FF2B5EF4-FFF2-40B4-BE49-F238E27FC236}">
                        <a16:creationId xmlns:a16="http://schemas.microsoft.com/office/drawing/2014/main" id="{57EFF786-A6FC-D346-8F5D-D72E3031FC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3" name="Группа 372">
                <a:extLst>
                  <a:ext uri="{FF2B5EF4-FFF2-40B4-BE49-F238E27FC236}">
                    <a16:creationId xmlns:a16="http://schemas.microsoft.com/office/drawing/2014/main" id="{713E121E-B201-164F-85B6-09FC304788D8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74" name="Группа 373">
                  <a:extLst>
                    <a:ext uri="{FF2B5EF4-FFF2-40B4-BE49-F238E27FC236}">
                      <a16:creationId xmlns:a16="http://schemas.microsoft.com/office/drawing/2014/main" id="{D5ADC743-0D62-6E4F-8E37-001226C94108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78" name="Прямая соединительная линия 377">
                    <a:extLst>
                      <a:ext uri="{FF2B5EF4-FFF2-40B4-BE49-F238E27FC236}">
                        <a16:creationId xmlns:a16="http://schemas.microsoft.com/office/drawing/2014/main" id="{A93568E1-7843-E14D-8B19-71C9F28C8F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Прямая соединительная линия 378">
                    <a:extLst>
                      <a:ext uri="{FF2B5EF4-FFF2-40B4-BE49-F238E27FC236}">
                        <a16:creationId xmlns:a16="http://schemas.microsoft.com/office/drawing/2014/main" id="{2E0E9724-0E6D-BA44-8A3C-DEB7215858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5" name="Группа 374">
                  <a:extLst>
                    <a:ext uri="{FF2B5EF4-FFF2-40B4-BE49-F238E27FC236}">
                      <a16:creationId xmlns:a16="http://schemas.microsoft.com/office/drawing/2014/main" id="{1204A350-2E5B-1246-B2F4-4F5648ABE5ED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76" name="Прямая соединительная линия 375">
                    <a:extLst>
                      <a:ext uri="{FF2B5EF4-FFF2-40B4-BE49-F238E27FC236}">
                        <a16:creationId xmlns:a16="http://schemas.microsoft.com/office/drawing/2014/main" id="{3D64436A-260A-AD45-82AB-D8AC57C710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Прямая соединительная линия 376">
                    <a:extLst>
                      <a:ext uri="{FF2B5EF4-FFF2-40B4-BE49-F238E27FC236}">
                        <a16:creationId xmlns:a16="http://schemas.microsoft.com/office/drawing/2014/main" id="{EA1A030F-4E48-4445-8323-8BD97C450E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71" name="Рисунок 370">
              <a:extLst>
                <a:ext uri="{FF2B5EF4-FFF2-40B4-BE49-F238E27FC236}">
                  <a16:creationId xmlns:a16="http://schemas.microsoft.com/office/drawing/2014/main" id="{2BF19D02-A450-A740-BBBB-9B0F539B9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531922" y="5044513"/>
              <a:ext cx="113354" cy="86869"/>
            </a:xfrm>
            <a:prstGeom prst="rect">
              <a:avLst/>
            </a:prstGeom>
          </p:spPr>
        </p:pic>
      </p:grpSp>
      <p:sp>
        <p:nvSpPr>
          <p:cNvPr id="420" name="Скругленный прямоугольник 419">
            <a:extLst>
              <a:ext uri="{FF2B5EF4-FFF2-40B4-BE49-F238E27FC236}">
                <a16:creationId xmlns:a16="http://schemas.microsoft.com/office/drawing/2014/main" id="{BDBD1143-4747-7244-AD50-3BD303EFC66C}"/>
              </a:ext>
            </a:extLst>
          </p:cNvPr>
          <p:cNvSpPr/>
          <p:nvPr/>
        </p:nvSpPr>
        <p:spPr>
          <a:xfrm>
            <a:off x="376014" y="5518074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21" name="Скругленный прямоугольник 420">
            <a:extLst>
              <a:ext uri="{FF2B5EF4-FFF2-40B4-BE49-F238E27FC236}">
                <a16:creationId xmlns:a16="http://schemas.microsoft.com/office/drawing/2014/main" id="{02B40C30-7BC6-0C49-B83A-7D4849A395E2}"/>
              </a:ext>
            </a:extLst>
          </p:cNvPr>
          <p:cNvSpPr/>
          <p:nvPr/>
        </p:nvSpPr>
        <p:spPr>
          <a:xfrm>
            <a:off x="2378273" y="5527497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22" name="Скругленный прямоугольник 421">
            <a:extLst>
              <a:ext uri="{FF2B5EF4-FFF2-40B4-BE49-F238E27FC236}">
                <a16:creationId xmlns:a16="http://schemas.microsoft.com/office/drawing/2014/main" id="{C84FB186-7972-584D-80FF-31C5F48FE077}"/>
              </a:ext>
            </a:extLst>
          </p:cNvPr>
          <p:cNvSpPr/>
          <p:nvPr/>
        </p:nvSpPr>
        <p:spPr>
          <a:xfrm>
            <a:off x="4356261" y="5545785"/>
            <a:ext cx="1839528" cy="683703"/>
          </a:xfrm>
          <a:prstGeom prst="roundRect">
            <a:avLst>
              <a:gd name="adj" fmla="val 9692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386" name="Прямоугольник 385">
            <a:extLst>
              <a:ext uri="{FF2B5EF4-FFF2-40B4-BE49-F238E27FC236}">
                <a16:creationId xmlns:a16="http://schemas.microsoft.com/office/drawing/2014/main" id="{83284C7E-70EE-3947-AA43-23393816C381}"/>
              </a:ext>
            </a:extLst>
          </p:cNvPr>
          <p:cNvSpPr/>
          <p:nvPr/>
        </p:nvSpPr>
        <p:spPr>
          <a:xfrm>
            <a:off x="289281" y="1449704"/>
            <a:ext cx="5823114" cy="33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 Medium" pitchFamily="2" charset="0"/>
                <a:ea typeface="+mn-ea"/>
                <a:cs typeface="Arial"/>
              </a:rPr>
              <a:t>ВИДЕОАНАЛИТИКА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 Medium" pitchFamily="2" charset="0"/>
                <a:ea typeface="+mn-ea"/>
                <a:cs typeface="Arial"/>
              </a:rPr>
              <a:t>SITRONICS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 Medium" pitchFamily="2" charset="0"/>
                <a:ea typeface="+mn-ea"/>
                <a:cs typeface="Arial"/>
              </a:rPr>
              <a:t>ВКЛЮЧАЕТ В СЕБЯ:</a:t>
            </a:r>
          </a:p>
        </p:txBody>
      </p:sp>
      <p:sp>
        <p:nvSpPr>
          <p:cNvPr id="417" name="Прямоугольник 416">
            <a:extLst>
              <a:ext uri="{FF2B5EF4-FFF2-40B4-BE49-F238E27FC236}">
                <a16:creationId xmlns:a16="http://schemas.microsoft.com/office/drawing/2014/main" id="{1E09E4EE-B0B4-2D4F-8937-0D2737C42AC2}"/>
              </a:ext>
            </a:extLst>
          </p:cNvPr>
          <p:cNvSpPr/>
          <p:nvPr/>
        </p:nvSpPr>
        <p:spPr>
          <a:xfrm>
            <a:off x="340510" y="1896717"/>
            <a:ext cx="5900601" cy="105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-4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" pitchFamily="2" charset="0"/>
                <a:ea typeface="Navigo Regular" pitchFamily="34" charset="-122"/>
                <a:cs typeface="+mn-cs"/>
              </a:rPr>
              <a:t>Функционал </a:t>
            </a:r>
            <a:r>
              <a:rPr kumimoji="0" lang="en-US" sz="1100" b="0" i="0" u="none" strike="noStrike" kern="0" cap="none" spc="-4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" pitchFamily="2" charset="0"/>
                <a:ea typeface="Navigo Regular" pitchFamily="34" charset="-122"/>
                <a:cs typeface="+mn-cs"/>
              </a:rPr>
              <a:t>VMS</a:t>
            </a:r>
            <a:r>
              <a:rPr kumimoji="0" lang="ru-RU" sz="1100" b="0" i="0" u="none" strike="noStrike" kern="0" cap="none" spc="-4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" pitchFamily="2" charset="0"/>
                <a:ea typeface="Navigo Regular" pitchFamily="34" charset="-122"/>
                <a:cs typeface="+mn-cs"/>
              </a:rPr>
              <a:t> системы</a:t>
            </a:r>
            <a:endParaRPr kumimoji="0" lang="en-US" sz="1100" b="0" i="0" u="none" strike="noStrike" kern="0" cap="none" spc="-4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Montserrat" pitchFamily="2" charset="0"/>
              <a:ea typeface="Navigo Regular" pitchFamily="34" charset="-122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-4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" pitchFamily="2" charset="0"/>
                <a:ea typeface="Navigo Regular" pitchFamily="34" charset="-122"/>
                <a:cs typeface="+mn-cs"/>
              </a:rPr>
              <a:t>Готовые модули компьютерного зрения уже на платформе</a:t>
            </a:r>
            <a:endParaRPr kumimoji="0" lang="en-US" sz="1100" b="0" i="0" u="none" strike="noStrike" kern="0" cap="none" spc="-4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Montserrat" pitchFamily="2" charset="0"/>
              <a:ea typeface="Navigo Regular" pitchFamily="34" charset="-122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-4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" pitchFamily="2" charset="0"/>
                <a:ea typeface="Navigo Regular" pitchFamily="34" charset="-122"/>
                <a:cs typeface="+mn-cs"/>
              </a:rPr>
              <a:t>Возможность добавлять заказную пользовательскую аналитику</a:t>
            </a:r>
          </a:p>
        </p:txBody>
      </p:sp>
      <p:pic>
        <p:nvPicPr>
          <p:cNvPr id="418" name="Object 4" descr="preencoded.png">
            <a:extLst>
              <a:ext uri="{FF2B5EF4-FFF2-40B4-BE49-F238E27FC236}">
                <a16:creationId xmlns:a16="http://schemas.microsoft.com/office/drawing/2014/main" id="{1A766815-A1C2-2F4A-9459-602D802FA01E}"/>
              </a:ext>
            </a:extLst>
          </p:cNvPr>
          <p:cNvPicPr preferRelativeResize="0"/>
          <p:nvPr/>
        </p:nvPicPr>
        <p:blipFill>
          <a:blip r:embed="rId39"/>
          <a:stretch/>
        </p:blipFill>
        <p:spPr bwMode="auto">
          <a:xfrm>
            <a:off x="377626" y="1829055"/>
            <a:ext cx="4212000" cy="10800"/>
          </a:xfrm>
          <a:prstGeom prst="rect">
            <a:avLst/>
          </a:prstGeom>
        </p:spPr>
      </p:pic>
      <p:sp>
        <p:nvSpPr>
          <p:cNvPr id="419" name="Прямоугольник 418">
            <a:extLst>
              <a:ext uri="{FF2B5EF4-FFF2-40B4-BE49-F238E27FC236}">
                <a16:creationId xmlns:a16="http://schemas.microsoft.com/office/drawing/2014/main" id="{0D072F3F-95EE-834E-9E99-7E80FBC90483}"/>
              </a:ext>
            </a:extLst>
          </p:cNvPr>
          <p:cNvSpPr/>
          <p:nvPr/>
        </p:nvSpPr>
        <p:spPr>
          <a:xfrm>
            <a:off x="289281" y="977696"/>
            <a:ext cx="99046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Контроль персонала и бизнес-процессов на основе компьютерного зрения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8759685-D590-754C-83FE-2412D26D281F}"/>
              </a:ext>
            </a:extLst>
          </p:cNvPr>
          <p:cNvSpPr txBox="1"/>
          <p:nvPr/>
        </p:nvSpPr>
        <p:spPr>
          <a:xfrm>
            <a:off x="2896445" y="5592170"/>
            <a:ext cx="14816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Распознавание автомобильных номеров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 номеров вагонов</a:t>
            </a: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0A4D490-89D7-3247-84A0-4E7DBA906100}"/>
              </a:ext>
            </a:extLst>
          </p:cNvPr>
          <p:cNvSpPr txBox="1"/>
          <p:nvPr/>
        </p:nvSpPr>
        <p:spPr>
          <a:xfrm>
            <a:off x="876210" y="5664502"/>
            <a:ext cx="1224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Детектор очереди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58700FE6-06DF-F64F-BF01-65C3493A0989}"/>
              </a:ext>
            </a:extLst>
          </p:cNvPr>
          <p:cNvGrpSpPr/>
          <p:nvPr/>
        </p:nvGrpSpPr>
        <p:grpSpPr>
          <a:xfrm>
            <a:off x="527630" y="5670594"/>
            <a:ext cx="354583" cy="357055"/>
            <a:chOff x="5386505" y="7153818"/>
            <a:chExt cx="269680" cy="271560"/>
          </a:xfrm>
        </p:grpSpPr>
        <p:grpSp>
          <p:nvGrpSpPr>
            <p:cNvPr id="268" name="Группа 267">
              <a:extLst>
                <a:ext uri="{FF2B5EF4-FFF2-40B4-BE49-F238E27FC236}">
                  <a16:creationId xmlns:a16="http://schemas.microsoft.com/office/drawing/2014/main" id="{32A0E9E6-16AD-3743-8413-CC2FF7893159}"/>
                </a:ext>
              </a:extLst>
            </p:cNvPr>
            <p:cNvGrpSpPr/>
            <p:nvPr/>
          </p:nvGrpSpPr>
          <p:grpSpPr>
            <a:xfrm>
              <a:off x="5386505" y="7153818"/>
              <a:ext cx="269680" cy="271560"/>
              <a:chOff x="3270250" y="3574268"/>
              <a:chExt cx="193676" cy="195026"/>
            </a:xfrm>
          </p:grpSpPr>
          <p:grpSp>
            <p:nvGrpSpPr>
              <p:cNvPr id="270" name="Группа 269">
                <a:extLst>
                  <a:ext uri="{FF2B5EF4-FFF2-40B4-BE49-F238E27FC236}">
                    <a16:creationId xmlns:a16="http://schemas.microsoft.com/office/drawing/2014/main" id="{783F0B6B-2277-884F-A4C9-0724D73BBA11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78" name="Группа 277">
                  <a:extLst>
                    <a:ext uri="{FF2B5EF4-FFF2-40B4-BE49-F238E27FC236}">
                      <a16:creationId xmlns:a16="http://schemas.microsoft.com/office/drawing/2014/main" id="{8B2DEC10-9135-A94E-B604-47478A4BE037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82" name="Прямая соединительная линия 281">
                    <a:extLst>
                      <a:ext uri="{FF2B5EF4-FFF2-40B4-BE49-F238E27FC236}">
                        <a16:creationId xmlns:a16="http://schemas.microsoft.com/office/drawing/2014/main" id="{169FF36A-8998-B549-B59D-CB873B6EA1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Прямая соединительная линия 282">
                    <a:extLst>
                      <a:ext uri="{FF2B5EF4-FFF2-40B4-BE49-F238E27FC236}">
                        <a16:creationId xmlns:a16="http://schemas.microsoft.com/office/drawing/2014/main" id="{D4F8F1E3-A63C-5641-B323-7CD40053C8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9" name="Группа 278">
                  <a:extLst>
                    <a:ext uri="{FF2B5EF4-FFF2-40B4-BE49-F238E27FC236}">
                      <a16:creationId xmlns:a16="http://schemas.microsoft.com/office/drawing/2014/main" id="{B8BA2E93-D2FD-1247-8098-56123A752C09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80" name="Прямая соединительная линия 279">
                    <a:extLst>
                      <a:ext uri="{FF2B5EF4-FFF2-40B4-BE49-F238E27FC236}">
                        <a16:creationId xmlns:a16="http://schemas.microsoft.com/office/drawing/2014/main" id="{43E52774-12C6-3742-9D59-7D47388B6E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Прямая соединительная линия 280">
                    <a:extLst>
                      <a:ext uri="{FF2B5EF4-FFF2-40B4-BE49-F238E27FC236}">
                        <a16:creationId xmlns:a16="http://schemas.microsoft.com/office/drawing/2014/main" id="{0034B148-4EBB-E749-96AB-B324DD2BAE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71" name="Группа 270">
                <a:extLst>
                  <a:ext uri="{FF2B5EF4-FFF2-40B4-BE49-F238E27FC236}">
                    <a16:creationId xmlns:a16="http://schemas.microsoft.com/office/drawing/2014/main" id="{2BFFCDDD-110A-F34C-81AE-7C9F666B9992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272" name="Группа 271">
                  <a:extLst>
                    <a:ext uri="{FF2B5EF4-FFF2-40B4-BE49-F238E27FC236}">
                      <a16:creationId xmlns:a16="http://schemas.microsoft.com/office/drawing/2014/main" id="{029533BF-2A57-F84F-8B31-2BE4E0F5BF31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76" name="Прямая соединительная линия 275">
                    <a:extLst>
                      <a:ext uri="{FF2B5EF4-FFF2-40B4-BE49-F238E27FC236}">
                        <a16:creationId xmlns:a16="http://schemas.microsoft.com/office/drawing/2014/main" id="{2CF7B206-01CC-D24D-B060-FA5FA7D59F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Прямая соединительная линия 276">
                    <a:extLst>
                      <a:ext uri="{FF2B5EF4-FFF2-40B4-BE49-F238E27FC236}">
                        <a16:creationId xmlns:a16="http://schemas.microsoft.com/office/drawing/2014/main" id="{F3FB6D75-7AC4-E44B-A44B-0869183D84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3" name="Группа 272">
                  <a:extLst>
                    <a:ext uri="{FF2B5EF4-FFF2-40B4-BE49-F238E27FC236}">
                      <a16:creationId xmlns:a16="http://schemas.microsoft.com/office/drawing/2014/main" id="{48C03421-CCD5-2C4D-BEE7-7F8A60A6BB6E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274" name="Прямая соединительная линия 273">
                    <a:extLst>
                      <a:ext uri="{FF2B5EF4-FFF2-40B4-BE49-F238E27FC236}">
                        <a16:creationId xmlns:a16="http://schemas.microsoft.com/office/drawing/2014/main" id="{305E8F7B-DC4F-5D44-9B0C-6AE34304E8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Прямая соединительная линия 274">
                    <a:extLst>
                      <a:ext uri="{FF2B5EF4-FFF2-40B4-BE49-F238E27FC236}">
                        <a16:creationId xmlns:a16="http://schemas.microsoft.com/office/drawing/2014/main" id="{884CBDB5-A73F-E547-9BD7-BC90E667F2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269" name="Рисунок 268">
              <a:extLst>
                <a:ext uri="{FF2B5EF4-FFF2-40B4-BE49-F238E27FC236}">
                  <a16:creationId xmlns:a16="http://schemas.microsoft.com/office/drawing/2014/main" id="{F61C496D-30E9-9643-9C93-0B0564A91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5466411" y="7243487"/>
              <a:ext cx="119515" cy="106236"/>
            </a:xfrm>
            <a:prstGeom prst="rect">
              <a:avLst/>
            </a:prstGeom>
          </p:spPr>
        </p:pic>
      </p:grpSp>
      <p:grpSp>
        <p:nvGrpSpPr>
          <p:cNvPr id="318" name="Группа 317">
            <a:extLst>
              <a:ext uri="{FF2B5EF4-FFF2-40B4-BE49-F238E27FC236}">
                <a16:creationId xmlns:a16="http://schemas.microsoft.com/office/drawing/2014/main" id="{CB888EB2-64A6-1940-9783-03B8217CF0F1}"/>
              </a:ext>
            </a:extLst>
          </p:cNvPr>
          <p:cNvGrpSpPr/>
          <p:nvPr/>
        </p:nvGrpSpPr>
        <p:grpSpPr>
          <a:xfrm>
            <a:off x="2528360" y="5679806"/>
            <a:ext cx="354583" cy="357055"/>
            <a:chOff x="4424480" y="7693568"/>
            <a:chExt cx="269680" cy="271560"/>
          </a:xfrm>
        </p:grpSpPr>
        <p:grpSp>
          <p:nvGrpSpPr>
            <p:cNvPr id="319" name="Группа 318">
              <a:extLst>
                <a:ext uri="{FF2B5EF4-FFF2-40B4-BE49-F238E27FC236}">
                  <a16:creationId xmlns:a16="http://schemas.microsoft.com/office/drawing/2014/main" id="{60AC93F5-4AFA-DB49-84C1-4ADA1EB8A4C9}"/>
                </a:ext>
              </a:extLst>
            </p:cNvPr>
            <p:cNvGrpSpPr/>
            <p:nvPr/>
          </p:nvGrpSpPr>
          <p:grpSpPr>
            <a:xfrm>
              <a:off x="4424480" y="7693568"/>
              <a:ext cx="269680" cy="271560"/>
              <a:chOff x="3270250" y="3574268"/>
              <a:chExt cx="193676" cy="195026"/>
            </a:xfrm>
          </p:grpSpPr>
          <p:grpSp>
            <p:nvGrpSpPr>
              <p:cNvPr id="321" name="Группа 320">
                <a:extLst>
                  <a:ext uri="{FF2B5EF4-FFF2-40B4-BE49-F238E27FC236}">
                    <a16:creationId xmlns:a16="http://schemas.microsoft.com/office/drawing/2014/main" id="{13F00CFD-03E4-4F49-AFCD-2FC1C39D6294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29" name="Группа 328">
                  <a:extLst>
                    <a:ext uri="{FF2B5EF4-FFF2-40B4-BE49-F238E27FC236}">
                      <a16:creationId xmlns:a16="http://schemas.microsoft.com/office/drawing/2014/main" id="{2FD39DF0-F2B3-704E-87D0-1A52D6E00593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33" name="Прямая соединительная линия 332">
                    <a:extLst>
                      <a:ext uri="{FF2B5EF4-FFF2-40B4-BE49-F238E27FC236}">
                        <a16:creationId xmlns:a16="http://schemas.microsoft.com/office/drawing/2014/main" id="{84224C23-C23F-0845-9BFF-A834903D45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4" name="Прямая соединительная линия 333">
                    <a:extLst>
                      <a:ext uri="{FF2B5EF4-FFF2-40B4-BE49-F238E27FC236}">
                        <a16:creationId xmlns:a16="http://schemas.microsoft.com/office/drawing/2014/main" id="{2E6EE6DD-E526-4146-80E1-32F4ECFE42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0" name="Группа 329">
                  <a:extLst>
                    <a:ext uri="{FF2B5EF4-FFF2-40B4-BE49-F238E27FC236}">
                      <a16:creationId xmlns:a16="http://schemas.microsoft.com/office/drawing/2014/main" id="{3DD38EB9-F32E-BD4D-9CEC-06ACE971B180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31" name="Прямая соединительная линия 330">
                    <a:extLst>
                      <a:ext uri="{FF2B5EF4-FFF2-40B4-BE49-F238E27FC236}">
                        <a16:creationId xmlns:a16="http://schemas.microsoft.com/office/drawing/2014/main" id="{92B4A2AD-9795-7446-84A1-D31C3B7FB1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2" name="Прямая соединительная линия 331">
                    <a:extLst>
                      <a:ext uri="{FF2B5EF4-FFF2-40B4-BE49-F238E27FC236}">
                        <a16:creationId xmlns:a16="http://schemas.microsoft.com/office/drawing/2014/main" id="{FB756D0C-6070-EC4A-9E95-979A5C0D3B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22" name="Группа 321">
                <a:extLst>
                  <a:ext uri="{FF2B5EF4-FFF2-40B4-BE49-F238E27FC236}">
                    <a16:creationId xmlns:a16="http://schemas.microsoft.com/office/drawing/2014/main" id="{0018C47A-1A68-294D-960B-CB1A7A893ACA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23" name="Группа 322">
                  <a:extLst>
                    <a:ext uri="{FF2B5EF4-FFF2-40B4-BE49-F238E27FC236}">
                      <a16:creationId xmlns:a16="http://schemas.microsoft.com/office/drawing/2014/main" id="{0527F469-1665-F641-B668-EB9D3C5F7A95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27" name="Прямая соединительная линия 326">
                    <a:extLst>
                      <a:ext uri="{FF2B5EF4-FFF2-40B4-BE49-F238E27FC236}">
                        <a16:creationId xmlns:a16="http://schemas.microsoft.com/office/drawing/2014/main" id="{81DDBC73-8828-8A4E-86B3-F608DDE392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8" name="Прямая соединительная линия 327">
                    <a:extLst>
                      <a:ext uri="{FF2B5EF4-FFF2-40B4-BE49-F238E27FC236}">
                        <a16:creationId xmlns:a16="http://schemas.microsoft.com/office/drawing/2014/main" id="{2CD4F6FB-8E78-0644-BCC1-6EF84552C4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4" name="Группа 323">
                  <a:extLst>
                    <a:ext uri="{FF2B5EF4-FFF2-40B4-BE49-F238E27FC236}">
                      <a16:creationId xmlns:a16="http://schemas.microsoft.com/office/drawing/2014/main" id="{85BCB1C1-A977-4A4D-B9F1-1043A4B2EEE1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25" name="Прямая соединительная линия 324">
                    <a:extLst>
                      <a:ext uri="{FF2B5EF4-FFF2-40B4-BE49-F238E27FC236}">
                        <a16:creationId xmlns:a16="http://schemas.microsoft.com/office/drawing/2014/main" id="{6FD43AED-217A-B140-9860-AAC6E34C9A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" name="Прямая соединительная линия 325">
                    <a:extLst>
                      <a:ext uri="{FF2B5EF4-FFF2-40B4-BE49-F238E27FC236}">
                        <a16:creationId xmlns:a16="http://schemas.microsoft.com/office/drawing/2014/main" id="{7409367E-B6D8-A942-8372-1ED21773F8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20" name="Рисунок 319">
              <a:extLst>
                <a:ext uri="{FF2B5EF4-FFF2-40B4-BE49-F238E27FC236}">
                  <a16:creationId xmlns:a16="http://schemas.microsoft.com/office/drawing/2014/main" id="{14EEFF6E-6E5E-1247-80F0-3B588E39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4494011" y="7768118"/>
              <a:ext cx="133751" cy="122605"/>
            </a:xfrm>
            <a:prstGeom prst="rect">
              <a:avLst/>
            </a:prstGeom>
          </p:spPr>
        </p:pic>
      </p:grpSp>
      <p:sp>
        <p:nvSpPr>
          <p:cNvPr id="387" name="TextBox 386">
            <a:extLst>
              <a:ext uri="{FF2B5EF4-FFF2-40B4-BE49-F238E27FC236}">
                <a16:creationId xmlns:a16="http://schemas.microsoft.com/office/drawing/2014/main" id="{68A1A3E4-C4C7-6446-B21F-8D08326229F8}"/>
              </a:ext>
            </a:extLst>
          </p:cNvPr>
          <p:cNvSpPr txBox="1"/>
          <p:nvPr/>
        </p:nvSpPr>
        <p:spPr>
          <a:xfrm>
            <a:off x="4880417" y="5703183"/>
            <a:ext cx="134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kumimoji="0" sz="650" u="none" strike="noStrike" cap="none" spc="0" normalizeH="0" baseline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Детекция</a:t>
            </a:r>
            <a:r>
              <a:rPr kumimoji="0" lang="ru-RU" alt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itchFamily="2" charset="0"/>
                <a:cs typeface="Times New Roman" panose="02020603050405020304" pitchFamily="18" charset="0"/>
              </a:rPr>
              <a:t> саботажа камер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502BBEC-62CA-3F43-94F3-8C0DC139D224}"/>
              </a:ext>
            </a:extLst>
          </p:cNvPr>
          <p:cNvGrpSpPr/>
          <p:nvPr/>
        </p:nvGrpSpPr>
        <p:grpSpPr>
          <a:xfrm>
            <a:off x="4517295" y="5709663"/>
            <a:ext cx="354583" cy="357055"/>
            <a:chOff x="2999685" y="8812956"/>
            <a:chExt cx="354583" cy="357055"/>
          </a:xfrm>
        </p:grpSpPr>
        <p:pic>
          <p:nvPicPr>
            <p:cNvPr id="388" name="Рисунок 387">
              <a:extLst>
                <a:ext uri="{FF2B5EF4-FFF2-40B4-BE49-F238E27FC236}">
                  <a16:creationId xmlns:a16="http://schemas.microsoft.com/office/drawing/2014/main" id="{8504C18C-08B6-9F47-9835-476132265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3086938" y="8925606"/>
              <a:ext cx="162138" cy="162138"/>
            </a:xfrm>
            <a:prstGeom prst="rect">
              <a:avLst/>
            </a:prstGeom>
          </p:spPr>
        </p:pic>
        <p:grpSp>
          <p:nvGrpSpPr>
            <p:cNvPr id="389" name="Группа 388">
              <a:extLst>
                <a:ext uri="{FF2B5EF4-FFF2-40B4-BE49-F238E27FC236}">
                  <a16:creationId xmlns:a16="http://schemas.microsoft.com/office/drawing/2014/main" id="{0551BEDE-C49D-F446-8833-12E4495B2849}"/>
                </a:ext>
              </a:extLst>
            </p:cNvPr>
            <p:cNvGrpSpPr/>
            <p:nvPr/>
          </p:nvGrpSpPr>
          <p:grpSpPr>
            <a:xfrm>
              <a:off x="2999685" y="8812956"/>
              <a:ext cx="354583" cy="357055"/>
              <a:chOff x="3270250" y="3574268"/>
              <a:chExt cx="193676" cy="195026"/>
            </a:xfrm>
          </p:grpSpPr>
          <p:grpSp>
            <p:nvGrpSpPr>
              <p:cNvPr id="390" name="Группа 389">
                <a:extLst>
                  <a:ext uri="{FF2B5EF4-FFF2-40B4-BE49-F238E27FC236}">
                    <a16:creationId xmlns:a16="http://schemas.microsoft.com/office/drawing/2014/main" id="{29ACE769-4A88-9148-93E9-1B0CBDDCFAB4}"/>
                  </a:ext>
                </a:extLst>
              </p:cNvPr>
              <p:cNvGrpSpPr/>
              <p:nvPr/>
            </p:nvGrpSpPr>
            <p:grpSpPr>
              <a:xfrm>
                <a:off x="3270250" y="3574268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98" name="Группа 397">
                  <a:extLst>
                    <a:ext uri="{FF2B5EF4-FFF2-40B4-BE49-F238E27FC236}">
                      <a16:creationId xmlns:a16="http://schemas.microsoft.com/office/drawing/2014/main" id="{893F632F-4A1C-D745-A35D-3A0888F93DC6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402" name="Прямая соединительная линия 401">
                    <a:extLst>
                      <a:ext uri="{FF2B5EF4-FFF2-40B4-BE49-F238E27FC236}">
                        <a16:creationId xmlns:a16="http://schemas.microsoft.com/office/drawing/2014/main" id="{390E5F83-3B5F-3746-9B45-F9F100714B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3" name="Прямая соединительная линия 402">
                    <a:extLst>
                      <a:ext uri="{FF2B5EF4-FFF2-40B4-BE49-F238E27FC236}">
                        <a16:creationId xmlns:a16="http://schemas.microsoft.com/office/drawing/2014/main" id="{1DA66DA8-3871-E744-A1E0-420958CA04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9" name="Группа 398">
                  <a:extLst>
                    <a:ext uri="{FF2B5EF4-FFF2-40B4-BE49-F238E27FC236}">
                      <a16:creationId xmlns:a16="http://schemas.microsoft.com/office/drawing/2014/main" id="{E4597A9A-4D4A-A849-8B27-96C644777BBD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400" name="Прямая соединительная линия 399">
                    <a:extLst>
                      <a:ext uri="{FF2B5EF4-FFF2-40B4-BE49-F238E27FC236}">
                        <a16:creationId xmlns:a16="http://schemas.microsoft.com/office/drawing/2014/main" id="{E575598D-BDE5-804B-91A7-866F2DD3AD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1" name="Прямая соединительная линия 400">
                    <a:extLst>
                      <a:ext uri="{FF2B5EF4-FFF2-40B4-BE49-F238E27FC236}">
                        <a16:creationId xmlns:a16="http://schemas.microsoft.com/office/drawing/2014/main" id="{167F8321-1523-1948-A327-0EFB8131E2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91" name="Группа 390">
                <a:extLst>
                  <a:ext uri="{FF2B5EF4-FFF2-40B4-BE49-F238E27FC236}">
                    <a16:creationId xmlns:a16="http://schemas.microsoft.com/office/drawing/2014/main" id="{8541A4BC-4137-0F4B-95C8-29E80221F98B}"/>
                  </a:ext>
                </a:extLst>
              </p:cNvPr>
              <p:cNvGrpSpPr/>
              <p:nvPr/>
            </p:nvGrpSpPr>
            <p:grpSpPr>
              <a:xfrm rot="10800000">
                <a:off x="3270250" y="3701357"/>
                <a:ext cx="193676" cy="67937"/>
                <a:chOff x="3276600" y="3560438"/>
                <a:chExt cx="476251" cy="167058"/>
              </a:xfrm>
            </p:grpSpPr>
            <p:grpSp>
              <p:nvGrpSpPr>
                <p:cNvPr id="392" name="Группа 391">
                  <a:extLst>
                    <a:ext uri="{FF2B5EF4-FFF2-40B4-BE49-F238E27FC236}">
                      <a16:creationId xmlns:a16="http://schemas.microsoft.com/office/drawing/2014/main" id="{4F096E68-4043-8943-9900-2071CFCFFDC9}"/>
                    </a:ext>
                  </a:extLst>
                </p:cNvPr>
                <p:cNvGrpSpPr/>
                <p:nvPr/>
              </p:nvGrpSpPr>
              <p:grpSpPr>
                <a:xfrm>
                  <a:off x="3276600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96" name="Прямая соединительная линия 395">
                    <a:extLst>
                      <a:ext uri="{FF2B5EF4-FFF2-40B4-BE49-F238E27FC236}">
                        <a16:creationId xmlns:a16="http://schemas.microsoft.com/office/drawing/2014/main" id="{5B3A57F4-B668-3D46-83FB-DF8EC8E9A9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" name="Прямая соединительная линия 396">
                    <a:extLst>
                      <a:ext uri="{FF2B5EF4-FFF2-40B4-BE49-F238E27FC236}">
                        <a16:creationId xmlns:a16="http://schemas.microsoft.com/office/drawing/2014/main" id="{2FC3DAFD-8153-D847-A50B-53CA8827A5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3" name="Группа 392">
                  <a:extLst>
                    <a:ext uri="{FF2B5EF4-FFF2-40B4-BE49-F238E27FC236}">
                      <a16:creationId xmlns:a16="http://schemas.microsoft.com/office/drawing/2014/main" id="{E24296E1-AD7E-EB4C-9223-41C7DFAA4B52}"/>
                    </a:ext>
                  </a:extLst>
                </p:cNvPr>
                <p:cNvGrpSpPr/>
                <p:nvPr/>
              </p:nvGrpSpPr>
              <p:grpSpPr>
                <a:xfrm flipH="1">
                  <a:off x="3559175" y="3560438"/>
                  <a:ext cx="193676" cy="167058"/>
                  <a:chOff x="3276600" y="3560438"/>
                  <a:chExt cx="193676" cy="167058"/>
                </a:xfrm>
              </p:grpSpPr>
              <p:cxnSp>
                <p:nvCxnSpPr>
                  <p:cNvPr id="394" name="Прямая соединительная линия 393">
                    <a:extLst>
                      <a:ext uri="{FF2B5EF4-FFF2-40B4-BE49-F238E27FC236}">
                        <a16:creationId xmlns:a16="http://schemas.microsoft.com/office/drawing/2014/main" id="{9828093B-0591-CE46-A767-233EBA991F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76600" y="3560438"/>
                    <a:ext cx="0" cy="167058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Прямая соединительная линия 394">
                    <a:extLst>
                      <a:ext uri="{FF2B5EF4-FFF2-40B4-BE49-F238E27FC236}">
                        <a16:creationId xmlns:a16="http://schemas.microsoft.com/office/drawing/2014/main" id="{0060B121-E915-434B-A830-C6C695A2E2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6600" y="3563659"/>
                    <a:ext cx="193676" cy="0"/>
                  </a:xfrm>
                  <a:prstGeom prst="line">
                    <a:avLst/>
                  </a:prstGeom>
                  <a:ln w="6350">
                    <a:solidFill>
                      <a:srgbClr val="8E2D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71585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ea typeface="TT Firs Neue Light" pitchFamily="34" charset="-122"/>
                <a:cs typeface="+mn-cs"/>
              </a:rPr>
              <a:t>Сценарии использования</a:t>
            </a:r>
          </a:p>
        </p:txBody>
      </p:sp>
      <p:sp>
        <p:nvSpPr>
          <p:cNvPr id="386" name="Прямоугольник 385">
            <a:extLst>
              <a:ext uri="{FF2B5EF4-FFF2-40B4-BE49-F238E27FC236}">
                <a16:creationId xmlns:a16="http://schemas.microsoft.com/office/drawing/2014/main" id="{63A419F8-AF99-884B-B80E-DB198ADE34B8}"/>
              </a:ext>
            </a:extLst>
          </p:cNvPr>
          <p:cNvSpPr/>
          <p:nvPr/>
        </p:nvSpPr>
        <p:spPr>
          <a:xfrm>
            <a:off x="348663" y="1169506"/>
            <a:ext cx="4146697" cy="28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Montserrat Medium" panose="00000600000000000000" pitchFamily="2" charset="-52"/>
                <a:ea typeface="Navigo Regular" pitchFamily="34" charset="-122"/>
                <a:cs typeface="+mn-cs"/>
              </a:rPr>
              <a:t>ПРОИЗВОДСТВО И ГОРНАЯ ДОБЫЧА:</a:t>
            </a:r>
            <a:endParaRPr kumimoji="0" lang="ru-RU" sz="1200" b="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CB68A6-7B95-1643-AA76-F80B5465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07" y="3429000"/>
            <a:ext cx="3305908" cy="2681459"/>
          </a:xfrm>
          <a:prstGeom prst="rect">
            <a:avLst/>
          </a:prstGeom>
        </p:spPr>
      </p:pic>
      <p:pic>
        <p:nvPicPr>
          <p:cNvPr id="418" name="Picture 2" descr="https://ppr48.ru/image/data/blog/tk/vvedenie.png">
            <a:extLst>
              <a:ext uri="{FF2B5EF4-FFF2-40B4-BE49-F238E27FC236}">
                <a16:creationId xmlns:a16="http://schemas.microsoft.com/office/drawing/2014/main" id="{61F12EB8-9CA1-9842-B081-7109EB6C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004B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22" y="3332428"/>
            <a:ext cx="3608236" cy="284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5EA204-C95D-D741-B549-B4105D4DC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265" y="3225825"/>
            <a:ext cx="2833566" cy="3060252"/>
          </a:xfrm>
          <a:prstGeom prst="rect">
            <a:avLst/>
          </a:prstGeom>
        </p:spPr>
      </p:pic>
      <p:pic>
        <p:nvPicPr>
          <p:cNvPr id="419" name="Object 7" descr="preencoded.png">
            <a:extLst>
              <a:ext uri="{FF2B5EF4-FFF2-40B4-BE49-F238E27FC236}">
                <a16:creationId xmlns:a16="http://schemas.microsoft.com/office/drawing/2014/main" id="{58F9240F-6109-7D42-A9B5-002AE1D7F1AF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5186" y="1518528"/>
            <a:ext cx="3060000" cy="18000"/>
          </a:xfrm>
          <a:prstGeom prst="rect">
            <a:avLst/>
          </a:prstGeom>
        </p:spPr>
      </p:pic>
      <p:sp>
        <p:nvSpPr>
          <p:cNvPr id="420" name="Прямоугольник 419">
            <a:extLst>
              <a:ext uri="{FF2B5EF4-FFF2-40B4-BE49-F238E27FC236}">
                <a16:creationId xmlns:a16="http://schemas.microsoft.com/office/drawing/2014/main" id="{43BA2DED-479D-E246-A722-2B30AF0B679E}"/>
              </a:ext>
            </a:extLst>
          </p:cNvPr>
          <p:cNvSpPr/>
          <p:nvPr/>
        </p:nvSpPr>
        <p:spPr>
          <a:xfrm>
            <a:off x="348663" y="1601305"/>
            <a:ext cx="5172906" cy="107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Позиционирование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Мониторинг опасных зон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Контроль исполнения трудового распорядка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Контроль качества выполнения производственных процессов</a:t>
            </a:r>
          </a:p>
        </p:txBody>
      </p:sp>
      <p:pic>
        <p:nvPicPr>
          <p:cNvPr id="422" name="Picture 4" descr="https://robohub.org/wp-content/uploads/2016/06/bigstock-Coal-Miners-Working-In-Undergr-95849291.jpg">
            <a:extLst>
              <a:ext uri="{FF2B5EF4-FFF2-40B4-BE49-F238E27FC236}">
                <a16:creationId xmlns:a16="http://schemas.microsoft.com/office/drawing/2014/main" id="{E4501A8C-5E9D-4947-BD67-CAF430F8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004BFF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84" y="822437"/>
            <a:ext cx="3109747" cy="219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85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Montserrat "/>
                <a:ea typeface="TT Firs Neue Light" pitchFamily="34" charset="-122"/>
              </a:rPr>
              <a:t>Контроль персонала и соблюдения ОТ и ПБ</a:t>
            </a:r>
            <a:endParaRPr kumimoji="0" lang="ru-RU" sz="3800" b="0" i="0" u="none" strike="noStrike" kern="0" cap="none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TT Firs Neue Light" pitchFamily="34" charset="-122"/>
              <a:cs typeface="+mn-cs"/>
            </a:endParaRPr>
          </a:p>
        </p:txBody>
      </p:sp>
      <p:sp>
        <p:nvSpPr>
          <p:cNvPr id="386" name="Прямоугольник 385">
            <a:extLst>
              <a:ext uri="{FF2B5EF4-FFF2-40B4-BE49-F238E27FC236}">
                <a16:creationId xmlns:a16="http://schemas.microsoft.com/office/drawing/2014/main" id="{63A419F8-AF99-884B-B80E-DB198ADE34B8}"/>
              </a:ext>
            </a:extLst>
          </p:cNvPr>
          <p:cNvSpPr/>
          <p:nvPr/>
        </p:nvSpPr>
        <p:spPr>
          <a:xfrm>
            <a:off x="558573" y="1138633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РЕШАЕМЫЕ ЗАДАЧИ:</a:t>
            </a:r>
          </a:p>
        </p:txBody>
      </p:sp>
      <p:pic>
        <p:nvPicPr>
          <p:cNvPr id="419" name="Object 7" descr="preencoded.png">
            <a:extLst>
              <a:ext uri="{FF2B5EF4-FFF2-40B4-BE49-F238E27FC236}">
                <a16:creationId xmlns:a16="http://schemas.microsoft.com/office/drawing/2014/main" id="{58F9240F-6109-7D42-A9B5-002AE1D7F1AF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096" y="1518528"/>
            <a:ext cx="1764000" cy="18000"/>
          </a:xfrm>
          <a:prstGeom prst="rect">
            <a:avLst/>
          </a:prstGeom>
        </p:spPr>
      </p:pic>
      <p:sp>
        <p:nvSpPr>
          <p:cNvPr id="420" name="Прямоугольник 419">
            <a:extLst>
              <a:ext uri="{FF2B5EF4-FFF2-40B4-BE49-F238E27FC236}">
                <a16:creationId xmlns:a16="http://schemas.microsoft.com/office/drawing/2014/main" id="{43BA2DED-479D-E246-A722-2B30AF0B679E}"/>
              </a:ext>
            </a:extLst>
          </p:cNvPr>
          <p:cNvSpPr/>
          <p:nvPr/>
        </p:nvSpPr>
        <p:spPr>
          <a:xfrm>
            <a:off x="558572" y="1601305"/>
            <a:ext cx="6677779" cy="164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Контроль рабочего времени сотрудника, наличие</a:t>
            </a:r>
            <a:r>
              <a:rPr lang="en-US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/</a:t>
            </a: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отсутствие на рабочем месте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Обнаружение отсутствия СИЗ (жилеты, каски, очки, маски)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Определение правильности применения СИЗ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Контроль соблюдения технологических регламентов</a:t>
            </a:r>
            <a:endParaRPr lang="en-US" sz="1100" kern="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Обнаружение человека в опасной зоне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304878-ED41-C04E-8002-C72D89F95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351" y="1175943"/>
            <a:ext cx="339373" cy="3605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B8DB64-AE14-574D-9C00-CDEA3FB4B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4350" y="3514261"/>
            <a:ext cx="339373" cy="339373"/>
          </a:xfrm>
          <a:prstGeom prst="rect">
            <a:avLst/>
          </a:prstGeom>
        </p:spPr>
      </p:pic>
      <p:pic>
        <p:nvPicPr>
          <p:cNvPr id="12" name="Google Shape;175;ge6a6e9ef3a_7_0">
            <a:extLst>
              <a:ext uri="{FF2B5EF4-FFF2-40B4-BE49-F238E27FC236}">
                <a16:creationId xmlns:a16="http://schemas.microsoft.com/office/drawing/2014/main" id="{5F297300-76A8-264E-B1D8-85961935D62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5652" b="25732"/>
          <a:stretch/>
        </p:blipFill>
        <p:spPr>
          <a:xfrm>
            <a:off x="8072014" y="1476739"/>
            <a:ext cx="3664800" cy="4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63273B1-1FAE-D147-AFB8-92632D7E39FE}"/>
              </a:ext>
            </a:extLst>
          </p:cNvPr>
          <p:cNvSpPr/>
          <p:nvPr/>
        </p:nvSpPr>
        <p:spPr>
          <a:xfrm>
            <a:off x="558573" y="3464739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ПРИНЦИП РАБОТЫ:</a:t>
            </a:r>
          </a:p>
        </p:txBody>
      </p:sp>
      <p:pic>
        <p:nvPicPr>
          <p:cNvPr id="14" name="Object 7" descr="preencoded.png">
            <a:extLst>
              <a:ext uri="{FF2B5EF4-FFF2-40B4-BE49-F238E27FC236}">
                <a16:creationId xmlns:a16="http://schemas.microsoft.com/office/drawing/2014/main" id="{EC889DDC-B1EB-6D42-8A16-973EFC973605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096" y="3844634"/>
            <a:ext cx="1764000" cy="1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86ABBF5-8EFC-7841-A5CC-E1EC88459B3C}"/>
              </a:ext>
            </a:extLst>
          </p:cNvPr>
          <p:cNvSpPr/>
          <p:nvPr/>
        </p:nvSpPr>
        <p:spPr>
          <a:xfrm>
            <a:off x="558572" y="3927411"/>
            <a:ext cx="7230698" cy="148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Мгновенное выявление нарушений техники безопасности: отсутствие средств индивидуальной защиты (каска, медицинская маска, спецодежда, светоотражающий жилет, защитные очки и другие) и нахождение человека в опасной зоне.</a:t>
            </a:r>
          </a:p>
          <a:p>
            <a:pPr marL="180000" lvl="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Незамедлительное уведомление ответственных лиц</a:t>
            </a: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  <a:sym typeface="Verdana"/>
              </a:rPr>
              <a:t> и сотрудников о </a:t>
            </a: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</a:rPr>
              <a:t>нарушениях.</a:t>
            </a:r>
            <a:endParaRPr lang="ru-RU" sz="1100" kern="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  <a:sym typeface="Verdana"/>
            </a:endParaRP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2" charset="-52"/>
                <a:sym typeface="Verdana"/>
              </a:rPr>
              <a:t>Отключение оборудования по запросу.</a:t>
            </a:r>
            <a:endParaRPr lang="ru-RU" sz="1100" kern="0" dirty="0">
              <a:solidFill>
                <a:schemeClr val="tx2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67864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89;p20">
            <a:extLst>
              <a:ext uri="{FF2B5EF4-FFF2-40B4-BE49-F238E27FC236}">
                <a16:creationId xmlns:a16="http://schemas.microsoft.com/office/drawing/2014/main" id="{40375652-3104-CA43-83F7-0DD9AEE94E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0832"/>
          <a:stretch/>
        </p:blipFill>
        <p:spPr>
          <a:xfrm>
            <a:off x="8072013" y="1476739"/>
            <a:ext cx="3664801" cy="4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6CCA1-641F-7A4B-92E1-E808809EB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Montserrat "/>
                <a:ea typeface="TT Firs Neue Light" pitchFamily="34" charset="-122"/>
              </a:rPr>
              <a:t>Чрезвычайные ситуации</a:t>
            </a:r>
            <a:endParaRPr kumimoji="0" lang="ru-RU" sz="3800" b="0" i="0" u="none" strike="noStrike" kern="0" cap="none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TT Firs Neue Light" pitchFamily="34" charset="-122"/>
              <a:cs typeface="+mn-cs"/>
            </a:endParaRPr>
          </a:p>
        </p:txBody>
      </p:sp>
      <p:sp>
        <p:nvSpPr>
          <p:cNvPr id="386" name="Прямоугольник 385">
            <a:extLst>
              <a:ext uri="{FF2B5EF4-FFF2-40B4-BE49-F238E27FC236}">
                <a16:creationId xmlns:a16="http://schemas.microsoft.com/office/drawing/2014/main" id="{63A419F8-AF99-884B-B80E-DB198ADE34B8}"/>
              </a:ext>
            </a:extLst>
          </p:cNvPr>
          <p:cNvSpPr/>
          <p:nvPr/>
        </p:nvSpPr>
        <p:spPr>
          <a:xfrm>
            <a:off x="558573" y="1138633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РЕШАЕМЫЕ ЗАДАЧИ:</a:t>
            </a:r>
          </a:p>
        </p:txBody>
      </p:sp>
      <p:pic>
        <p:nvPicPr>
          <p:cNvPr id="419" name="Object 7" descr="preencoded.png">
            <a:extLst>
              <a:ext uri="{FF2B5EF4-FFF2-40B4-BE49-F238E27FC236}">
                <a16:creationId xmlns:a16="http://schemas.microsoft.com/office/drawing/2014/main" id="{58F9240F-6109-7D42-A9B5-002AE1D7F1A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096" y="1518528"/>
            <a:ext cx="1764000" cy="18000"/>
          </a:xfrm>
          <a:prstGeom prst="rect">
            <a:avLst/>
          </a:prstGeom>
        </p:spPr>
      </p:pic>
      <p:sp>
        <p:nvSpPr>
          <p:cNvPr id="420" name="Прямоугольник 419">
            <a:extLst>
              <a:ext uri="{FF2B5EF4-FFF2-40B4-BE49-F238E27FC236}">
                <a16:creationId xmlns:a16="http://schemas.microsoft.com/office/drawing/2014/main" id="{43BA2DED-479D-E246-A722-2B30AF0B679E}"/>
              </a:ext>
            </a:extLst>
          </p:cNvPr>
          <p:cNvSpPr/>
          <p:nvPr/>
        </p:nvSpPr>
        <p:spPr>
          <a:xfrm>
            <a:off x="558572" y="1601305"/>
            <a:ext cx="6677779" cy="131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rPr>
              <a:t>Определение задымлений, дыма/смога и возгораний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rPr>
              <a:t>Контроль наличия средств пожаротушения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rPr>
              <a:t>Обнаружение  разлива ГСМ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rPr>
              <a:t>Обнаружение оставленных вещей / «захламления»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304878-ED41-C04E-8002-C72D89F95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351" y="1175943"/>
            <a:ext cx="339373" cy="3605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B8DB64-AE14-574D-9C00-CDEA3FB4B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50" y="3309469"/>
            <a:ext cx="339373" cy="33937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63273B1-1FAE-D147-AFB8-92632D7E39FE}"/>
              </a:ext>
            </a:extLst>
          </p:cNvPr>
          <p:cNvSpPr/>
          <p:nvPr/>
        </p:nvSpPr>
        <p:spPr>
          <a:xfrm>
            <a:off x="558573" y="3259947"/>
            <a:ext cx="4146697" cy="33810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ru-RU" sz="1200" dirty="0">
                <a:latin typeface="Montserrat Medium" pitchFamily="2" charset="0"/>
                <a:ea typeface="Verdana" panose="020B0604030504040204" pitchFamily="34" charset="0"/>
              </a:rPr>
              <a:t>ПРИНЦИП РАБОТЫ:</a:t>
            </a:r>
          </a:p>
        </p:txBody>
      </p:sp>
      <p:pic>
        <p:nvPicPr>
          <p:cNvPr id="14" name="Object 7" descr="preencoded.png">
            <a:extLst>
              <a:ext uri="{FF2B5EF4-FFF2-40B4-BE49-F238E27FC236}">
                <a16:creationId xmlns:a16="http://schemas.microsoft.com/office/drawing/2014/main" id="{EC889DDC-B1EB-6D42-8A16-973EFC97360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5096" y="3639842"/>
            <a:ext cx="1764000" cy="1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86ABBF5-8EFC-7841-A5CC-E1EC88459B3C}"/>
              </a:ext>
            </a:extLst>
          </p:cNvPr>
          <p:cNvSpPr/>
          <p:nvPr/>
        </p:nvSpPr>
        <p:spPr>
          <a:xfrm>
            <a:off x="558572" y="3722619"/>
            <a:ext cx="6872742" cy="141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rPr>
              <a:t>Определение очагов возгорания и задымления на самых ранних стадиях и отправка оповещения на пост охраны. Своевременное реагирование на пожароопасную ситуацию.</a:t>
            </a:r>
          </a:p>
          <a:p>
            <a:pPr marL="180000" indent="-180000">
              <a:lnSpc>
                <a:spcPct val="15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Montserrat" pitchFamily="2" charset="0"/>
              </a:rPr>
              <a:t>Просмотр происходящего в поле зрения камеры и предоставление возможности оперативного реагирования на пожароопасную ситуацию.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ED3576B-7A0A-C449-BCAB-ECB1225AF4FC}"/>
              </a:ext>
            </a:extLst>
          </p:cNvPr>
          <p:cNvSpPr/>
          <p:nvPr/>
        </p:nvSpPr>
        <p:spPr>
          <a:xfrm>
            <a:off x="10142692" y="3259947"/>
            <a:ext cx="1310729" cy="185331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8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A9C9DB31-F18D-9141-9935-265F968546A3}" vid="{4BFAE8A5-12E7-4345-84F2-9525E04CD2F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16729</TotalTime>
  <Words>1506</Words>
  <Application>Microsoft Office PowerPoint</Application>
  <PresentationFormat>Широкоэкранный</PresentationFormat>
  <Paragraphs>299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40" baseType="lpstr">
      <vt:lpstr>Times New Roman</vt:lpstr>
      <vt:lpstr>Corpid E1s SCd Bold</vt:lpstr>
      <vt:lpstr>Verdana</vt:lpstr>
      <vt:lpstr>Arial</vt:lpstr>
      <vt:lpstr>Montserrat SemiBold</vt:lpstr>
      <vt:lpstr>Segoe UI Black</vt:lpstr>
      <vt:lpstr>Calibri Light</vt:lpstr>
      <vt:lpstr>Navigo Regular</vt:lpstr>
      <vt:lpstr>MTS Sans</vt:lpstr>
      <vt:lpstr>Montserrat </vt:lpstr>
      <vt:lpstr>Corpid E1s SCd Regular</vt:lpstr>
      <vt:lpstr>Montserrat Medium</vt:lpstr>
      <vt:lpstr>Segoe UI</vt:lpstr>
      <vt:lpstr>TT Firs Neue Light</vt:lpstr>
      <vt:lpstr>Navigo Light</vt:lpstr>
      <vt:lpstr>Montserrat</vt:lpstr>
      <vt:lpstr>Calibri</vt:lpstr>
      <vt:lpstr>Тема Office</vt:lpstr>
      <vt:lpstr>Презентация PowerPoint</vt:lpstr>
      <vt:lpstr>Задачи VISION ZERO</vt:lpstr>
      <vt:lpstr>VISION ZERO и решения Sitronics Group</vt:lpstr>
      <vt:lpstr>Состав решения</vt:lpstr>
      <vt:lpstr>Презентация PowerPoint</vt:lpstr>
      <vt:lpstr>Платформа видеоаналитики Sitronics</vt:lpstr>
      <vt:lpstr>Сценарии использования</vt:lpstr>
      <vt:lpstr>Контроль персонала и соблюдения ОТ и ПБ</vt:lpstr>
      <vt:lpstr>Чрезвычайные ситуации</vt:lpstr>
      <vt:lpstr>Контроль опасного поведения</vt:lpstr>
      <vt:lpstr>Контроль степени износа и наличия зубьев ковша экскаватора</vt:lpstr>
      <vt:lpstr>Презентация PowerPoint</vt:lpstr>
      <vt:lpstr>Принцип работы</vt:lpstr>
      <vt:lpstr>Решаемые задачи</vt:lpstr>
      <vt:lpstr>Sitronics Smart Watch</vt:lpstr>
      <vt:lpstr>Платформа позиционирования</vt:lpstr>
      <vt:lpstr>Презентация PowerPoint</vt:lpstr>
      <vt:lpstr>Состав решения</vt:lpstr>
      <vt:lpstr>Архитектура</vt:lpstr>
      <vt:lpstr>Примеры применения бортовых нейросетевых детекторов</vt:lpstr>
      <vt:lpstr>PLTE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Tatyana Toropova</cp:lastModifiedBy>
  <cp:revision>120</cp:revision>
  <dcterms:created xsi:type="dcterms:W3CDTF">2022-04-14T14:40:50Z</dcterms:created>
  <dcterms:modified xsi:type="dcterms:W3CDTF">2023-02-15T10:13:37Z</dcterms:modified>
</cp:coreProperties>
</file>