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21975" y="6182264"/>
            <a:ext cx="1912986" cy="174088"/>
          </a:xfrm>
        </p:spPr>
        <p:txBody>
          <a:bodyPr/>
          <a:lstStyle>
            <a:lvl1pPr algn="r">
              <a:defRPr sz="998">
                <a:solidFill>
                  <a:srgbClr val="BD9A7A"/>
                </a:solidFill>
              </a:defRPr>
            </a:lvl1pPr>
          </a:lstStyle>
          <a:p>
            <a:r>
              <a:rPr lang="en-US" smtClean="0"/>
              <a:t>gge.ru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21" y="868717"/>
            <a:ext cx="2361718" cy="13023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3532" y="2668056"/>
            <a:ext cx="7651948" cy="1894196"/>
          </a:xfrm>
        </p:spPr>
        <p:txBody>
          <a:bodyPr anchor="t" anchorCtr="0"/>
          <a:lstStyle>
            <a:lvl1pPr algn="l">
              <a:lnSpc>
                <a:spcPts val="2903"/>
              </a:lnSpc>
              <a:defRPr sz="1996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Об основных требованиях </a:t>
            </a:r>
            <a:br>
              <a:rPr lang="ru-RU" dirty="0" smtClean="0"/>
            </a:br>
            <a:r>
              <a:rPr lang="ru-RU" dirty="0" smtClean="0"/>
              <a:t>к осуществлению государственной экспертизы проектной документации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(или) результатов инженерных изысканий в электронной форме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313532" y="4951240"/>
            <a:ext cx="3825753" cy="163293"/>
          </a:xfrm>
        </p:spPr>
        <p:txBody>
          <a:bodyPr/>
          <a:lstStyle>
            <a:lvl1pPr>
              <a:defRPr sz="998"/>
            </a:lvl1pPr>
            <a:lvl2pPr>
              <a:spcBef>
                <a:spcPts val="1678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АНДРОПОВ ВАДИМ ВЛАДИМИРОВИЧ</a:t>
            </a:r>
            <a:endParaRPr lang="ru-RU" dirty="0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3532" y="5225367"/>
            <a:ext cx="3825753" cy="486464"/>
          </a:xfrm>
        </p:spPr>
        <p:txBody>
          <a:bodyPr/>
          <a:lstStyle>
            <a:lvl1pPr>
              <a:defRPr sz="998" cap="none" baseline="0">
                <a:solidFill>
                  <a:srgbClr val="BD9A7A"/>
                </a:solidFill>
              </a:defRPr>
            </a:lvl1pPr>
            <a:lvl2pPr>
              <a:spcBef>
                <a:spcPts val="1678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Первый заместитель начальника </a:t>
            </a:r>
            <a:br>
              <a:rPr lang="ru-RU" dirty="0" smtClean="0"/>
            </a:br>
            <a:r>
              <a:rPr lang="ru-RU" dirty="0" smtClean="0"/>
              <a:t>ФАУ «</a:t>
            </a:r>
            <a:r>
              <a:rPr lang="ru-RU" dirty="0" err="1" smtClean="0"/>
              <a:t>Главгосэкспертиза</a:t>
            </a:r>
            <a:r>
              <a:rPr lang="ru-RU" dirty="0" smtClean="0"/>
              <a:t> России»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87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6694749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01.8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49378" y="1906761"/>
            <a:ext cx="11485583" cy="380487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15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4781762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01.9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314238" y="1906760"/>
            <a:ext cx="4780857" cy="761840"/>
          </a:xfrm>
        </p:spPr>
        <p:txBody>
          <a:bodyPr/>
          <a:lstStyle>
            <a:lvl1pPr>
              <a:lnSpc>
                <a:spcPts val="1452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1314237" y="3434760"/>
            <a:ext cx="4781762" cy="1516128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270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1314237" y="4950888"/>
            <a:ext cx="4781763" cy="760944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270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  <p:sp>
        <p:nvSpPr>
          <p:cNvPr id="3" name="Рисунок 2"/>
          <p:cNvSpPr>
            <a:spLocks noGrp="1"/>
          </p:cNvSpPr>
          <p:nvPr>
            <p:ph type="pic" sz="quarter" idx="19"/>
          </p:nvPr>
        </p:nvSpPr>
        <p:spPr>
          <a:xfrm>
            <a:off x="7052715" y="384521"/>
            <a:ext cx="4811631" cy="532711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0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13533" y="385223"/>
            <a:ext cx="10515600" cy="760944"/>
          </a:xfrm>
        </p:spPr>
        <p:txBody>
          <a:bodyPr anchor="b" anchorCtr="0"/>
          <a:lstStyle>
            <a:lvl1pPr>
              <a:lnSpc>
                <a:spcPct val="0"/>
              </a:lnSpc>
              <a:defRPr sz="2177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Правовые акты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13531" y="1907112"/>
            <a:ext cx="6695456" cy="2282832"/>
          </a:xfrm>
        </p:spPr>
        <p:txBody>
          <a:bodyPr/>
          <a:lstStyle>
            <a:lvl1pPr>
              <a:lnSpc>
                <a:spcPts val="2903"/>
              </a:lnSpc>
              <a:spcBef>
                <a:spcPts val="0"/>
              </a:spcBef>
              <a:defRPr sz="1996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br>
              <a:rPr lang="ru-RU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6855555" y="3429148"/>
            <a:ext cx="5139507" cy="2710659"/>
          </a:xfrm>
        </p:spPr>
        <p:txBody>
          <a:bodyPr anchor="b" anchorCtr="0"/>
          <a:lstStyle>
            <a:lvl1pPr algn="r">
              <a:lnSpc>
                <a:spcPts val="1683"/>
              </a:lnSpc>
              <a:spcBef>
                <a:spcPts val="0"/>
              </a:spcBef>
              <a:defRPr sz="19958" kern="0" cap="none" spc="-907" baseline="0"/>
            </a:lvl1pPr>
          </a:lstStyle>
          <a:p>
            <a:pPr lvl="0"/>
            <a:r>
              <a:rPr lang="ru-RU" dirty="0" smtClean="0"/>
              <a:t>01.</a:t>
            </a:r>
          </a:p>
        </p:txBody>
      </p:sp>
    </p:spTree>
    <p:extLst>
      <p:ext uri="{BB962C8B-B14F-4D97-AF65-F5344CB8AC3E}">
        <p14:creationId xmlns:p14="http://schemas.microsoft.com/office/powerpoint/2010/main" val="89088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5738255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01.1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314238" y="1906760"/>
            <a:ext cx="4780857" cy="761840"/>
          </a:xfrm>
        </p:spPr>
        <p:txBody>
          <a:bodyPr/>
          <a:lstStyle>
            <a:lvl1pPr>
              <a:lnSpc>
                <a:spcPts val="1452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6" hasCustomPrompt="1"/>
          </p:nvPr>
        </p:nvSpPr>
        <p:spPr>
          <a:xfrm>
            <a:off x="1314238" y="3429000"/>
            <a:ext cx="3825268" cy="760400"/>
          </a:xfrm>
        </p:spPr>
        <p:txBody>
          <a:bodyPr/>
          <a:lstStyle>
            <a:lvl2pPr>
              <a:spcBef>
                <a:spcPts val="1270"/>
              </a:spcBef>
              <a:defRPr/>
            </a:lvl2pPr>
          </a:lstStyle>
          <a:p>
            <a:pPr lvl="0"/>
            <a:r>
              <a:rPr lang="ru-RU" dirty="0" smtClean="0"/>
              <a:t>10 марта 2012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7052493" y="1908202"/>
            <a:ext cx="4187225" cy="15208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270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</a:t>
            </a:r>
            <a:br>
              <a:rPr lang="ru-RU" dirty="0" smtClean="0"/>
            </a:br>
            <a:r>
              <a:rPr lang="ru-RU" dirty="0" smtClean="0"/>
              <a:t>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7052493" y="3428999"/>
            <a:ext cx="3825974" cy="15208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270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84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408" y="1992171"/>
            <a:ext cx="9629344" cy="357111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5738255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Взаимодействие с региональными экспертными организациями при переходе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 осуществлению государственной экспертизы в электронном виде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2</a:t>
            </a:r>
            <a:endParaRPr lang="ru-RU" dirty="0" smtClean="0"/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1314238" y="1907111"/>
            <a:ext cx="2868775" cy="760944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270"/>
              </a:spcBef>
              <a:defRPr/>
            </a:lvl2pPr>
          </a:lstStyle>
          <a:p>
            <a:pPr lvl="1"/>
            <a:r>
              <a:rPr lang="ru-RU" dirty="0" smtClean="0"/>
              <a:t>Осуществляется взаимодействие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региональными экспертными организациями следующих субъектов Российской Федерации: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6694749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План мероприятий («дорожная карта») по реализации Концепции развития механизмов предоставления государственных и муниципальных услуг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электронном виде*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3</a:t>
            </a:r>
            <a:endParaRPr lang="ru-RU" dirty="0" smtClean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1314238" y="1906760"/>
            <a:ext cx="8607715" cy="304448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0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6694749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Статистика за 2015–2016 гг.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4</a:t>
            </a:r>
            <a:endParaRPr lang="ru-RU" dirty="0" smtClean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1314238" y="1906760"/>
            <a:ext cx="4781762" cy="2283184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аблица 2"/>
          <p:cNvSpPr>
            <a:spLocks noGrp="1"/>
          </p:cNvSpPr>
          <p:nvPr>
            <p:ph type="tbl" sz="quarter" idx="16"/>
          </p:nvPr>
        </p:nvSpPr>
        <p:spPr>
          <a:xfrm>
            <a:off x="7039002" y="1906759"/>
            <a:ext cx="4781762" cy="228318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7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6694749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01.5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49378" y="1906761"/>
            <a:ext cx="9572575" cy="380487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88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6694749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01.6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49378" y="1906761"/>
            <a:ext cx="11485583" cy="380487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5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7496" y="6205124"/>
            <a:ext cx="246307" cy="261268"/>
          </a:xfrm>
        </p:spPr>
        <p:txBody>
          <a:bodyPr/>
          <a:lstStyle>
            <a:lvl1pPr>
              <a:lnSpc>
                <a:spcPts val="9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314238" y="384521"/>
            <a:ext cx="6694749" cy="761840"/>
          </a:xfrm>
        </p:spPr>
        <p:txBody>
          <a:bodyPr/>
          <a:lstStyle>
            <a:lvl1pPr>
              <a:lnSpc>
                <a:spcPts val="1814"/>
              </a:lnSpc>
              <a:spcBef>
                <a:spcPts val="0"/>
              </a:spcBef>
              <a:defRPr sz="1633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378" y="385223"/>
            <a:ext cx="964860" cy="761840"/>
          </a:xfrm>
        </p:spPr>
        <p:txBody>
          <a:bodyPr/>
          <a:lstStyle>
            <a:lvl1pPr>
              <a:lnSpc>
                <a:spcPts val="1814"/>
              </a:lnSpc>
              <a:defRPr sz="1633" cap="none" spc="0" baseline="0"/>
            </a:lvl1pPr>
          </a:lstStyle>
          <a:p>
            <a:pPr lvl="0"/>
            <a:r>
              <a:rPr lang="ru-RU" dirty="0" smtClean="0"/>
              <a:t>01.7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86" y="6165934"/>
            <a:ext cx="1637041" cy="253006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49378" y="1906761"/>
            <a:ext cx="9572575" cy="380487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5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3533" y="365126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3532" y="1907112"/>
            <a:ext cx="10515600" cy="42698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36" y="6182264"/>
            <a:ext cx="1100906" cy="17408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Autofit/>
          </a:bodyPr>
          <a:lstStyle>
            <a:lvl1pPr algn="l">
              <a:defRPr sz="1010">
                <a:solidFill>
                  <a:srgbClr val="9D2235"/>
                </a:solidFill>
              </a:defRPr>
            </a:lvl1pPr>
          </a:lstStyle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01076" y="6236971"/>
            <a:ext cx="246307" cy="2349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16">
                <a:solidFill>
                  <a:srgbClr val="BD9A7A"/>
                </a:solidFill>
              </a:defRPr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587576"/>
            <a:ext cx="11847383" cy="26780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33"/>
          </a:p>
        </p:txBody>
      </p:sp>
    </p:spTree>
    <p:extLst>
      <p:ext uri="{BB962C8B-B14F-4D97-AF65-F5344CB8AC3E}">
        <p14:creationId xmlns:p14="http://schemas.microsoft.com/office/powerpoint/2010/main" val="407812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1633" kern="1200">
          <a:solidFill>
            <a:srgbClr val="9D2235"/>
          </a:solidFill>
          <a:latin typeface="+mj-lt"/>
          <a:ea typeface="+mj-ea"/>
          <a:cs typeface="+mj-cs"/>
        </a:defRPr>
      </a:lvl1pPr>
    </p:titleStyle>
    <p:bodyStyle>
      <a:lvl1pPr marL="0" indent="0" algn="l" defTabSz="914406" rtl="0" eaLnBrk="1" latinLnBrk="0" hangingPunct="1">
        <a:lnSpc>
          <a:spcPts val="1270"/>
        </a:lnSpc>
        <a:spcBef>
          <a:spcPts val="0"/>
        </a:spcBef>
        <a:buFont typeface="Arial" panose="020B0604020202020204" pitchFamily="34" charset="0"/>
        <a:buNone/>
        <a:defRPr sz="1089" kern="1200" cap="all" baseline="0">
          <a:solidFill>
            <a:srgbClr val="9D2235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ts val="1270"/>
        </a:lnSpc>
        <a:spcBef>
          <a:spcPts val="1270"/>
        </a:spcBef>
        <a:buFont typeface="Arial" panose="020B0604020202020204" pitchFamily="34" charset="0"/>
        <a:buNone/>
        <a:defRPr sz="998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6" indent="0" algn="l" defTabSz="914406" rtl="0" eaLnBrk="1" latinLnBrk="0" hangingPunct="1">
        <a:lnSpc>
          <a:spcPts val="1270"/>
        </a:lnSpc>
        <a:spcBef>
          <a:spcPts val="500"/>
        </a:spcBef>
        <a:buFont typeface="Arial" panose="020B0604020202020204" pitchFamily="34" charset="0"/>
        <a:buNone/>
        <a:defRPr sz="1089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8" indent="0" algn="l" defTabSz="914406" rtl="0" eaLnBrk="1" latinLnBrk="0" hangingPunct="1">
        <a:lnSpc>
          <a:spcPts val="1270"/>
        </a:lnSpc>
        <a:spcBef>
          <a:spcPts val="500"/>
        </a:spcBef>
        <a:buFont typeface="Arial" panose="020B0604020202020204" pitchFamily="34" charset="0"/>
        <a:buNone/>
        <a:defRPr sz="1089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12" indent="0" algn="l" defTabSz="914406" rtl="0" eaLnBrk="1" latinLnBrk="0" hangingPunct="1">
        <a:lnSpc>
          <a:spcPts val="1270"/>
        </a:lnSpc>
        <a:spcBef>
          <a:spcPts val="500"/>
        </a:spcBef>
        <a:buFont typeface="Arial" panose="020B0604020202020204" pitchFamily="34" charset="0"/>
        <a:buNone/>
        <a:defRPr sz="1089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10054" y="2571278"/>
            <a:ext cx="7296944" cy="1894196"/>
          </a:xfrm>
        </p:spPr>
        <p:txBody>
          <a:bodyPr/>
          <a:lstStyle/>
          <a:p>
            <a:r>
              <a:rPr lang="ru-RU" b="1" dirty="0">
                <a:solidFill>
                  <a:srgbClr val="9D2235"/>
                </a:solidFill>
              </a:rPr>
              <a:t>Актуальные вопросы проведения государственной экспертизы проектной документации на предмет соответствия требованиям к антитеррористической защищенности объектов топливно-энергетического комплекса.</a:t>
            </a:r>
            <a:r>
              <a:rPr lang="ru-RU" dirty="0">
                <a:solidFill>
                  <a:srgbClr val="9D2235"/>
                </a:solidFill>
              </a:rPr>
              <a:t/>
            </a:r>
            <a:br>
              <a:rPr lang="ru-RU" dirty="0">
                <a:solidFill>
                  <a:srgbClr val="9D2235"/>
                </a:solidFill>
              </a:rPr>
            </a:br>
            <a:endParaRPr lang="ru-RU" dirty="0">
              <a:solidFill>
                <a:srgbClr val="9D223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88080" y="5527301"/>
            <a:ext cx="4118832" cy="101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4772"/>
            <a:r>
              <a:rPr lang="ru-RU" sz="998" cap="all" dirty="0">
                <a:solidFill>
                  <a:srgbClr val="9D2235"/>
                </a:solidFill>
                <a:latin typeface="Arial"/>
              </a:rPr>
              <a:t>ЗАМЕСТИТЕЛЬ Начальника </a:t>
            </a:r>
          </a:p>
          <a:p>
            <a:pPr defTabSz="414772"/>
            <a:r>
              <a:rPr lang="ru-RU" sz="998" cap="all" dirty="0">
                <a:solidFill>
                  <a:srgbClr val="9D2235"/>
                </a:solidFill>
                <a:latin typeface="Arial"/>
              </a:rPr>
              <a:t>Отдела информатизации</a:t>
            </a:r>
            <a:r>
              <a:rPr lang="ru-RU" sz="998" cap="all" dirty="0">
                <a:solidFill>
                  <a:srgbClr val="9D2235"/>
                </a:solidFill>
                <a:latin typeface="Arial"/>
              </a:rPr>
              <a:t>, связи и инженерно-технических мероприятий антитеррористической защищенности</a:t>
            </a:r>
            <a:br>
              <a:rPr lang="ru-RU" sz="998" cap="all" dirty="0">
                <a:solidFill>
                  <a:srgbClr val="9D2235"/>
                </a:solidFill>
                <a:latin typeface="Arial"/>
              </a:rPr>
            </a:br>
            <a:r>
              <a:rPr lang="ru-RU" sz="998" cap="all" dirty="0">
                <a:solidFill>
                  <a:srgbClr val="9D2235"/>
                </a:solidFill>
                <a:latin typeface="Arial"/>
              </a:rPr>
              <a:t/>
            </a:r>
            <a:br>
              <a:rPr lang="ru-RU" sz="998" cap="all" dirty="0">
                <a:solidFill>
                  <a:srgbClr val="9D2235"/>
                </a:solidFill>
                <a:latin typeface="Arial"/>
              </a:rPr>
            </a:br>
            <a:r>
              <a:rPr lang="ru-RU" sz="998" b="1" cap="all" dirty="0">
                <a:solidFill>
                  <a:srgbClr val="9D2235"/>
                </a:solidFill>
                <a:latin typeface="Arial"/>
              </a:rPr>
              <a:t>Карпов Михаил Владимирович </a:t>
            </a:r>
          </a:p>
        </p:txBody>
      </p:sp>
    </p:spTree>
    <p:extLst>
      <p:ext uri="{BB962C8B-B14F-4D97-AF65-F5344CB8AC3E}">
        <p14:creationId xmlns:p14="http://schemas.microsoft.com/office/powerpoint/2010/main" val="7543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1_Тема Office</vt:lpstr>
      <vt:lpstr>Актуальные вопросы проведения государственной экспертизы проектной документации на предмет соответствия требованиям к антитеррористической защищенности объектов топливно-энергетического комплекса.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проведения государственной экспертизы проектной документации на предмет соответствия требованиям к антитеррористической защищенности объектов топливно-энергетического комплекса. </dc:title>
  <dc:creator>Карпов Михаил Владимирович</dc:creator>
  <cp:lastModifiedBy>Карпов Михаил Владимирович</cp:lastModifiedBy>
  <cp:revision>2</cp:revision>
  <dcterms:created xsi:type="dcterms:W3CDTF">2023-02-15T15:27:14Z</dcterms:created>
  <dcterms:modified xsi:type="dcterms:W3CDTF">2023-02-15T15:28:40Z</dcterms:modified>
</cp:coreProperties>
</file>