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04" r:id="rId4"/>
    <p:sldId id="279" r:id="rId5"/>
    <p:sldId id="314" r:id="rId6"/>
    <p:sldId id="315" r:id="rId7"/>
    <p:sldId id="316" r:id="rId8"/>
    <p:sldId id="318" r:id="rId9"/>
    <p:sldId id="321" r:id="rId10"/>
    <p:sldId id="320" r:id="rId11"/>
    <p:sldId id="31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2-13T16:23:24.330"/>
    </inkml:context>
    <inkml:brush xml:id="br0">
      <inkml:brushProperty name="width" value="0.2" units="cm"/>
      <inkml:brushProperty name="height" value="0.4" units="cm"/>
      <inkml:brushProperty name="color" value="#FF0000"/>
      <inkml:brushProperty name="tip" value="rectangle"/>
      <inkml:brushProperty name="rasterOp" value="maskPen"/>
      <inkml:brushProperty name="fitToCurve" value="1"/>
    </inkml:brush>
  </inkml:definitions>
  <inkml:trace contextRef="#ctx0" brushRef="#br0">25 102 0,'-25'-25'15,"50"25"64,1 0-64,0 0 16,-1-26 16,1 26-31,0-26 31,-1 26-16,1 0-15,0 0-1,25 0 32,-25 0-31,-1 0 15,1 0-31,-1 0 16,1 0 15,-26-25 0,26 25 32,-1 0-63,1 0 15,51 0-15,-26 25 16,1 1-16,25 25 16,0-25-16,-26 0 15,0-1-15,-25-25 16,0 0-16,-1 0 15,1 26 1,0-26-16,-1 0 16,1 0-16,0 0 15,-1 0 1,1 0 46,0 0-30,25 26-17,-26-26 17,1 0-1,25 0 47,-25 25 203,0-25-265,25 77-1,-25-77 64,-26 26-79,51 25 15,-25-51-15,-1 52 16,1-27-16,0-25 15,-1 26-15,1-1 16,0-25 0,-1 26-1,1-26 1,0 26 0,-26-1-1,25-25 1,1 52-16,-26-27 15,26 1 1,-1 25-16,1-51 16,-26 52 93,0-27-109,26-25 16,-1 52-16,1-27 15,0 1 1,-1 0 15,1-1 63,-1-25-94,1 0 16,0 0-16,-1 26 15,27 0 1,-1-1-16,0 1 15,1-26-15,-1 51 16,0-25-16,1 0 16,-27-1-16,1 1 15,25-26-15,1 26 16,-27-1 0,1-25-1,0 0 79,-1 26-78,1-26 62,0 0 31,-1-26 32,1 26-79,-1 0-62,1 0 16,0 0-16,-1 0 15,1 0 1,0 26-16,-1-26 109,1 0-109,0 0 16,-1 0 203,1 0-219,0 0 31,-1 0-15,1 0 31,0 0-32,-1 0 1,1 0-1,0 0-15,25 0 16,-25 0-16,-1 0 16,27 25-16,-1-25 15,-25 26 1,-1-26 46,1 0-46,0 0 15,-1 0-15,27 0 0,24 0-16,-50 26 15,0-26-15,25 0 16,-25 25-1,-1-25-15,1 0 16,25 26 31,-25-26-47,-26 26 16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932BAE-2DF5-DE5C-AFC5-28CD0D192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6E1D00-195A-1392-1B52-98D0D8318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F717D1-CD61-C6A2-0B9C-B2465292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AFA507-BC40-2E21-CFB4-F9BFA667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C8C855-C9CD-93A4-1143-0EB262CE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EFAC8403-FDBF-4A60-B01B-8F470B838A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18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92365B-0FF8-5D6C-29CA-30A9F633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664D5B-843B-E1F9-91F6-57D0008C9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D7A1A7-15B2-3871-A66F-CD2AFCDA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F5B304-E761-073F-43C6-83D5016D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F8A699-08A2-9A33-120F-EED8E58C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77C0B49F-0E57-4541-B156-6A3594F74E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27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B74C3B-C0AB-5248-AE5D-F3B52C8060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8FBB0B-F3CB-BFE3-2B48-0742EF27E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91207E-A0B6-10F9-C152-67475CA1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82D422-5718-B5A6-C273-ECF08253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FB2613-D2E2-D519-C35A-973400A4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0C1FE67B-ED5C-4881-8F40-CE5B37DA10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74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7DE1F-75EB-0582-F65B-F148BF6B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56B29C-D796-7CEF-560A-BCAC325D8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1936EA-4E79-544D-66D1-A6E3275B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F0FF05-E6AD-EFE9-C4D3-5656AA0C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F9803F-47C7-708F-DF56-8BF5FCB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9351AF19-2F84-4C39-8E7E-51968F5497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92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CCAEC7-C3C5-092F-2792-B357683DC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44564B-229B-C2D5-305E-B7275426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8788A4-F101-B9C6-CCEE-F3055BD6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6E801B-B289-83C2-FFC2-DA46E029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998D6-4C45-CEB3-6214-1D85BE8EC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3F681CA2-AF47-42F1-BA63-2015819C09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47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84911-1B3C-0B31-C97B-EE4E443C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51F0E0-FCDD-70B5-FB63-D1D466711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6CC97F-B43E-92CD-6CFF-88CC4BC92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21AF73-A780-4D3C-06F6-7FC5ECC9E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23AC30-9FC0-AF94-412E-0C2C25C2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C59A0C-6349-2229-88B2-A9E7BF17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756F1749-3A75-498E-A1C0-5C9515722C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53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EBFBA7-B8C3-0AF5-CF64-B3F06936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E0BBCA-8BE2-03DC-AFEF-F3CCB71BA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1D7357-AA34-F936-0937-7D8E0D1B6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14DE804-B440-6F57-5FAE-D0FA85D9C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EEA98D-076B-8B98-77CA-57F2317C0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8FBED28-35BD-C70E-176B-91A3E77C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137494D-5A42-8839-EE93-232B8358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CD33D9-B4DA-830B-634E-CB7A24B7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F25F0D5C-82FA-484F-8E80-F1358A3B3B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74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E592A-D802-B33B-D080-B4224197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8A21AC-3992-E908-CF9E-60A83B7D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B86081-2BCF-E7AF-9629-9B9A443E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BFA737-2233-D89E-EA01-81E28372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13987187-715D-4EFF-850A-06DA696673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88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F84AFB9-10BB-9CAD-EB78-3FA9FB09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093FC58-4F2D-DDF1-0EBF-99B4883C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665980-6CDA-598D-7BF4-05474DCD4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CC4DD339-35B2-4CB9-A5BD-48ADA61882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13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952A4-A29C-E08A-F956-37D4E786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3F3C64-EDC6-AE84-4F93-4AF2EB8B4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83BA6D-D48A-1A99-84D0-AAD40BF85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37AE23-C68C-13A0-D35E-C5B50A7E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160F08-7988-9741-E29F-5356DD65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8FBB62-2B4D-7C88-74E7-4120C078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70C3EF02-03C8-4884-BA22-76420BB101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204AC-E1F7-E002-1FA1-899D36F5E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530781F-C1E7-9EDC-803E-202108E31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1A3C78-639C-3369-2C38-4DFDEE2B0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A409CD-8605-91AE-6E2C-E0171BEB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095974-8400-90E0-CA94-5913A795D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342609-FE3F-2357-AAAE-DFA0D761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 descr="https://infars.ru/upload/resize_cache/iblock/85e/xxtl0k3u2enes9601ls8yf3oh0c1fxxq/999_0_1/5em_hsDTXZQ.png">
            <a:extLst>
              <a:ext uri="{FF2B5EF4-FFF2-40B4-BE49-F238E27FC236}">
                <a16:creationId xmlns:a16="http://schemas.microsoft.com/office/drawing/2014/main" id="{8A8E21E0-00A6-40F1-98F7-BCBF954124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20" y="6327722"/>
            <a:ext cx="1822882" cy="40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63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097D3-49CE-982C-0EAF-C74498E39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359E5F-3FB6-B5C7-AAD7-21DEB2CF0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B7DB3-F646-EB17-7E55-AA0A3B481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64938-B5E6-418B-A02E-0C256E19864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89F78C-CEE1-905A-AA24-BBEF9A1B0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7A6F96-F7FA-615E-DE08-23236D0A1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847E1-E693-417D-B17E-0269A489C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2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5A51F-09B6-4454-7BC5-98A7BC604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52073"/>
            <a:ext cx="9144000" cy="214166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обеспечения транспортной безопасности объектов транспортной инфраструктуры 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транспортных средств железнодорожного транспорта 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перевозке грузов повышенной опасности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69530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защите транспортных средств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5380A-701A-4A01-AA6B-4437456A5762}"/>
              </a:ext>
            </a:extLst>
          </p:cNvPr>
          <p:cNvSpPr txBox="1"/>
          <p:nvPr/>
        </p:nvSpPr>
        <p:spPr>
          <a:xfrm>
            <a:off x="348365" y="6249347"/>
            <a:ext cx="11495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(часть 6 Требований, утвержденных Постановлением Правительства РФ от 10.10.2020 г. № 1533 )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0C2CE69-504A-4EFD-BE48-E7418B07E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93185"/>
              </p:ext>
            </p:extLst>
          </p:nvPr>
        </p:nvGraphicFramePr>
        <p:xfrm>
          <a:off x="348364" y="711780"/>
          <a:ext cx="11495263" cy="53920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16271">
                  <a:extLst>
                    <a:ext uri="{9D8B030D-6E8A-4147-A177-3AD203B41FA5}">
                      <a16:colId xmlns:a16="http://schemas.microsoft.com/office/drawing/2014/main" val="3729903645"/>
                    </a:ext>
                  </a:extLst>
                </a:gridCol>
                <a:gridCol w="978992">
                  <a:extLst>
                    <a:ext uri="{9D8B030D-6E8A-4147-A177-3AD203B41FA5}">
                      <a16:colId xmlns:a16="http://schemas.microsoft.com/office/drawing/2014/main" val="2321907281"/>
                    </a:ext>
                  </a:extLst>
                </a:gridCol>
              </a:tblGrid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Установленное требование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2934574986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Назначить лицо (лиц), ответственное за обеспечение транспортной безопасности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6.1, 6.2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1809521304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Представить в Росжелдор полную и достоверную информацию для ведения реестра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4151848773"/>
                  </a:ext>
                </a:extLst>
              </a:tr>
              <a:tr h="398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Разработать, утвердить и направить паспорт обеспечения транспортной безопасности в Росжелдор (в течении месяца+7 дней)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1688636377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Привлечь ПТБ, в том числе ГБР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4265630384"/>
                  </a:ext>
                </a:extLst>
              </a:tr>
              <a:tr h="398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Реализовывать мероприятия, предусмотренные паспортом транспортного средства, не позднее одного года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2100870438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Обеспечивать доступ к данным с технических средств МВД, ФСБ, Ространснадзор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3019209169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Проверять сведения в отношении лиц, в соответствии со Ч.1 ст.10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1517116624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Обеспечивать подготовку и аттестацию сил обеспечения транспортной безопасности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3475764876"/>
                  </a:ext>
                </a:extLst>
              </a:tr>
              <a:tr h="398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Информировать в наглядной и доступной форме всех физических лиц, находящихся на транспортном средстве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1910051850"/>
                  </a:ext>
                </a:extLst>
              </a:tr>
              <a:tr h="398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разработки и утверждения паспорта транспортного средства на группу транспортных средств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переутверждать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менее 1 раза в 6 месяцев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6.15, 6.16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2202200825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Обеспечить связь СТИ-Перевозчик-ПТБ-локомотивная бригада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1782191731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ПУОТБ (Если более одного ТС)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3601317024"/>
                  </a:ext>
                </a:extLst>
              </a:tr>
              <a:tr h="597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Обеспечивать силами обеспечения транспортной безопасности транспортного средства реагирование на подготовку к совершению или совершение АНВ, в том числе передачу тревожного сигнала (оповещение) с транспортного средства, осуществляющего перевозку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94718294"/>
                  </a:ext>
                </a:extLst>
              </a:tr>
              <a:tr h="398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Ограничить доступ пассажиров, третьих лиц к системам, агрегатам, механизмам, средствам управления и обеспечения функционирования транспортного средства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3390274944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 учения и тренировки не реже одного раза в месяц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3092542805"/>
                  </a:ext>
                </a:extLst>
              </a:tr>
              <a:tr h="199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Передавать органам МВД И ФСБ нарушителей и выявленные запрещенные предметы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1466726369"/>
                  </a:ext>
                </a:extLst>
              </a:tr>
              <a:tr h="398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Утвердить организационно-распорядительные документы, прилагаемые к типовой форме паспорта транспортного средства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6.31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88" marR="48588" marT="0" marB="0"/>
                </a:tc>
                <a:extLst>
                  <a:ext uri="{0D108BD9-81ED-4DB2-BD59-A6C34878D82A}">
                    <a16:rowId xmlns:a16="http://schemas.microsoft.com/office/drawing/2014/main" val="4112826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517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защите транспортных средств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4B0AA3-DAD5-4B3D-AD49-26E618507E58}"/>
              </a:ext>
            </a:extLst>
          </p:cNvPr>
          <p:cNvSpPr txBox="1"/>
          <p:nvPr/>
        </p:nvSpPr>
        <p:spPr>
          <a:xfrm>
            <a:off x="429491" y="654447"/>
            <a:ext cx="11333018" cy="6055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1) оснастить транспортные средства следующими техническими средствами обеспечения транспортной безопасности: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средства видеонаблюдения в кабине транспортного средства и на путях прохода в салон (кабину) транспортного средства (локомотива);</a:t>
            </a:r>
          </a:p>
          <a:p>
            <a:pPr algn="just"/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средства контроля доступа к перевозимому грузу;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средства обработки, накопления, хранения видеоинформации не менее 30 суток и доступа к данным в соответствии с порядком доступа и передачи данных;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2)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допускать посторонних физических лиц на транспортное средство</a:t>
            </a:r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за исключением лиц, выполняющих погрузочно-выгрузочные работы на транспортном средстве;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3)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обеспечить проведение сверки и (или) проверки документов </a:t>
            </a:r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 персонала объекта транспортной инфраструктуры на границе зоны транспортной безопасности при проведении погрузочно-выгрузочных работ и технического обслуживания транспортного средства;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4)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обеспечить выявление нарушителей</a:t>
            </a:r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в действиях которых усматриваются признаки подготовки к совершению или совершения актов незаконного вмешательства,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движении транспортного средства в составе поезда путем наблюдения с обеих сторон поезда;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5)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проводить визуальный осмотр транспортного средства при подаче под погрузку и после выгрузки </a:t>
            </a:r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целях выявления предметов и веществ, которые запрещены или ограничены для перемещения;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6) воспрепятствовать попаданию предметов и веществ, которые запрещены или ограничены для перемещения, в зону транспортной безопасности транспортного средства путем проведения сверки и (или) проверки материальных пропусков, накладных, ведомостей и иных перевозочных документов, относящихся к транспортному средству, грузам, перемещаемым в зону транспортной безопасности транспортного средства, идентификации транспортного средства, грузов, установления действительности оснований для перемещения их в зону транспортной безопасности работником сил обеспечения транспортной безопасности;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7)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обеспечить контроль за дверями, люками транспортного средства при выполнении погрузочно-выгрузочных работ </a:t>
            </a:r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этом транспортном средстве силами обеспечения транспортной безопасности;</a:t>
            </a:r>
          </a:p>
          <a:p>
            <a:pPr algn="just"/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8) </a:t>
            </a:r>
            <a:r>
              <a:rPr lang="ru-RU" sz="15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обеспечить защиту транспортного средства (группы транспортных средств) при их отцепке от поезда на промежуточной станции по причине технической неисправности транспортного средства</a:t>
            </a:r>
            <a:r>
              <a:rPr lang="ru-RU" sz="15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264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Грузы повышенной опасности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4B0AA3-DAD5-4B3D-AD49-26E618507E58}"/>
              </a:ext>
            </a:extLst>
          </p:cNvPr>
          <p:cNvSpPr txBox="1"/>
          <p:nvPr/>
        </p:nvSpPr>
        <p:spPr>
          <a:xfrm>
            <a:off x="438118" y="1067038"/>
            <a:ext cx="547315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Грузы повышенной опасности - опасные грузы, отнесенные Правительством Российской Федерации к грузам, представляющим повышенную опасность для жизни и здоровья людей и для окружающей среды 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(пункт 7.3 статьи 1 Федерального закона от 09.02.2007 № 16-ФЗ "О транспортной безопасности");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1D24B1-D06A-4931-862F-3C5426CAC758}"/>
              </a:ext>
            </a:extLst>
          </p:cNvPr>
          <p:cNvSpPr txBox="1"/>
          <p:nvPr/>
        </p:nvSpPr>
        <p:spPr>
          <a:xfrm>
            <a:off x="438118" y="2949939"/>
            <a:ext cx="52581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01.03.2023 года вступает в силу Постановление Правительства РФ от 10 марта 2022 г. № 341 «Об утверждении перечня видов грузов повышенной опасности»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5122" name="Picture 2" descr="https://www.arms-expo.ru/upload/iblock/483/48372b7d0787f208b91f092bbbdff25d.jpg">
            <a:extLst>
              <a:ext uri="{FF2B5EF4-FFF2-40B4-BE49-F238E27FC236}">
                <a16:creationId xmlns:a16="http://schemas.microsoft.com/office/drawing/2014/main" id="{706E4C11-F5EC-49C6-94BC-914D0DC9F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389" y="1131693"/>
            <a:ext cx="5151702" cy="301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xn--1520-u4d3ahgsb9pe.xn--p1ai/files/uploads/img/wagon/631/big-5791ef5e31ce3.jpg">
            <a:extLst>
              <a:ext uri="{FF2B5EF4-FFF2-40B4-BE49-F238E27FC236}">
                <a16:creationId xmlns:a16="http://schemas.microsoft.com/office/drawing/2014/main" id="{A1770101-3BB0-49B2-902C-C5B6E80CDB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2" r="1320" b="4833"/>
          <a:stretch/>
        </p:blipFill>
        <p:spPr bwMode="auto">
          <a:xfrm>
            <a:off x="634541" y="4186403"/>
            <a:ext cx="5061680" cy="248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vagon.by/images/gallery/vagon_15-9872.webp">
            <a:extLst>
              <a:ext uri="{FF2B5EF4-FFF2-40B4-BE49-F238E27FC236}">
                <a16:creationId xmlns:a16="http://schemas.microsoft.com/office/drawing/2014/main" id="{97F48322-46A7-4263-9FBE-71F790AD29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7" t="15004" r="1804" b="20824"/>
          <a:stretch/>
        </p:blipFill>
        <p:spPr bwMode="auto">
          <a:xfrm>
            <a:off x="6349389" y="4197289"/>
            <a:ext cx="5151702" cy="239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25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грузов повышенной опасности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4B0AA3-DAD5-4B3D-AD49-26E618507E58}"/>
              </a:ext>
            </a:extLst>
          </p:cNvPr>
          <p:cNvSpPr txBox="1"/>
          <p:nvPr/>
        </p:nvSpPr>
        <p:spPr>
          <a:xfrm>
            <a:off x="429491" y="845366"/>
            <a:ext cx="113330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Опасные грузы, перевозимые железнодорожным транспортом*: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а) опасные грузы следующих различных классов и подклассов (за исключением класса 7):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1, подклассы 1.1, 1.2 и 1.5: взрывчатые вещества и изделия;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1, подкласс 1.3: взрывчатые вещества и изделия группы совместимости С;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1, подкласс 1.4: взрывчатые вещества и изделия с номером ООН 0104, 0237, 0255, 0267, 0289, 0361, 0365, 0366, 0440, 0441, 0455, 0456 и 0500**;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2: воспламеняющиеся, нетоксичные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газы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(классификационные коды, включающие только буквы F или FС), перевозимые в цистернах;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2: ядовитые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газы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(классификационные коды, включающие буквы Т, ТF, ТС, ТО, ТFС или ТОС), за исключением аэрозолей;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3: легковоспламеняющиеся жидкости, имеющие классификационные шифры 3011, 3012, 3021, 3022, 3031, 3032, 3041, 3042, (группы упаковки I, II), перевозимые в цистернах;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3 и класс 4.1: десенсибилизированные взрывчатые вещества и изделия;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классы 4.2: грузы, имеющие классификационные шифры 4211, 4221, 4231, 4241, 4251 (группа упаковки I), перевозимые в цистернах;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классы 4.3: грузы, имеющие классификационные шифры 4311, 4321, 4331, 4341, 4351, 4361, 4371, 4381 (группа упаковки I), перевозимые в цистернах;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5.1: жидкие окисляющие вещества, имеющие классификационные шифры 5111, 5151, 5161, 5171 (группа упаковки I), перевозимые в цистернах;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5.1: перхлораты, аммония нитрат, удобрения на основе аммония нитрата и аммония нитрата эмульсии, суспензии или гели, перевозимые в цистернах, а также навалом или насыпью в количестве более 3000 килограмм;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6.1: ядовитые вещества, имеющие классификационные шифры 6111, 6121, 6131, 6141, 6151, 6161, 6171, 6181, 6191 (группа упаковки I);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6.2: инфекционные вещества категории А с номером ООН 2814 и 2900, кроме материала животного происхождения;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 8: едкие (коррозионные) вещества, имеющие классификационные шифры 8011, 8021, 8031, 8041, 8051, 8061, 8071, 8081 (группа упаковки I), перевозимые в цистернах;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б) опасные грузы класса 7 с радиоактивными материалами, у которых значение активности на отдельную упаковку равно порогу безопасности для перевозки 3000 А2 (значение А2 определяется согласно положениям пунктов 2.2.7.2.2.1 - 2.2.7.2.2.2 Правил перевозок опасных грузов (приложение 2 к Соглашению о международном железнодорожном грузовом сообщении (СМГС) от 1 ноября 1951 г.) или выше него, за исключением радионуклидов по перечню согласно приложению.</a:t>
            </a:r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4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транспортной инфраструктуры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749908-E261-417C-AA4E-8D2568130CFE}"/>
              </a:ext>
            </a:extLst>
          </p:cNvPr>
          <p:cNvSpPr txBox="1"/>
          <p:nvPr/>
        </p:nvSpPr>
        <p:spPr>
          <a:xfrm>
            <a:off x="401173" y="1266528"/>
            <a:ext cx="595344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Объекты транспортной инфраструктуры - технологический комплекс, включающий в себя: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…з) определяемые Правительством Российской Федерации участки автомобильных дорог, железнодорожных и внутренних водных путей, вертодромы, посадочные площадки, а также обеспечивающие функционирование транспортного комплекса здания, сооружения и помещения для обслуживания пассажиров и транспортных средств, погрузки, разгрузки и хранения грузов повышенной опасности и (или) опасных грузов, на перевозку которых требуется специальное разрешение;…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(пункт 5 статьи 1 Федерального закона от 09.02.2007 № 16-ФЗ "О транспортной безопасности");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922B90-48CB-48BD-B45F-B485C2C49AF0}"/>
              </a:ext>
            </a:extLst>
          </p:cNvPr>
          <p:cNvSpPr txBox="1"/>
          <p:nvPr/>
        </p:nvSpPr>
        <p:spPr>
          <a:xfrm>
            <a:off x="401173" y="5358057"/>
            <a:ext cx="114952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 объектам транспортной инфраструктуры относятся участки железнодорожных путей: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…в) участки необщего пользования, на которых осуществляются подача и уборка вагонов с грузами повышенной опасности…	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(часть 2 Постановления Правительства РФ от 15 сентября 2020 г. № 1442 )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146" name="Picture 2" descr="https://insat.ru/upload/iblock/261/1469297242_gallery_04.jpg">
            <a:extLst>
              <a:ext uri="{FF2B5EF4-FFF2-40B4-BE49-F238E27FC236}">
                <a16:creationId xmlns:a16="http://schemas.microsoft.com/office/drawing/2014/main" id="{766FE8F5-3724-4D68-9804-1B7BD34AA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455" y="1131693"/>
            <a:ext cx="5430981" cy="407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90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23BD4054-E9B5-458B-95E6-B4FA15519FFE}"/>
              </a:ext>
            </a:extLst>
          </p:cNvPr>
          <p:cNvSpPr/>
          <p:nvPr/>
        </p:nvSpPr>
        <p:spPr>
          <a:xfrm>
            <a:off x="4620168" y="2503445"/>
            <a:ext cx="3713018" cy="149972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Машиностроительное производство</a:t>
            </a:r>
          </a:p>
          <a:p>
            <a:pPr algn="ctr" eaLnBrk="1" hangingPunct="1"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D39E9F0-AFD4-422A-8A54-951B1209987B}"/>
              </a:ext>
            </a:extLst>
          </p:cNvPr>
          <p:cNvSpPr/>
          <p:nvPr/>
        </p:nvSpPr>
        <p:spPr>
          <a:xfrm>
            <a:off x="4620168" y="4232213"/>
            <a:ext cx="3713018" cy="149972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Объект ТЭК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транспортной инфраструктуры</a:t>
            </a:r>
          </a:p>
        </p:txBody>
      </p:sp>
      <p:sp>
        <p:nvSpPr>
          <p:cNvPr id="6" name="Трапеция 5">
            <a:extLst>
              <a:ext uri="{FF2B5EF4-FFF2-40B4-BE49-F238E27FC236}">
                <a16:creationId xmlns:a16="http://schemas.microsoft.com/office/drawing/2014/main" id="{0716E635-38AA-4B05-9592-C9615863DFB6}"/>
              </a:ext>
            </a:extLst>
          </p:cNvPr>
          <p:cNvSpPr/>
          <p:nvPr/>
        </p:nvSpPr>
        <p:spPr>
          <a:xfrm>
            <a:off x="1113543" y="1572491"/>
            <a:ext cx="2728612" cy="533400"/>
          </a:xfrm>
          <a:prstGeom prst="trapezoid">
            <a:avLst>
              <a:gd name="adj" fmla="val 74231"/>
            </a:avLst>
          </a:prstGeom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Железнодорожная станция 1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AAB2E06-4B83-4888-A08C-BFD30468CC91}"/>
              </a:ext>
            </a:extLst>
          </p:cNvPr>
          <p:cNvCxnSpPr/>
          <p:nvPr/>
        </p:nvCxnSpPr>
        <p:spPr>
          <a:xfrm>
            <a:off x="831273" y="2105891"/>
            <a:ext cx="1006763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рапеция 9">
            <a:extLst>
              <a:ext uri="{FF2B5EF4-FFF2-40B4-BE49-F238E27FC236}">
                <a16:creationId xmlns:a16="http://schemas.microsoft.com/office/drawing/2014/main" id="{0D2F50D8-DDE7-471E-9A3B-FC6414B424E4}"/>
              </a:ext>
            </a:extLst>
          </p:cNvPr>
          <p:cNvSpPr/>
          <p:nvPr/>
        </p:nvSpPr>
        <p:spPr>
          <a:xfrm>
            <a:off x="7888028" y="1572491"/>
            <a:ext cx="2728612" cy="533400"/>
          </a:xfrm>
          <a:prstGeom prst="trapezoid">
            <a:avLst>
              <a:gd name="adj" fmla="val 74231"/>
            </a:avLst>
          </a:prstGeom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Железнодорожная станция 2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C757AF2-97F8-4357-AB31-CD6AF371FE78}"/>
              </a:ext>
            </a:extLst>
          </p:cNvPr>
          <p:cNvSpPr/>
          <p:nvPr/>
        </p:nvSpPr>
        <p:spPr>
          <a:xfrm>
            <a:off x="5253506" y="1877291"/>
            <a:ext cx="1223171" cy="228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58436541-1B99-4B06-892D-266F764EFFB9}"/>
              </a:ext>
            </a:extLst>
          </p:cNvPr>
          <p:cNvCxnSpPr/>
          <p:nvPr/>
        </p:nvCxnSpPr>
        <p:spPr>
          <a:xfrm>
            <a:off x="5253506" y="1877291"/>
            <a:ext cx="1223171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B45B0C3-77FA-4C2F-9C77-1C7BCF9F4754}"/>
              </a:ext>
            </a:extLst>
          </p:cNvPr>
          <p:cNvCxnSpPr/>
          <p:nvPr/>
        </p:nvCxnSpPr>
        <p:spPr>
          <a:xfrm flipV="1">
            <a:off x="5253506" y="1877291"/>
            <a:ext cx="1223171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8CA6DAB-872A-4839-A5F9-86B93D483D13}"/>
              </a:ext>
            </a:extLst>
          </p:cNvPr>
          <p:cNvSpPr/>
          <p:nvPr/>
        </p:nvSpPr>
        <p:spPr>
          <a:xfrm>
            <a:off x="2148534" y="1343891"/>
            <a:ext cx="1223171" cy="228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Вокзал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D9B80ADB-E562-4782-AC7C-7EE1D58F641A}"/>
              </a:ext>
            </a:extLst>
          </p:cNvPr>
          <p:cNvCxnSpPr>
            <a:cxnSpLocks/>
          </p:cNvCxnSpPr>
          <p:nvPr/>
        </p:nvCxnSpPr>
        <p:spPr>
          <a:xfrm flipH="1">
            <a:off x="1662546" y="2105891"/>
            <a:ext cx="1182254" cy="1173019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A24FF14-9FCF-49E2-A4A6-6CABAB7B0BB3}"/>
              </a:ext>
            </a:extLst>
          </p:cNvPr>
          <p:cNvCxnSpPr>
            <a:cxnSpLocks/>
          </p:cNvCxnSpPr>
          <p:nvPr/>
        </p:nvCxnSpPr>
        <p:spPr>
          <a:xfrm flipH="1" flipV="1">
            <a:off x="365398" y="3805382"/>
            <a:ext cx="7042166" cy="6927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Трапеция 20">
            <a:extLst>
              <a:ext uri="{FF2B5EF4-FFF2-40B4-BE49-F238E27FC236}">
                <a16:creationId xmlns:a16="http://schemas.microsoft.com/office/drawing/2014/main" id="{D8CCA290-0F5A-497A-A4EB-FE6DF5C6BD2E}"/>
              </a:ext>
            </a:extLst>
          </p:cNvPr>
          <p:cNvSpPr/>
          <p:nvPr/>
        </p:nvSpPr>
        <p:spPr>
          <a:xfrm>
            <a:off x="365397" y="3271982"/>
            <a:ext cx="2728612" cy="533400"/>
          </a:xfrm>
          <a:prstGeom prst="trapezoid">
            <a:avLst>
              <a:gd name="adj" fmla="val 74231"/>
            </a:avLst>
          </a:prstGeom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Железнодорожная станция ПНП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0D277EB9-A911-4E7C-BA4D-B41492DF9C40}"/>
              </a:ext>
            </a:extLst>
          </p:cNvPr>
          <p:cNvCxnSpPr>
            <a:cxnSpLocks/>
          </p:cNvCxnSpPr>
          <p:nvPr/>
        </p:nvCxnSpPr>
        <p:spPr>
          <a:xfrm>
            <a:off x="3458026" y="3812310"/>
            <a:ext cx="652156" cy="473363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9C9E2D1D-C7DA-496B-9795-AA550ACFA886}"/>
              </a:ext>
            </a:extLst>
          </p:cNvPr>
          <p:cNvCxnSpPr>
            <a:cxnSpLocks/>
          </p:cNvCxnSpPr>
          <p:nvPr/>
        </p:nvCxnSpPr>
        <p:spPr>
          <a:xfrm flipV="1">
            <a:off x="4110182" y="4277632"/>
            <a:ext cx="3297382" cy="8041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C1ACA44-D199-4C22-BAD4-D2A09EE352D2}"/>
              </a:ext>
            </a:extLst>
          </p:cNvPr>
          <p:cNvSpPr/>
          <p:nvPr/>
        </p:nvSpPr>
        <p:spPr>
          <a:xfrm>
            <a:off x="5070764" y="3272022"/>
            <a:ext cx="2336800" cy="533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Фронт погрузки/выгрузки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D82673ED-455A-4767-91C1-53EC66EDBB71}"/>
              </a:ext>
            </a:extLst>
          </p:cNvPr>
          <p:cNvSpPr/>
          <p:nvPr/>
        </p:nvSpPr>
        <p:spPr>
          <a:xfrm>
            <a:off x="5070764" y="4286868"/>
            <a:ext cx="2336800" cy="533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Фронт погрузки/выгрузки 2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68808305-8052-4AA4-8768-5AE23A61062D}"/>
              </a:ext>
            </a:extLst>
          </p:cNvPr>
          <p:cNvSpPr/>
          <p:nvPr/>
        </p:nvSpPr>
        <p:spPr>
          <a:xfrm>
            <a:off x="988291" y="4535645"/>
            <a:ext cx="2394573" cy="149972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Объект ТЭК</a:t>
            </a:r>
          </a:p>
        </p:txBody>
      </p:sp>
      <p:sp>
        <p:nvSpPr>
          <p:cNvPr id="38" name="Трапеция 37">
            <a:extLst>
              <a:ext uri="{FF2B5EF4-FFF2-40B4-BE49-F238E27FC236}">
                <a16:creationId xmlns:a16="http://schemas.microsoft.com/office/drawing/2014/main" id="{3A1EA1D1-0C6A-4E57-AFFB-213B00E520DF}"/>
              </a:ext>
            </a:extLst>
          </p:cNvPr>
          <p:cNvSpPr/>
          <p:nvPr/>
        </p:nvSpPr>
        <p:spPr>
          <a:xfrm>
            <a:off x="606429" y="4573919"/>
            <a:ext cx="2728612" cy="533400"/>
          </a:xfrm>
          <a:prstGeom prst="trapezoid">
            <a:avLst>
              <a:gd name="adj" fmla="val 74231"/>
            </a:avLst>
          </a:prstGeom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Железнодорожная станция ПНП2</a:t>
            </a:r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8390078A-4C8D-4E94-A1C0-4AD24BA70C1B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1729703" y="3805382"/>
            <a:ext cx="999809" cy="768537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51CE6BC0-35E5-46EB-9EFB-DE1923AD1379}"/>
              </a:ext>
            </a:extLst>
          </p:cNvPr>
          <p:cNvSpPr/>
          <p:nvPr/>
        </p:nvSpPr>
        <p:spPr>
          <a:xfrm>
            <a:off x="5446463" y="1491853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мост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BA0DB6DC-58C3-44AB-B3A0-A8CBD9AE18C3}"/>
              </a:ext>
            </a:extLst>
          </p:cNvPr>
          <p:cNvSpPr/>
          <p:nvPr/>
        </p:nvSpPr>
        <p:spPr>
          <a:xfrm>
            <a:off x="4129969" y="1692184"/>
            <a:ext cx="980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перегон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FD6DC3CB-FA96-414A-A652-2EF1FF0F4CDE}"/>
              </a:ext>
            </a:extLst>
          </p:cNvPr>
          <p:cNvSpPr/>
          <p:nvPr/>
        </p:nvSpPr>
        <p:spPr>
          <a:xfrm>
            <a:off x="2413406" y="2459895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ПНП 1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288B895D-29F2-4A76-956D-10B42223D085}"/>
              </a:ext>
            </a:extLst>
          </p:cNvPr>
          <p:cNvSpPr/>
          <p:nvPr/>
        </p:nvSpPr>
        <p:spPr>
          <a:xfrm>
            <a:off x="2452103" y="4040479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ПНП 2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F66D4B21-A0C1-41CA-9C41-0C3AD6D77C79}"/>
              </a:ext>
            </a:extLst>
          </p:cNvPr>
          <p:cNvSpPr/>
          <p:nvPr/>
        </p:nvSpPr>
        <p:spPr>
          <a:xfrm>
            <a:off x="3716484" y="3394983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ПНП 3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C57B08BD-4034-4EEE-907D-1C0C6A1993C1}"/>
              </a:ext>
            </a:extLst>
          </p:cNvPr>
          <p:cNvSpPr/>
          <p:nvPr/>
        </p:nvSpPr>
        <p:spPr>
          <a:xfrm>
            <a:off x="3736271" y="4381663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ПНП 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147" name="Рукописный ввод 6146">
                <a:extLst>
                  <a:ext uri="{FF2B5EF4-FFF2-40B4-BE49-F238E27FC236}">
                    <a16:creationId xmlns:a16="http://schemas.microsoft.com/office/drawing/2014/main" id="{E6F79789-DEE8-4810-B00B-3A1DBA29A041}"/>
                  </a:ext>
                </a:extLst>
              </p14:cNvPr>
              <p14:cNvContentPartPr/>
              <p14:nvPr/>
            </p14:nvContentPartPr>
            <p14:xfrm>
              <a:off x="3103545" y="3796255"/>
              <a:ext cx="1468800" cy="536040"/>
            </p14:xfrm>
          </p:contentPart>
        </mc:Choice>
        <mc:Fallback xmlns="">
          <p:pic>
            <p:nvPicPr>
              <p:cNvPr id="6147" name="Рукописный ввод 6146">
                <a:extLst>
                  <a:ext uri="{FF2B5EF4-FFF2-40B4-BE49-F238E27FC236}">
                    <a16:creationId xmlns:a16="http://schemas.microsoft.com/office/drawing/2014/main" id="{E6F79789-DEE8-4810-B00B-3A1DBA29A04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67545" y="3724255"/>
                <a:ext cx="1540440" cy="679680"/>
              </a:xfrm>
              <a:prstGeom prst="rect">
                <a:avLst/>
              </a:prstGeom>
            </p:spPr>
          </p:pic>
        </mc:Fallback>
      </mc:AlternateContent>
      <p:sp>
        <p:nvSpPr>
          <p:cNvPr id="68" name="Rectangle 3">
            <a:extLst>
              <a:ext uri="{FF2B5EF4-FFF2-40B4-BE49-F238E27FC236}">
                <a16:creationId xmlns:a16="http://schemas.microsoft.com/office/drawing/2014/main" id="{25235D9F-44D7-4EFC-8155-F51BC70D5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9475" y="2355985"/>
            <a:ext cx="3622451" cy="392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>
                <a:latin typeface="+mn-lt"/>
                <a:cs typeface="+mn-cs"/>
              </a:rPr>
              <a:t>ОТИ 1 - Станция 1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>
                <a:latin typeface="+mn-lt"/>
                <a:cs typeface="+mn-cs"/>
              </a:rPr>
              <a:t>ОТИ 2 - Станция 2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>
                <a:latin typeface="+mn-lt"/>
                <a:cs typeface="+mn-cs"/>
              </a:rPr>
              <a:t>ОТИ 3 – Перегон Станция 1- Станция 2 (при определении или наличии скоростного движения )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/>
              <a:t>ОТИ 4 – Вокзал на Станции 1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/>
              <a:t>ОТИ 5 – </a:t>
            </a:r>
            <a:r>
              <a:rPr lang="ru-RU" sz="1600" kern="0" dirty="0">
                <a:latin typeface="+mn-lt"/>
                <a:cs typeface="+mn-cs"/>
              </a:rPr>
              <a:t>Мост на перегоне Станция 1- Станция 2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>
                <a:latin typeface="+mn-lt"/>
                <a:cs typeface="+mn-cs"/>
              </a:rPr>
              <a:t>ОТИ 6 – Железнодорожная станция ПНП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kern="0" dirty="0"/>
              <a:t>ОТИ 7 – Железнодорожная станция ПНП 2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endParaRPr lang="ru-RU" sz="1600" kern="0" dirty="0"/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i="1" kern="0" dirty="0"/>
              <a:t>ОТИ 8 – ПНП 1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i="1" kern="0" dirty="0">
                <a:latin typeface="+mn-lt"/>
                <a:cs typeface="+mn-cs"/>
              </a:rPr>
              <a:t>ОТИ 9 – ПНП 2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i="1" kern="0" dirty="0"/>
              <a:t>ОТИ 10 – ПНП 3</a:t>
            </a:r>
            <a:endParaRPr lang="ru-RU" sz="1600" i="1" kern="0" dirty="0">
              <a:latin typeface="+mn-lt"/>
              <a:cs typeface="+mn-c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i="1" kern="0" dirty="0"/>
              <a:t>ОТИ 11 – ПНП 4</a:t>
            </a:r>
            <a:r>
              <a:rPr lang="ru-RU" sz="1600" kern="0" dirty="0"/>
              <a:t>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endParaRPr lang="ru-RU" sz="1600" kern="0" dirty="0">
              <a:latin typeface="+mn-lt"/>
              <a:cs typeface="+mn-cs"/>
            </a:endParaRPr>
          </a:p>
        </p:txBody>
      </p:sp>
      <p:sp>
        <p:nvSpPr>
          <p:cNvPr id="6148" name="Овал 6147">
            <a:extLst>
              <a:ext uri="{FF2B5EF4-FFF2-40B4-BE49-F238E27FC236}">
                <a16:creationId xmlns:a16="http://schemas.microsoft.com/office/drawing/2014/main" id="{94C01479-0D16-4973-AD5D-5B1759AF7C58}"/>
              </a:ext>
            </a:extLst>
          </p:cNvPr>
          <p:cNvSpPr/>
          <p:nvPr/>
        </p:nvSpPr>
        <p:spPr>
          <a:xfrm>
            <a:off x="323450" y="4488595"/>
            <a:ext cx="921561" cy="96575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83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путей необщего пользования, на которые осуществляется подача и уборка вагонов с грузами повышенной опасности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922B90-48CB-48BD-B45F-B485C2C49AF0}"/>
              </a:ext>
            </a:extLst>
          </p:cNvPr>
          <p:cNvSpPr txBox="1"/>
          <p:nvPr/>
        </p:nvSpPr>
        <p:spPr>
          <a:xfrm>
            <a:off x="348368" y="5993367"/>
            <a:ext cx="11495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(часть 5, 24 Требований, утвержденных Постановлением Правительства РФ от 08.10.2020 г. № 1633 )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B81048B-1602-4D6C-BB45-F771882BB3F9}"/>
              </a:ext>
            </a:extLst>
          </p:cNvPr>
          <p:cNvGrpSpPr/>
          <p:nvPr/>
        </p:nvGrpSpPr>
        <p:grpSpPr>
          <a:xfrm>
            <a:off x="348368" y="1295580"/>
            <a:ext cx="8610600" cy="4533900"/>
            <a:chOff x="1600200" y="1524000"/>
            <a:chExt cx="8610600" cy="453390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44C1C4A7-0C91-4AAD-A9E4-BC7148144170}"/>
                </a:ext>
              </a:extLst>
            </p:cNvPr>
            <p:cNvSpPr/>
            <p:nvPr/>
          </p:nvSpPr>
          <p:spPr>
            <a:xfrm>
              <a:off x="1905000" y="2590800"/>
              <a:ext cx="7620000" cy="18669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C6842C15-26B4-4BCC-AD5E-C0DBCB483C2E}"/>
                </a:ext>
              </a:extLst>
            </p:cNvPr>
            <p:cNvCxnSpPr/>
            <p:nvPr/>
          </p:nvCxnSpPr>
          <p:spPr>
            <a:xfrm>
              <a:off x="1600200" y="3848100"/>
              <a:ext cx="8382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Блок-схема: процесс 10">
              <a:extLst>
                <a:ext uri="{FF2B5EF4-FFF2-40B4-BE49-F238E27FC236}">
                  <a16:creationId xmlns:a16="http://schemas.microsoft.com/office/drawing/2014/main" id="{11132E65-5CCF-454F-A856-08F229FDD5DC}"/>
                </a:ext>
              </a:extLst>
            </p:cNvPr>
            <p:cNvSpPr/>
            <p:nvPr/>
          </p:nvSpPr>
          <p:spPr>
            <a:xfrm>
              <a:off x="8686800" y="1524000"/>
              <a:ext cx="1447800" cy="838200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tx1"/>
                  </a:solidFill>
                </a:rPr>
                <a:t>Стой! Зона транспортной безопасности проход только через КПП</a:t>
              </a: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2ADA85EC-C174-439E-8D57-89E7A0D38D8C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 rot="5400000">
              <a:off x="9277350" y="2457450"/>
              <a:ext cx="228600" cy="381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Блок-схема: процесс 12">
              <a:extLst>
                <a:ext uri="{FF2B5EF4-FFF2-40B4-BE49-F238E27FC236}">
                  <a16:creationId xmlns:a16="http://schemas.microsoft.com/office/drawing/2014/main" id="{419412F6-5B71-448E-8514-3B068015C403}"/>
                </a:ext>
              </a:extLst>
            </p:cNvPr>
            <p:cNvSpPr/>
            <p:nvPr/>
          </p:nvSpPr>
          <p:spPr>
            <a:xfrm>
              <a:off x="1981200" y="4686300"/>
              <a:ext cx="1600200" cy="838200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tx1"/>
                  </a:solidFill>
                </a:rPr>
                <a:t>Правила пропускного и внутриобъектового режима. Ответственность за нарушения</a:t>
              </a:r>
            </a:p>
          </p:txBody>
        </p: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A9987D36-32BC-44B0-A7C7-331CE932A1BC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 rot="5400000">
              <a:off x="3333750" y="4476750"/>
              <a:ext cx="228600" cy="190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Блок-схема: процесс 14">
              <a:extLst>
                <a:ext uri="{FF2B5EF4-FFF2-40B4-BE49-F238E27FC236}">
                  <a16:creationId xmlns:a16="http://schemas.microsoft.com/office/drawing/2014/main" id="{122E9CEC-ED64-4C89-983D-A7F993C552AA}"/>
                </a:ext>
              </a:extLst>
            </p:cNvPr>
            <p:cNvSpPr/>
            <p:nvPr/>
          </p:nvSpPr>
          <p:spPr>
            <a:xfrm>
              <a:off x="3124200" y="3848100"/>
              <a:ext cx="838200" cy="60960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КПП</a:t>
              </a:r>
            </a:p>
          </p:txBody>
        </p:sp>
        <p:sp>
          <p:nvSpPr>
            <p:cNvPr id="16" name="Блок-схема: процесс 15">
              <a:extLst>
                <a:ext uri="{FF2B5EF4-FFF2-40B4-BE49-F238E27FC236}">
                  <a16:creationId xmlns:a16="http://schemas.microsoft.com/office/drawing/2014/main" id="{5B915150-8409-4D6F-9B23-ABD2014D41DA}"/>
                </a:ext>
              </a:extLst>
            </p:cNvPr>
            <p:cNvSpPr/>
            <p:nvPr/>
          </p:nvSpPr>
          <p:spPr>
            <a:xfrm>
              <a:off x="3962400" y="4000500"/>
              <a:ext cx="1143000" cy="457200"/>
            </a:xfrm>
            <a:prstGeom prst="flowChartProces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Пост ТБ</a:t>
              </a:r>
            </a:p>
          </p:txBody>
        </p:sp>
        <p:grpSp>
          <p:nvGrpSpPr>
            <p:cNvPr id="17" name="Группа 17">
              <a:extLst>
                <a:ext uri="{FF2B5EF4-FFF2-40B4-BE49-F238E27FC236}">
                  <a16:creationId xmlns:a16="http://schemas.microsoft.com/office/drawing/2014/main" id="{C5D2FBAE-7F01-403D-8374-24BAD325978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24200" y="3924300"/>
              <a:ext cx="152400" cy="304800"/>
              <a:chOff x="3276600" y="4114800"/>
              <a:chExt cx="152400" cy="304800"/>
            </a:xfrm>
          </p:grpSpPr>
          <p:sp>
            <p:nvSpPr>
              <p:cNvPr id="181" name="Блок-схема: процесс 180">
                <a:extLst>
                  <a:ext uri="{FF2B5EF4-FFF2-40B4-BE49-F238E27FC236}">
                    <a16:creationId xmlns:a16="http://schemas.microsoft.com/office/drawing/2014/main" id="{DE28C33F-D986-4690-8381-8758511CFECF}"/>
                  </a:ext>
                </a:extLst>
              </p:cNvPr>
              <p:cNvSpPr/>
              <p:nvPr/>
            </p:nvSpPr>
            <p:spPr>
              <a:xfrm>
                <a:off x="3276600" y="4191000"/>
                <a:ext cx="152400" cy="228600"/>
              </a:xfrm>
              <a:prstGeom prst="flowChartProces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82" name="Равнобедренный треугольник 181">
                <a:extLst>
                  <a:ext uri="{FF2B5EF4-FFF2-40B4-BE49-F238E27FC236}">
                    <a16:creationId xmlns:a16="http://schemas.microsoft.com/office/drawing/2014/main" id="{95C4D122-B64F-4067-847A-0CE1C29A25F7}"/>
                  </a:ext>
                </a:extLst>
              </p:cNvPr>
              <p:cNvSpPr/>
              <p:nvPr/>
            </p:nvSpPr>
            <p:spPr>
              <a:xfrm rot="10800000">
                <a:off x="3276600" y="4114800"/>
                <a:ext cx="152400" cy="7620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</p:grpSp>
        <p:grpSp>
          <p:nvGrpSpPr>
            <p:cNvPr id="18" name="Группа 18">
              <a:extLst>
                <a:ext uri="{FF2B5EF4-FFF2-40B4-BE49-F238E27FC236}">
                  <a16:creationId xmlns:a16="http://schemas.microsoft.com/office/drawing/2014/main" id="{A8341B7A-F648-40BF-AD7E-24F199FA85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8200" y="4305300"/>
              <a:ext cx="152400" cy="304800"/>
              <a:chOff x="3276600" y="4114800"/>
              <a:chExt cx="152400" cy="304800"/>
            </a:xfrm>
          </p:grpSpPr>
          <p:sp>
            <p:nvSpPr>
              <p:cNvPr id="179" name="Блок-схема: процесс 178">
                <a:extLst>
                  <a:ext uri="{FF2B5EF4-FFF2-40B4-BE49-F238E27FC236}">
                    <a16:creationId xmlns:a16="http://schemas.microsoft.com/office/drawing/2014/main" id="{D942FDB1-C5E1-4530-A1B7-546D795BF5D8}"/>
                  </a:ext>
                </a:extLst>
              </p:cNvPr>
              <p:cNvSpPr/>
              <p:nvPr/>
            </p:nvSpPr>
            <p:spPr>
              <a:xfrm>
                <a:off x="3276600" y="4191000"/>
                <a:ext cx="152400" cy="228600"/>
              </a:xfrm>
              <a:prstGeom prst="flowChartProces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80" name="Равнобедренный треугольник 179">
                <a:extLst>
                  <a:ext uri="{FF2B5EF4-FFF2-40B4-BE49-F238E27FC236}">
                    <a16:creationId xmlns:a16="http://schemas.microsoft.com/office/drawing/2014/main" id="{A25E4B58-3303-4C68-BA25-06A70D5F73FB}"/>
                  </a:ext>
                </a:extLst>
              </p:cNvPr>
              <p:cNvSpPr/>
              <p:nvPr/>
            </p:nvSpPr>
            <p:spPr>
              <a:xfrm rot="10800000">
                <a:off x="3276600" y="4114800"/>
                <a:ext cx="152400" cy="7620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</p:grpSp>
        <p:sp>
          <p:nvSpPr>
            <p:cNvPr id="19" name="Блок-схема: процесс 18">
              <a:extLst>
                <a:ext uri="{FF2B5EF4-FFF2-40B4-BE49-F238E27FC236}">
                  <a16:creationId xmlns:a16="http://schemas.microsoft.com/office/drawing/2014/main" id="{AF6567C5-F8A5-41B4-A58E-43563D9F7A2B}"/>
                </a:ext>
              </a:extLst>
            </p:cNvPr>
            <p:cNvSpPr/>
            <p:nvPr/>
          </p:nvSpPr>
          <p:spPr>
            <a:xfrm>
              <a:off x="9372600" y="4686300"/>
              <a:ext cx="838200" cy="45720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МВД</a:t>
              </a:r>
            </a:p>
          </p:txBody>
        </p:sp>
        <p:sp>
          <p:nvSpPr>
            <p:cNvPr id="20" name="Блок-схема: процесс 19">
              <a:extLst>
                <a:ext uri="{FF2B5EF4-FFF2-40B4-BE49-F238E27FC236}">
                  <a16:creationId xmlns:a16="http://schemas.microsoft.com/office/drawing/2014/main" id="{248407D5-CBB6-453F-8EC9-A8583AEA761A}"/>
                </a:ext>
              </a:extLst>
            </p:cNvPr>
            <p:cNvSpPr/>
            <p:nvPr/>
          </p:nvSpPr>
          <p:spPr>
            <a:xfrm>
              <a:off x="9372600" y="5143500"/>
              <a:ext cx="838200" cy="45720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ФСБ</a:t>
              </a:r>
            </a:p>
          </p:txBody>
        </p:sp>
        <p:sp>
          <p:nvSpPr>
            <p:cNvPr id="21" name="Блок-схема: процесс 20">
              <a:extLst>
                <a:ext uri="{FF2B5EF4-FFF2-40B4-BE49-F238E27FC236}">
                  <a16:creationId xmlns:a16="http://schemas.microsoft.com/office/drawing/2014/main" id="{5E26D254-3F46-4862-911B-023A0EE43224}"/>
                </a:ext>
              </a:extLst>
            </p:cNvPr>
            <p:cNvSpPr/>
            <p:nvPr/>
          </p:nvSpPr>
          <p:spPr>
            <a:xfrm>
              <a:off x="8534400" y="5600700"/>
              <a:ext cx="1676400" cy="45720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1200" dirty="0">
                  <a:solidFill>
                    <a:schemeClr val="tx1"/>
                  </a:solidFill>
                </a:rPr>
                <a:t>ТУ Ространснадзор</a:t>
              </a:r>
            </a:p>
          </p:txBody>
        </p: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B7E09BC1-C508-482D-8246-CE8776A28AAD}"/>
                </a:ext>
              </a:extLst>
            </p:cNvPr>
            <p:cNvCxnSpPr>
              <a:cxnSpLocks/>
              <a:stCxn id="16" idx="2"/>
            </p:cNvCxnSpPr>
            <p:nvPr/>
          </p:nvCxnSpPr>
          <p:spPr>
            <a:xfrm rot="16200000" flipH="1">
              <a:off x="3867150" y="5124450"/>
              <a:ext cx="1371600" cy="381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5FCA23DE-6E8B-4EA3-8922-C2BA140DF295}"/>
                </a:ext>
              </a:extLst>
            </p:cNvPr>
            <p:cNvCxnSpPr>
              <a:cxnSpLocks/>
              <a:endCxn id="21" idx="1"/>
            </p:cNvCxnSpPr>
            <p:nvPr/>
          </p:nvCxnSpPr>
          <p:spPr>
            <a:xfrm>
              <a:off x="4572000" y="5829300"/>
              <a:ext cx="39624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895DDCDB-234D-4CC4-9A00-E7086C28C4FE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>
              <a:off x="4572000" y="5372100"/>
              <a:ext cx="48006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E2FF6CBA-A6BF-474F-B7B1-0AF95E5E142E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>
              <a:off x="4572000" y="4914900"/>
              <a:ext cx="48006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Группа 43">
              <a:extLst>
                <a:ext uri="{FF2B5EF4-FFF2-40B4-BE49-F238E27FC236}">
                  <a16:creationId xmlns:a16="http://schemas.microsoft.com/office/drawing/2014/main" id="{558868A3-E148-4849-8386-92BA7075AB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32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74" name="Прямая соединительная линия 173">
                <a:extLst>
                  <a:ext uri="{FF2B5EF4-FFF2-40B4-BE49-F238E27FC236}">
                    <a16:creationId xmlns:a16="http://schemas.microsoft.com/office/drawing/2014/main" id="{D562E1A4-D78C-4AEC-A9B5-6F54BBE3D6C1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Прямая соединительная линия 174">
                <a:extLst>
                  <a:ext uri="{FF2B5EF4-FFF2-40B4-BE49-F238E27FC236}">
                    <a16:creationId xmlns:a16="http://schemas.microsoft.com/office/drawing/2014/main" id="{A9B7E088-3E31-4D0E-B8F8-4BA309B063A1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Прямая соединительная линия 175">
                <a:extLst>
                  <a:ext uri="{FF2B5EF4-FFF2-40B4-BE49-F238E27FC236}">
                    <a16:creationId xmlns:a16="http://schemas.microsoft.com/office/drawing/2014/main" id="{F433719A-7EDB-483B-843B-A64FD795A24C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Прямая соединительная линия 176">
                <a:extLst>
                  <a:ext uri="{FF2B5EF4-FFF2-40B4-BE49-F238E27FC236}">
                    <a16:creationId xmlns:a16="http://schemas.microsoft.com/office/drawing/2014/main" id="{D3392A1B-3053-4D71-AB67-9D0C185934CC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Прямая соединительная линия 177">
                <a:extLst>
                  <a:ext uri="{FF2B5EF4-FFF2-40B4-BE49-F238E27FC236}">
                    <a16:creationId xmlns:a16="http://schemas.microsoft.com/office/drawing/2014/main" id="{614AC1EF-CE60-4FBC-B97B-109A32890CD9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44">
              <a:extLst>
                <a:ext uri="{FF2B5EF4-FFF2-40B4-BE49-F238E27FC236}">
                  <a16:creationId xmlns:a16="http://schemas.microsoft.com/office/drawing/2014/main" id="{DB72149B-5F54-41EA-8AAC-3653D1E804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90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69" name="Прямая соединительная линия 168">
                <a:extLst>
                  <a:ext uri="{FF2B5EF4-FFF2-40B4-BE49-F238E27FC236}">
                    <a16:creationId xmlns:a16="http://schemas.microsoft.com/office/drawing/2014/main" id="{57DE7252-BF12-40A9-A94A-F7B9D9926280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Прямая соединительная линия 169">
                <a:extLst>
                  <a:ext uri="{FF2B5EF4-FFF2-40B4-BE49-F238E27FC236}">
                    <a16:creationId xmlns:a16="http://schemas.microsoft.com/office/drawing/2014/main" id="{38A0444D-3786-4F7C-BA77-69A1BFFCC341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Прямая соединительная линия 170">
                <a:extLst>
                  <a:ext uri="{FF2B5EF4-FFF2-40B4-BE49-F238E27FC236}">
                    <a16:creationId xmlns:a16="http://schemas.microsoft.com/office/drawing/2014/main" id="{01AD230B-F088-4407-8848-BC5AF5DA7078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Прямая соединительная линия 171">
                <a:extLst>
                  <a:ext uri="{FF2B5EF4-FFF2-40B4-BE49-F238E27FC236}">
                    <a16:creationId xmlns:a16="http://schemas.microsoft.com/office/drawing/2014/main" id="{4BC022E5-0FE6-4DF5-A712-75AE33985CC3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Прямая соединительная линия 172">
                <a:extLst>
                  <a:ext uri="{FF2B5EF4-FFF2-40B4-BE49-F238E27FC236}">
                    <a16:creationId xmlns:a16="http://schemas.microsoft.com/office/drawing/2014/main" id="{D213D2AD-4A44-4523-AFCC-3AFBBD6ECF81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Группа 50">
              <a:extLst>
                <a:ext uri="{FF2B5EF4-FFF2-40B4-BE49-F238E27FC236}">
                  <a16:creationId xmlns:a16="http://schemas.microsoft.com/office/drawing/2014/main" id="{D0F0E6A8-C024-47C7-BF36-4AE9D6DC59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48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64" name="Прямая соединительная линия 163">
                <a:extLst>
                  <a:ext uri="{FF2B5EF4-FFF2-40B4-BE49-F238E27FC236}">
                    <a16:creationId xmlns:a16="http://schemas.microsoft.com/office/drawing/2014/main" id="{DD727E91-C77C-44B2-A4D3-FC5EDAA3B64F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Прямая соединительная линия 164">
                <a:extLst>
                  <a:ext uri="{FF2B5EF4-FFF2-40B4-BE49-F238E27FC236}">
                    <a16:creationId xmlns:a16="http://schemas.microsoft.com/office/drawing/2014/main" id="{E421FC07-2BD4-4268-B7F3-2B2932F274BD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Прямая соединительная линия 165">
                <a:extLst>
                  <a:ext uri="{FF2B5EF4-FFF2-40B4-BE49-F238E27FC236}">
                    <a16:creationId xmlns:a16="http://schemas.microsoft.com/office/drawing/2014/main" id="{7B4BB4A9-01F2-43BD-A1BD-AE8898A22023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Прямая соединительная линия 166">
                <a:extLst>
                  <a:ext uri="{FF2B5EF4-FFF2-40B4-BE49-F238E27FC236}">
                    <a16:creationId xmlns:a16="http://schemas.microsoft.com/office/drawing/2014/main" id="{943834B9-1C3C-4EBD-BF51-77E71431C314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Прямая соединительная линия 167">
                <a:extLst>
                  <a:ext uri="{FF2B5EF4-FFF2-40B4-BE49-F238E27FC236}">
                    <a16:creationId xmlns:a16="http://schemas.microsoft.com/office/drawing/2014/main" id="{4451C2F5-FFFE-4A68-93EB-4EE7C147D672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56">
              <a:extLst>
                <a:ext uri="{FF2B5EF4-FFF2-40B4-BE49-F238E27FC236}">
                  <a16:creationId xmlns:a16="http://schemas.microsoft.com/office/drawing/2014/main" id="{8C3F3854-AA47-4DB5-8396-1F89B24A1A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6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59" name="Прямая соединительная линия 158">
                <a:extLst>
                  <a:ext uri="{FF2B5EF4-FFF2-40B4-BE49-F238E27FC236}">
                    <a16:creationId xmlns:a16="http://schemas.microsoft.com/office/drawing/2014/main" id="{D299AD89-ABE8-4D1F-AF5A-4AFC323C5972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Прямая соединительная линия 159">
                <a:extLst>
                  <a:ext uri="{FF2B5EF4-FFF2-40B4-BE49-F238E27FC236}">
                    <a16:creationId xmlns:a16="http://schemas.microsoft.com/office/drawing/2014/main" id="{C38F03B4-B8D2-427C-9A47-6AC63019D6E8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Прямая соединительная линия 160">
                <a:extLst>
                  <a:ext uri="{FF2B5EF4-FFF2-40B4-BE49-F238E27FC236}">
                    <a16:creationId xmlns:a16="http://schemas.microsoft.com/office/drawing/2014/main" id="{617E65E3-39BF-434F-B2AB-6992306C9C31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Прямая соединительная линия 161">
                <a:extLst>
                  <a:ext uri="{FF2B5EF4-FFF2-40B4-BE49-F238E27FC236}">
                    <a16:creationId xmlns:a16="http://schemas.microsoft.com/office/drawing/2014/main" id="{6413CD65-E6EB-4F1A-9580-F7FA5ED97EFA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Прямая соединительная линия 162">
                <a:extLst>
                  <a:ext uri="{FF2B5EF4-FFF2-40B4-BE49-F238E27FC236}">
                    <a16:creationId xmlns:a16="http://schemas.microsoft.com/office/drawing/2014/main" id="{29F0AA7B-8298-4C6C-9C15-335D839F6BE7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Группа 62">
              <a:extLst>
                <a:ext uri="{FF2B5EF4-FFF2-40B4-BE49-F238E27FC236}">
                  <a16:creationId xmlns:a16="http://schemas.microsoft.com/office/drawing/2014/main" id="{5A0C7729-371C-478E-9355-248133853C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54" name="Прямая соединительная линия 153">
                <a:extLst>
                  <a:ext uri="{FF2B5EF4-FFF2-40B4-BE49-F238E27FC236}">
                    <a16:creationId xmlns:a16="http://schemas.microsoft.com/office/drawing/2014/main" id="{D2D78303-DF79-4C76-9466-EC9C6975D4C5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Прямая соединительная линия 154">
                <a:extLst>
                  <a:ext uri="{FF2B5EF4-FFF2-40B4-BE49-F238E27FC236}">
                    <a16:creationId xmlns:a16="http://schemas.microsoft.com/office/drawing/2014/main" id="{17746F68-E6B2-447F-B826-680ABD9F1281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Прямая соединительная линия 155">
                <a:extLst>
                  <a:ext uri="{FF2B5EF4-FFF2-40B4-BE49-F238E27FC236}">
                    <a16:creationId xmlns:a16="http://schemas.microsoft.com/office/drawing/2014/main" id="{76B8F79A-0381-412C-BC5C-A15AC0526641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Прямая соединительная линия 156">
                <a:extLst>
                  <a:ext uri="{FF2B5EF4-FFF2-40B4-BE49-F238E27FC236}">
                    <a16:creationId xmlns:a16="http://schemas.microsoft.com/office/drawing/2014/main" id="{7A318B45-F841-491A-B4F5-2886F050CE4D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Прямая соединительная линия 157">
                <a:extLst>
                  <a:ext uri="{FF2B5EF4-FFF2-40B4-BE49-F238E27FC236}">
                    <a16:creationId xmlns:a16="http://schemas.microsoft.com/office/drawing/2014/main" id="{8F77707D-5B30-4DAC-8839-1CAB4B24C2D0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Группа 80">
              <a:extLst>
                <a:ext uri="{FF2B5EF4-FFF2-40B4-BE49-F238E27FC236}">
                  <a16:creationId xmlns:a16="http://schemas.microsoft.com/office/drawing/2014/main" id="{3D34B63A-4A7D-46FB-971D-5F652A20AE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866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49" name="Прямая соединительная линия 148">
                <a:extLst>
                  <a:ext uri="{FF2B5EF4-FFF2-40B4-BE49-F238E27FC236}">
                    <a16:creationId xmlns:a16="http://schemas.microsoft.com/office/drawing/2014/main" id="{7B865D38-4490-4FA6-BA2B-E1214723D05F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Прямая соединительная линия 149">
                <a:extLst>
                  <a:ext uri="{FF2B5EF4-FFF2-40B4-BE49-F238E27FC236}">
                    <a16:creationId xmlns:a16="http://schemas.microsoft.com/office/drawing/2014/main" id="{7410C7BD-0ACA-4A6B-B792-F23643B4D32B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Прямая соединительная линия 150">
                <a:extLst>
                  <a:ext uri="{FF2B5EF4-FFF2-40B4-BE49-F238E27FC236}">
                    <a16:creationId xmlns:a16="http://schemas.microsoft.com/office/drawing/2014/main" id="{9BFD7B46-9307-48AA-A8AB-18060EC5DAF6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Прямая соединительная линия 151">
                <a:extLst>
                  <a:ext uri="{FF2B5EF4-FFF2-40B4-BE49-F238E27FC236}">
                    <a16:creationId xmlns:a16="http://schemas.microsoft.com/office/drawing/2014/main" id="{A7AA29DC-D3F0-4807-B445-19DD1FE9861C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Прямая соединительная линия 152">
                <a:extLst>
                  <a:ext uri="{FF2B5EF4-FFF2-40B4-BE49-F238E27FC236}">
                    <a16:creationId xmlns:a16="http://schemas.microsoft.com/office/drawing/2014/main" id="{56CDEA9D-E32B-4076-9FB0-B65432D84F0C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Группа 86">
              <a:extLst>
                <a:ext uri="{FF2B5EF4-FFF2-40B4-BE49-F238E27FC236}">
                  <a16:creationId xmlns:a16="http://schemas.microsoft.com/office/drawing/2014/main" id="{AF1900F5-4D64-4416-AF95-186114E9AE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24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44" name="Прямая соединительная линия 143">
                <a:extLst>
                  <a:ext uri="{FF2B5EF4-FFF2-40B4-BE49-F238E27FC236}">
                    <a16:creationId xmlns:a16="http://schemas.microsoft.com/office/drawing/2014/main" id="{3409D42F-66C2-44C5-844E-93FB3AE9015C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Прямая соединительная линия 144">
                <a:extLst>
                  <a:ext uri="{FF2B5EF4-FFF2-40B4-BE49-F238E27FC236}">
                    <a16:creationId xmlns:a16="http://schemas.microsoft.com/office/drawing/2014/main" id="{E96CE6F6-B884-489C-80C0-B81455ADB981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Прямая соединительная линия 145">
                <a:extLst>
                  <a:ext uri="{FF2B5EF4-FFF2-40B4-BE49-F238E27FC236}">
                    <a16:creationId xmlns:a16="http://schemas.microsoft.com/office/drawing/2014/main" id="{19B62B7E-4548-49E5-9EC0-B6987D69BB35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Прямая соединительная линия 146">
                <a:extLst>
                  <a:ext uri="{FF2B5EF4-FFF2-40B4-BE49-F238E27FC236}">
                    <a16:creationId xmlns:a16="http://schemas.microsoft.com/office/drawing/2014/main" id="{CEEADB25-CAEA-48AA-8D8F-26592FF6C6A5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Прямая соединительная линия 147">
                <a:extLst>
                  <a:ext uri="{FF2B5EF4-FFF2-40B4-BE49-F238E27FC236}">
                    <a16:creationId xmlns:a16="http://schemas.microsoft.com/office/drawing/2014/main" id="{3E25E362-B3DA-4C03-B22F-0CAC09EEFE2C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Группа 92">
              <a:extLst>
                <a:ext uri="{FF2B5EF4-FFF2-40B4-BE49-F238E27FC236}">
                  <a16:creationId xmlns:a16="http://schemas.microsoft.com/office/drawing/2014/main" id="{DFD0A911-6F09-42D6-B9B8-77F6E95840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058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39" name="Прямая соединительная линия 138">
                <a:extLst>
                  <a:ext uri="{FF2B5EF4-FFF2-40B4-BE49-F238E27FC236}">
                    <a16:creationId xmlns:a16="http://schemas.microsoft.com/office/drawing/2014/main" id="{D1A02AF1-D78F-4DA5-8FE5-C1E39EF882A3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Прямая соединительная линия 139">
                <a:extLst>
                  <a:ext uri="{FF2B5EF4-FFF2-40B4-BE49-F238E27FC236}">
                    <a16:creationId xmlns:a16="http://schemas.microsoft.com/office/drawing/2014/main" id="{25248B5B-CADD-4C80-8D1C-ECF1B365BA3D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>
                <a:extLst>
                  <a:ext uri="{FF2B5EF4-FFF2-40B4-BE49-F238E27FC236}">
                    <a16:creationId xmlns:a16="http://schemas.microsoft.com/office/drawing/2014/main" id="{C1670191-F683-4169-896A-7A17F546417D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Прямая соединительная линия 141">
                <a:extLst>
                  <a:ext uri="{FF2B5EF4-FFF2-40B4-BE49-F238E27FC236}">
                    <a16:creationId xmlns:a16="http://schemas.microsoft.com/office/drawing/2014/main" id="{9BC36AF4-3ECB-404F-9069-8B97DCEDE542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Прямая соединительная линия 142">
                <a:extLst>
                  <a:ext uri="{FF2B5EF4-FFF2-40B4-BE49-F238E27FC236}">
                    <a16:creationId xmlns:a16="http://schemas.microsoft.com/office/drawing/2014/main" id="{9189D030-ECF5-4388-8216-BEFAE2EE3DC2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Группа 98">
              <a:extLst>
                <a:ext uri="{FF2B5EF4-FFF2-40B4-BE49-F238E27FC236}">
                  <a16:creationId xmlns:a16="http://schemas.microsoft.com/office/drawing/2014/main" id="{D9F4448E-40F0-431D-BC07-0EC233D0A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916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134" name="Прямая соединительная линия 133">
                <a:extLst>
                  <a:ext uri="{FF2B5EF4-FFF2-40B4-BE49-F238E27FC236}">
                    <a16:creationId xmlns:a16="http://schemas.microsoft.com/office/drawing/2014/main" id="{8C67258C-3C0B-46F0-8E54-89D73E7EFED1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Прямая соединительная линия 134">
                <a:extLst>
                  <a:ext uri="{FF2B5EF4-FFF2-40B4-BE49-F238E27FC236}">
                    <a16:creationId xmlns:a16="http://schemas.microsoft.com/office/drawing/2014/main" id="{D311ED70-0A11-4E58-8A82-9E18D88A4D2B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Прямая соединительная линия 135">
                <a:extLst>
                  <a:ext uri="{FF2B5EF4-FFF2-40B4-BE49-F238E27FC236}">
                    <a16:creationId xmlns:a16="http://schemas.microsoft.com/office/drawing/2014/main" id="{95CA4939-2864-4122-8332-DB78750B22EA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Прямая соединительная линия 136">
                <a:extLst>
                  <a:ext uri="{FF2B5EF4-FFF2-40B4-BE49-F238E27FC236}">
                    <a16:creationId xmlns:a16="http://schemas.microsoft.com/office/drawing/2014/main" id="{7101DF6A-0BFE-4B5E-A5C9-2230B254E118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137">
                <a:extLst>
                  <a:ext uri="{FF2B5EF4-FFF2-40B4-BE49-F238E27FC236}">
                    <a16:creationId xmlns:a16="http://schemas.microsoft.com/office/drawing/2014/main" id="{ADF0926F-F0F1-4C1B-BB3D-68282AE88725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Группа 117">
              <a:extLst>
                <a:ext uri="{FF2B5EF4-FFF2-40B4-BE49-F238E27FC236}">
                  <a16:creationId xmlns:a16="http://schemas.microsoft.com/office/drawing/2014/main" id="{F4C8650A-4910-486D-9220-AC3ED0FDC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152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129" name="Прямая соединительная линия 128">
                <a:extLst>
                  <a:ext uri="{FF2B5EF4-FFF2-40B4-BE49-F238E27FC236}">
                    <a16:creationId xmlns:a16="http://schemas.microsoft.com/office/drawing/2014/main" id="{4485A9DF-410A-478A-BE90-10DAC6983338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Прямая соединительная линия 129">
                <a:extLst>
                  <a:ext uri="{FF2B5EF4-FFF2-40B4-BE49-F238E27FC236}">
                    <a16:creationId xmlns:a16="http://schemas.microsoft.com/office/drawing/2014/main" id="{6CBF3017-75AB-42B6-BB67-1FF3A524F2B1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Прямая соединительная линия 130">
                <a:extLst>
                  <a:ext uri="{FF2B5EF4-FFF2-40B4-BE49-F238E27FC236}">
                    <a16:creationId xmlns:a16="http://schemas.microsoft.com/office/drawing/2014/main" id="{F9BD628B-4977-452A-AE6F-4BAC341AB8C9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>
                <a:extLst>
                  <a:ext uri="{FF2B5EF4-FFF2-40B4-BE49-F238E27FC236}">
                    <a16:creationId xmlns:a16="http://schemas.microsoft.com/office/drawing/2014/main" id="{C4892A93-A15A-43EF-A9FE-D7244BACCCDB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Прямая соединительная линия 132">
                <a:extLst>
                  <a:ext uri="{FF2B5EF4-FFF2-40B4-BE49-F238E27FC236}">
                    <a16:creationId xmlns:a16="http://schemas.microsoft.com/office/drawing/2014/main" id="{27A95CFF-2153-4543-A026-2E846B360E71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Группа 123">
              <a:extLst>
                <a:ext uri="{FF2B5EF4-FFF2-40B4-BE49-F238E27FC236}">
                  <a16:creationId xmlns:a16="http://schemas.microsoft.com/office/drawing/2014/main" id="{B5ACFA20-3167-47CA-91F6-24BA925097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010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124" name="Прямая соединительная линия 123">
                <a:extLst>
                  <a:ext uri="{FF2B5EF4-FFF2-40B4-BE49-F238E27FC236}">
                    <a16:creationId xmlns:a16="http://schemas.microsoft.com/office/drawing/2014/main" id="{50DA7F6E-3B85-4215-9F00-0FAF5E51F264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>
                <a:extLst>
                  <a:ext uri="{FF2B5EF4-FFF2-40B4-BE49-F238E27FC236}">
                    <a16:creationId xmlns:a16="http://schemas.microsoft.com/office/drawing/2014/main" id="{E02231BD-37A2-46F4-A170-63C9963C2162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>
                <a:extLst>
                  <a:ext uri="{FF2B5EF4-FFF2-40B4-BE49-F238E27FC236}">
                    <a16:creationId xmlns:a16="http://schemas.microsoft.com/office/drawing/2014/main" id="{6956C0AE-FDC6-4008-B98B-38A7252A88B4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Прямая соединительная линия 126">
                <a:extLst>
                  <a:ext uri="{FF2B5EF4-FFF2-40B4-BE49-F238E27FC236}">
                    <a16:creationId xmlns:a16="http://schemas.microsoft.com/office/drawing/2014/main" id="{C119F74B-2882-4F01-B0A7-24768A704A21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Прямая соединительная линия 127">
                <a:extLst>
                  <a:ext uri="{FF2B5EF4-FFF2-40B4-BE49-F238E27FC236}">
                    <a16:creationId xmlns:a16="http://schemas.microsoft.com/office/drawing/2014/main" id="{EBE076D0-1720-4107-AD50-A6FD397ABEE5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Группа 129">
              <a:extLst>
                <a:ext uri="{FF2B5EF4-FFF2-40B4-BE49-F238E27FC236}">
                  <a16:creationId xmlns:a16="http://schemas.microsoft.com/office/drawing/2014/main" id="{5D8D4A32-5D42-4A52-955A-86A35FD2C8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344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119" name="Прямая соединительная линия 118">
                <a:extLst>
                  <a:ext uri="{FF2B5EF4-FFF2-40B4-BE49-F238E27FC236}">
                    <a16:creationId xmlns:a16="http://schemas.microsoft.com/office/drawing/2014/main" id="{8C7FD4B3-11C0-4FCE-8BE6-5A85D1648599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>
                <a:extLst>
                  <a:ext uri="{FF2B5EF4-FFF2-40B4-BE49-F238E27FC236}">
                    <a16:creationId xmlns:a16="http://schemas.microsoft.com/office/drawing/2014/main" id="{563EE713-44FA-46A4-AF1C-59DA03A01DE7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>
                <a:extLst>
                  <a:ext uri="{FF2B5EF4-FFF2-40B4-BE49-F238E27FC236}">
                    <a16:creationId xmlns:a16="http://schemas.microsoft.com/office/drawing/2014/main" id="{FDFD7E4F-BFBD-4904-BAEE-D5EB7009DA5B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>
                <a:extLst>
                  <a:ext uri="{FF2B5EF4-FFF2-40B4-BE49-F238E27FC236}">
                    <a16:creationId xmlns:a16="http://schemas.microsoft.com/office/drawing/2014/main" id="{2C01B841-B166-4985-AF98-C2DC39441BF2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>
                <a:extLst>
                  <a:ext uri="{FF2B5EF4-FFF2-40B4-BE49-F238E27FC236}">
                    <a16:creationId xmlns:a16="http://schemas.microsoft.com/office/drawing/2014/main" id="{29894E1D-20FB-4ACE-9131-CCC7B65B1376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Группа 135">
              <a:extLst>
                <a:ext uri="{FF2B5EF4-FFF2-40B4-BE49-F238E27FC236}">
                  <a16:creationId xmlns:a16="http://schemas.microsoft.com/office/drawing/2014/main" id="{AEB06899-E5D8-419F-A48B-6449F6CCD9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202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114" name="Прямая соединительная линия 113">
                <a:extLst>
                  <a:ext uri="{FF2B5EF4-FFF2-40B4-BE49-F238E27FC236}">
                    <a16:creationId xmlns:a16="http://schemas.microsoft.com/office/drawing/2014/main" id="{F93215ED-B4EE-48A1-A859-56501EACE7F6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>
                <a:extLst>
                  <a:ext uri="{FF2B5EF4-FFF2-40B4-BE49-F238E27FC236}">
                    <a16:creationId xmlns:a16="http://schemas.microsoft.com/office/drawing/2014/main" id="{EC7F5006-390E-4CC2-BBD8-1FBED8144C6D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>
                <a:extLst>
                  <a:ext uri="{FF2B5EF4-FFF2-40B4-BE49-F238E27FC236}">
                    <a16:creationId xmlns:a16="http://schemas.microsoft.com/office/drawing/2014/main" id="{CF011E79-EFC2-4447-A0A6-73F6A2A58518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>
                <a:extLst>
                  <a:ext uri="{FF2B5EF4-FFF2-40B4-BE49-F238E27FC236}">
                    <a16:creationId xmlns:a16="http://schemas.microsoft.com/office/drawing/2014/main" id="{8587B83B-ACF9-4BA6-921B-BD12528F8721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>
                <a:extLst>
                  <a:ext uri="{FF2B5EF4-FFF2-40B4-BE49-F238E27FC236}">
                    <a16:creationId xmlns:a16="http://schemas.microsoft.com/office/drawing/2014/main" id="{92AF75DF-34D5-47CD-B13C-898E5A5A34FE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Группа 141">
              <a:extLst>
                <a:ext uri="{FF2B5EF4-FFF2-40B4-BE49-F238E27FC236}">
                  <a16:creationId xmlns:a16="http://schemas.microsoft.com/office/drawing/2014/main" id="{E5C048FE-6E5D-4FE4-A984-F003F7618C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50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109" name="Прямая соединительная линия 108">
                <a:extLst>
                  <a:ext uri="{FF2B5EF4-FFF2-40B4-BE49-F238E27FC236}">
                    <a16:creationId xmlns:a16="http://schemas.microsoft.com/office/drawing/2014/main" id="{D5EEEFDC-76F0-4B1F-B801-EE9F9508DE3A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>
                <a:extLst>
                  <a:ext uri="{FF2B5EF4-FFF2-40B4-BE49-F238E27FC236}">
                    <a16:creationId xmlns:a16="http://schemas.microsoft.com/office/drawing/2014/main" id="{5F5A9B5C-6AD9-43D1-802B-8C7AA7960A38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>
                <a:extLst>
                  <a:ext uri="{FF2B5EF4-FFF2-40B4-BE49-F238E27FC236}">
                    <a16:creationId xmlns:a16="http://schemas.microsoft.com/office/drawing/2014/main" id="{40FF6744-AE12-4A15-B679-2544940A8932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>
                <a:extLst>
                  <a:ext uri="{FF2B5EF4-FFF2-40B4-BE49-F238E27FC236}">
                    <a16:creationId xmlns:a16="http://schemas.microsoft.com/office/drawing/2014/main" id="{23B055F0-6A0C-4510-ADBB-72D55AFB72DB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>
                <a:extLst>
                  <a:ext uri="{FF2B5EF4-FFF2-40B4-BE49-F238E27FC236}">
                    <a16:creationId xmlns:a16="http://schemas.microsoft.com/office/drawing/2014/main" id="{544ACFA9-1734-4A2E-BE78-7E315D708915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Группа 147">
              <a:extLst>
                <a:ext uri="{FF2B5EF4-FFF2-40B4-BE49-F238E27FC236}">
                  <a16:creationId xmlns:a16="http://schemas.microsoft.com/office/drawing/2014/main" id="{2F81FFE4-0B98-4C8A-A879-08997EA07A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104" name="Прямая соединительная линия 103">
                <a:extLst>
                  <a:ext uri="{FF2B5EF4-FFF2-40B4-BE49-F238E27FC236}">
                    <a16:creationId xmlns:a16="http://schemas.microsoft.com/office/drawing/2014/main" id="{76EBBFE8-6553-42E9-89E4-566FFDEA52E2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>
                <a:extLst>
                  <a:ext uri="{FF2B5EF4-FFF2-40B4-BE49-F238E27FC236}">
                    <a16:creationId xmlns:a16="http://schemas.microsoft.com/office/drawing/2014/main" id="{18D48C5C-0B10-437E-BA1C-9BB1A360798C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>
                <a:extLst>
                  <a:ext uri="{FF2B5EF4-FFF2-40B4-BE49-F238E27FC236}">
                    <a16:creationId xmlns:a16="http://schemas.microsoft.com/office/drawing/2014/main" id="{54CF1C54-B34D-4144-AB0B-158EC7C92559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>
                <a:extLst>
                  <a:ext uri="{FF2B5EF4-FFF2-40B4-BE49-F238E27FC236}">
                    <a16:creationId xmlns:a16="http://schemas.microsoft.com/office/drawing/2014/main" id="{AAA3B28B-2E27-4E54-B651-B049FDBB0D30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я соединительная линия 107">
                <a:extLst>
                  <a:ext uri="{FF2B5EF4-FFF2-40B4-BE49-F238E27FC236}">
                    <a16:creationId xmlns:a16="http://schemas.microsoft.com/office/drawing/2014/main" id="{340D192A-3CE7-404B-B391-51252C03E578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Группа 153">
              <a:extLst>
                <a:ext uri="{FF2B5EF4-FFF2-40B4-BE49-F238E27FC236}">
                  <a16:creationId xmlns:a16="http://schemas.microsoft.com/office/drawing/2014/main" id="{68B89244-54AC-4926-857C-6759A3ED6F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6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99" name="Прямая соединительная линия 98">
                <a:extLst>
                  <a:ext uri="{FF2B5EF4-FFF2-40B4-BE49-F238E27FC236}">
                    <a16:creationId xmlns:a16="http://schemas.microsoft.com/office/drawing/2014/main" id="{837E5B87-BB09-4DB9-88A3-5A3580059612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>
                <a:extLst>
                  <a:ext uri="{FF2B5EF4-FFF2-40B4-BE49-F238E27FC236}">
                    <a16:creationId xmlns:a16="http://schemas.microsoft.com/office/drawing/2014/main" id="{E8BB3E1F-A4C6-4CD2-84D9-22C67DB8A4F4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>
                <a:extLst>
                  <a:ext uri="{FF2B5EF4-FFF2-40B4-BE49-F238E27FC236}">
                    <a16:creationId xmlns:a16="http://schemas.microsoft.com/office/drawing/2014/main" id="{F03957FA-3F2C-410F-AAAA-F4C93DEEEAF5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>
                <a:extLst>
                  <a:ext uri="{FF2B5EF4-FFF2-40B4-BE49-F238E27FC236}">
                    <a16:creationId xmlns:a16="http://schemas.microsoft.com/office/drawing/2014/main" id="{A04E254D-D75F-4E2A-BE07-9BB81A3A7D99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>
                <a:extLst>
                  <a:ext uri="{FF2B5EF4-FFF2-40B4-BE49-F238E27FC236}">
                    <a16:creationId xmlns:a16="http://schemas.microsoft.com/office/drawing/2014/main" id="{7B4F72F4-B923-4356-AAAB-3D9BE1C9CCFA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159">
              <a:extLst>
                <a:ext uri="{FF2B5EF4-FFF2-40B4-BE49-F238E27FC236}">
                  <a16:creationId xmlns:a16="http://schemas.microsoft.com/office/drawing/2014/main" id="{FDB25EDB-DCA5-4BD5-BC86-9C82FF6628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94" name="Прямая соединительная линия 93">
                <a:extLst>
                  <a:ext uri="{FF2B5EF4-FFF2-40B4-BE49-F238E27FC236}">
                    <a16:creationId xmlns:a16="http://schemas.microsoft.com/office/drawing/2014/main" id="{378DE2EA-88F1-436B-900E-48124B33C929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>
                <a:extLst>
                  <a:ext uri="{FF2B5EF4-FFF2-40B4-BE49-F238E27FC236}">
                    <a16:creationId xmlns:a16="http://schemas.microsoft.com/office/drawing/2014/main" id="{47DFE067-616D-45B8-9FA5-E9313FE9728B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>
                <a:extLst>
                  <a:ext uri="{FF2B5EF4-FFF2-40B4-BE49-F238E27FC236}">
                    <a16:creationId xmlns:a16="http://schemas.microsoft.com/office/drawing/2014/main" id="{DA288645-5FEC-4DA4-9BB4-D1A5EED85921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>
                <a:extLst>
                  <a:ext uri="{FF2B5EF4-FFF2-40B4-BE49-F238E27FC236}">
                    <a16:creationId xmlns:a16="http://schemas.microsoft.com/office/drawing/2014/main" id="{5836A011-D9FE-4AD2-B988-2AA4486DF15E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>
                <a:extLst>
                  <a:ext uri="{FF2B5EF4-FFF2-40B4-BE49-F238E27FC236}">
                    <a16:creationId xmlns:a16="http://schemas.microsoft.com/office/drawing/2014/main" id="{54189288-4FE1-4888-A26E-96DCCB6517A3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Группа 183">
              <a:extLst>
                <a:ext uri="{FF2B5EF4-FFF2-40B4-BE49-F238E27FC236}">
                  <a16:creationId xmlns:a16="http://schemas.microsoft.com/office/drawing/2014/main" id="{2807FC1E-5249-4904-984B-C804EC9BEF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0800" y="4457700"/>
              <a:ext cx="685800" cy="152400"/>
              <a:chOff x="1143000" y="1524000"/>
              <a:chExt cx="685800" cy="152400"/>
            </a:xfrm>
          </p:grpSpPr>
          <p:cxnSp>
            <p:nvCxnSpPr>
              <p:cNvPr id="89" name="Прямая соединительная линия 88">
                <a:extLst>
                  <a:ext uri="{FF2B5EF4-FFF2-40B4-BE49-F238E27FC236}">
                    <a16:creationId xmlns:a16="http://schemas.microsoft.com/office/drawing/2014/main" id="{890457CF-1AEB-4BAB-A446-F2A3C07A024A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>
                <a:extLst>
                  <a:ext uri="{FF2B5EF4-FFF2-40B4-BE49-F238E27FC236}">
                    <a16:creationId xmlns:a16="http://schemas.microsoft.com/office/drawing/2014/main" id="{4FE702E6-2D81-4DA1-9E19-506CE39D7BCD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>
                <a:extLst>
                  <a:ext uri="{FF2B5EF4-FFF2-40B4-BE49-F238E27FC236}">
                    <a16:creationId xmlns:a16="http://schemas.microsoft.com/office/drawing/2014/main" id="{9596B04C-A66F-4B4C-9F64-522265DE5BAC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>
                <a:extLst>
                  <a:ext uri="{FF2B5EF4-FFF2-40B4-BE49-F238E27FC236}">
                    <a16:creationId xmlns:a16="http://schemas.microsoft.com/office/drawing/2014/main" id="{82B83CC4-B6A9-4284-B87E-D058366AA708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>
                <a:extLst>
                  <a:ext uri="{FF2B5EF4-FFF2-40B4-BE49-F238E27FC236}">
                    <a16:creationId xmlns:a16="http://schemas.microsoft.com/office/drawing/2014/main" id="{6717C614-668A-47F0-8A87-D5C1966C9F01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Группа 189">
              <a:extLst>
                <a:ext uri="{FF2B5EF4-FFF2-40B4-BE49-F238E27FC236}">
                  <a16:creationId xmlns:a16="http://schemas.microsoft.com/office/drawing/2014/main" id="{D5D9D66D-6294-4788-8A14-26A19FF3B7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7400" y="2362200"/>
              <a:ext cx="685800" cy="152400"/>
              <a:chOff x="1143000" y="1524000"/>
              <a:chExt cx="685800" cy="152400"/>
            </a:xfrm>
          </p:grpSpPr>
          <p:cxnSp>
            <p:nvCxnSpPr>
              <p:cNvPr id="84" name="Прямая соединительная линия 83">
                <a:extLst>
                  <a:ext uri="{FF2B5EF4-FFF2-40B4-BE49-F238E27FC236}">
                    <a16:creationId xmlns:a16="http://schemas.microsoft.com/office/drawing/2014/main" id="{5EB7F562-13E5-49F5-BD30-B99F83784838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>
                <a:extLst>
                  <a:ext uri="{FF2B5EF4-FFF2-40B4-BE49-F238E27FC236}">
                    <a16:creationId xmlns:a16="http://schemas.microsoft.com/office/drawing/2014/main" id="{3A3A855B-62FF-48AB-B5AD-A1F5AEED6518}"/>
                  </a:ext>
                </a:extLst>
              </p:cNvPr>
              <p:cNvCxnSpPr/>
              <p:nvPr/>
            </p:nvCxnSpPr>
            <p:spPr>
              <a:xfrm rot="16200000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>
                <a:extLst>
                  <a:ext uri="{FF2B5EF4-FFF2-40B4-BE49-F238E27FC236}">
                    <a16:creationId xmlns:a16="http://schemas.microsoft.com/office/drawing/2014/main" id="{63448614-20EE-4BDE-A5C6-4F75523B90B5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>
                <a:extLst>
                  <a:ext uri="{FF2B5EF4-FFF2-40B4-BE49-F238E27FC236}">
                    <a16:creationId xmlns:a16="http://schemas.microsoft.com/office/drawing/2014/main" id="{FE9B714E-0462-4370-84F3-56329A1BB0B0}"/>
                  </a:ext>
                </a:extLst>
              </p:cNvPr>
              <p:cNvCxnSpPr/>
              <p:nvPr/>
            </p:nvCxnSpPr>
            <p:spPr>
              <a:xfrm rot="16200000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>
                <a:extLst>
                  <a:ext uri="{FF2B5EF4-FFF2-40B4-BE49-F238E27FC236}">
                    <a16:creationId xmlns:a16="http://schemas.microsoft.com/office/drawing/2014/main" id="{4F58C719-A0C4-4801-AED7-B7552162F95E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0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Блок-схема: процесс 48">
              <a:extLst>
                <a:ext uri="{FF2B5EF4-FFF2-40B4-BE49-F238E27FC236}">
                  <a16:creationId xmlns:a16="http://schemas.microsoft.com/office/drawing/2014/main" id="{A16B6454-8962-4F80-9A04-6C2D93BFDC9F}"/>
                </a:ext>
              </a:extLst>
            </p:cNvPr>
            <p:cNvSpPr/>
            <p:nvPr/>
          </p:nvSpPr>
          <p:spPr>
            <a:xfrm>
              <a:off x="6324600" y="2590799"/>
              <a:ext cx="609600" cy="1866903"/>
            </a:xfrm>
            <a:prstGeom prst="flowChartProcess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Переезд</a:t>
              </a:r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2D69955C-8030-4F2E-93B2-DA784B4A49A6}"/>
                </a:ext>
              </a:extLst>
            </p:cNvPr>
            <p:cNvSpPr/>
            <p:nvPr/>
          </p:nvSpPr>
          <p:spPr>
            <a:xfrm>
              <a:off x="4999038" y="2659063"/>
              <a:ext cx="379412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C9B4FCFA-8EF2-436C-A27D-A7B33F00B29A}"/>
                </a:ext>
              </a:extLst>
            </p:cNvPr>
            <p:cNvSpPr/>
            <p:nvPr/>
          </p:nvSpPr>
          <p:spPr>
            <a:xfrm>
              <a:off x="3200400" y="4267200"/>
              <a:ext cx="4318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id="{804DC322-6617-402D-AD4C-02357EE8BC20}"/>
                </a:ext>
              </a:extLst>
            </p:cNvPr>
            <p:cNvSpPr/>
            <p:nvPr/>
          </p:nvSpPr>
          <p:spPr>
            <a:xfrm>
              <a:off x="3657600" y="4495800"/>
              <a:ext cx="38735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D876FFF0-7866-4CE9-BA24-89E52EA0A0A0}"/>
                </a:ext>
              </a:extLst>
            </p:cNvPr>
            <p:cNvSpPr/>
            <p:nvPr/>
          </p:nvSpPr>
          <p:spPr>
            <a:xfrm>
              <a:off x="4986337" y="4082409"/>
              <a:ext cx="379413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id="{6614F786-A066-4BBE-8160-9A41EE40106F}"/>
                </a:ext>
              </a:extLst>
            </p:cNvPr>
            <p:cNvSpPr/>
            <p:nvPr/>
          </p:nvSpPr>
          <p:spPr>
            <a:xfrm>
              <a:off x="1941513" y="3124200"/>
              <a:ext cx="379412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9" name="Блок-схема: процесс 58">
              <a:extLst>
                <a:ext uri="{FF2B5EF4-FFF2-40B4-BE49-F238E27FC236}">
                  <a16:creationId xmlns:a16="http://schemas.microsoft.com/office/drawing/2014/main" id="{0A1944FD-8F2E-40F6-934B-F61C25101863}"/>
                </a:ext>
              </a:extLst>
            </p:cNvPr>
            <p:cNvSpPr/>
            <p:nvPr/>
          </p:nvSpPr>
          <p:spPr>
            <a:xfrm>
              <a:off x="8610600" y="2801938"/>
              <a:ext cx="730250" cy="379412"/>
            </a:xfrm>
            <a:prstGeom prst="flowChartProces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КЭ</a:t>
              </a:r>
            </a:p>
          </p:txBody>
        </p:sp>
        <p:grpSp>
          <p:nvGrpSpPr>
            <p:cNvPr id="60" name="Группа 135">
              <a:extLst>
                <a:ext uri="{FF2B5EF4-FFF2-40B4-BE49-F238E27FC236}">
                  <a16:creationId xmlns:a16="http://schemas.microsoft.com/office/drawing/2014/main" id="{54795D88-7BE8-4F5F-9AC9-EA5F499F6B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34400" y="2667001"/>
              <a:ext cx="914400" cy="125413"/>
              <a:chOff x="1143000" y="1524000"/>
              <a:chExt cx="685800" cy="152400"/>
            </a:xfrm>
          </p:grpSpPr>
          <p:cxnSp>
            <p:nvCxnSpPr>
              <p:cNvPr id="79" name="Прямая соединительная линия 78">
                <a:extLst>
                  <a:ext uri="{FF2B5EF4-FFF2-40B4-BE49-F238E27FC236}">
                    <a16:creationId xmlns:a16="http://schemas.microsoft.com/office/drawing/2014/main" id="{0FE8EEC8-D80A-4877-96A5-5B1AA2C58549}"/>
                  </a:ext>
                </a:extLst>
              </p:cNvPr>
              <p:cNvCxnSpPr/>
              <p:nvPr/>
            </p:nvCxnSpPr>
            <p:spPr>
              <a:xfrm>
                <a:off x="1143000" y="1601164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>
                <a:extLst>
                  <a:ext uri="{FF2B5EF4-FFF2-40B4-BE49-F238E27FC236}">
                    <a16:creationId xmlns:a16="http://schemas.microsoft.com/office/drawing/2014/main" id="{B80C5B40-A179-47FE-9E16-C43CB08FA73C}"/>
                  </a:ext>
                </a:extLst>
              </p:cNvPr>
              <p:cNvCxnSpPr/>
              <p:nvPr/>
            </p:nvCxnSpPr>
            <p:spPr>
              <a:xfrm rot="16200000" flipV="1">
                <a:off x="1219200" y="1524001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>
                <a:extLst>
                  <a:ext uri="{FF2B5EF4-FFF2-40B4-BE49-F238E27FC236}">
                    <a16:creationId xmlns:a16="http://schemas.microsoft.com/office/drawing/2014/main" id="{25D6595D-FC31-4710-A83D-99801C69E783}"/>
                  </a:ext>
                </a:extLst>
              </p:cNvPr>
              <p:cNvCxnSpPr/>
              <p:nvPr/>
            </p:nvCxnSpPr>
            <p:spPr>
              <a:xfrm rot="5400000" flipH="1" flipV="1">
                <a:off x="1219200" y="1524001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>
                <a:extLst>
                  <a:ext uri="{FF2B5EF4-FFF2-40B4-BE49-F238E27FC236}">
                    <a16:creationId xmlns:a16="http://schemas.microsoft.com/office/drawing/2014/main" id="{23770907-09BF-4CC0-86E7-F17867999F8F}"/>
                  </a:ext>
                </a:extLst>
              </p:cNvPr>
              <p:cNvCxnSpPr/>
              <p:nvPr/>
            </p:nvCxnSpPr>
            <p:spPr>
              <a:xfrm rot="16200000" flipV="1">
                <a:off x="1524000" y="1524001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>
                <a:extLst>
                  <a:ext uri="{FF2B5EF4-FFF2-40B4-BE49-F238E27FC236}">
                    <a16:creationId xmlns:a16="http://schemas.microsoft.com/office/drawing/2014/main" id="{EC0F5FE6-3C9A-455E-A0DA-06F829C5B92A}"/>
                  </a:ext>
                </a:extLst>
              </p:cNvPr>
              <p:cNvCxnSpPr/>
              <p:nvPr/>
            </p:nvCxnSpPr>
            <p:spPr>
              <a:xfrm rot="5400000" flipH="1" flipV="1">
                <a:off x="1524000" y="1524001"/>
                <a:ext cx="152400" cy="1524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Группа 135">
              <a:extLst>
                <a:ext uri="{FF2B5EF4-FFF2-40B4-BE49-F238E27FC236}">
                  <a16:creationId xmlns:a16="http://schemas.microsoft.com/office/drawing/2014/main" id="{8DA58A07-668F-4D2F-A741-6DCCFDD0092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8283575" y="2917825"/>
              <a:ext cx="533400" cy="184150"/>
              <a:chOff x="1143000" y="1524000"/>
              <a:chExt cx="685800" cy="152400"/>
            </a:xfrm>
          </p:grpSpPr>
          <p:cxnSp>
            <p:nvCxnSpPr>
              <p:cNvPr id="74" name="Прямая соединительная линия 73">
                <a:extLst>
                  <a:ext uri="{FF2B5EF4-FFF2-40B4-BE49-F238E27FC236}">
                    <a16:creationId xmlns:a16="http://schemas.microsoft.com/office/drawing/2014/main" id="{DAF69E73-6243-4259-93C0-3B33E92938D2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>
                <a:extLst>
                  <a:ext uri="{FF2B5EF4-FFF2-40B4-BE49-F238E27FC236}">
                    <a16:creationId xmlns:a16="http://schemas.microsoft.com/office/drawing/2014/main" id="{3E4E93E9-B499-4B87-8CBE-ED9FE72D4D99}"/>
                  </a:ext>
                </a:extLst>
              </p:cNvPr>
              <p:cNvCxnSpPr/>
              <p:nvPr/>
            </p:nvCxnSpPr>
            <p:spPr>
              <a:xfrm rot="16200000" flipV="1">
                <a:off x="1227024" y="1523660"/>
                <a:ext cx="152400" cy="1530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>
                <a:extLst>
                  <a:ext uri="{FF2B5EF4-FFF2-40B4-BE49-F238E27FC236}">
                    <a16:creationId xmlns:a16="http://schemas.microsoft.com/office/drawing/2014/main" id="{AA0A02EA-E77B-4274-8A8C-54C22BF0480E}"/>
                  </a:ext>
                </a:extLst>
              </p:cNvPr>
              <p:cNvCxnSpPr/>
              <p:nvPr/>
            </p:nvCxnSpPr>
            <p:spPr>
              <a:xfrm rot="5400000" flipH="1" flipV="1">
                <a:off x="1227024" y="1523660"/>
                <a:ext cx="152400" cy="1530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>
                <a:extLst>
                  <a:ext uri="{FF2B5EF4-FFF2-40B4-BE49-F238E27FC236}">
                    <a16:creationId xmlns:a16="http://schemas.microsoft.com/office/drawing/2014/main" id="{1341A18D-8C49-4BA8-867D-B926BD4A547C}"/>
                  </a:ext>
                </a:extLst>
              </p:cNvPr>
              <p:cNvCxnSpPr/>
              <p:nvPr/>
            </p:nvCxnSpPr>
            <p:spPr>
              <a:xfrm rot="16200000" flipV="1">
                <a:off x="1523999" y="1524680"/>
                <a:ext cx="152400" cy="1510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>
                <a:extLst>
                  <a:ext uri="{FF2B5EF4-FFF2-40B4-BE49-F238E27FC236}">
                    <a16:creationId xmlns:a16="http://schemas.microsoft.com/office/drawing/2014/main" id="{B76924EA-278D-4342-8E6D-7CCB7411F68F}"/>
                  </a:ext>
                </a:extLst>
              </p:cNvPr>
              <p:cNvCxnSpPr/>
              <p:nvPr/>
            </p:nvCxnSpPr>
            <p:spPr>
              <a:xfrm rot="5400000" flipH="1" flipV="1">
                <a:off x="1523999" y="1524680"/>
                <a:ext cx="152400" cy="1510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Группа 135">
              <a:extLst>
                <a:ext uri="{FF2B5EF4-FFF2-40B4-BE49-F238E27FC236}">
                  <a16:creationId xmlns:a16="http://schemas.microsoft.com/office/drawing/2014/main" id="{B00E8CEF-07B7-4E3E-8E29-1DAB7F20889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174163" y="2906713"/>
              <a:ext cx="533400" cy="184150"/>
              <a:chOff x="1143000" y="1524000"/>
              <a:chExt cx="685800" cy="152400"/>
            </a:xfrm>
          </p:grpSpPr>
          <p:cxnSp>
            <p:nvCxnSpPr>
              <p:cNvPr id="69" name="Прямая соединительная линия 68">
                <a:extLst>
                  <a:ext uri="{FF2B5EF4-FFF2-40B4-BE49-F238E27FC236}">
                    <a16:creationId xmlns:a16="http://schemas.microsoft.com/office/drawing/2014/main" id="{F51A9CB3-78BD-498E-8C29-A3ED44B29FBE}"/>
                  </a:ext>
                </a:extLst>
              </p:cNvPr>
              <p:cNvCxnSpPr/>
              <p:nvPr/>
            </p:nvCxnSpPr>
            <p:spPr>
              <a:xfrm>
                <a:off x="1143000" y="1600200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>
                <a:extLst>
                  <a:ext uri="{FF2B5EF4-FFF2-40B4-BE49-F238E27FC236}">
                    <a16:creationId xmlns:a16="http://schemas.microsoft.com/office/drawing/2014/main" id="{3A05BD33-FA31-41BF-A472-FE043E3DD256}"/>
                  </a:ext>
                </a:extLst>
              </p:cNvPr>
              <p:cNvCxnSpPr/>
              <p:nvPr/>
            </p:nvCxnSpPr>
            <p:spPr>
              <a:xfrm rot="16200000" flipV="1">
                <a:off x="1227024" y="1523660"/>
                <a:ext cx="152400" cy="1530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>
                <a:extLst>
                  <a:ext uri="{FF2B5EF4-FFF2-40B4-BE49-F238E27FC236}">
                    <a16:creationId xmlns:a16="http://schemas.microsoft.com/office/drawing/2014/main" id="{AF6BA7DE-CE47-486D-AB5B-962C8ACC5817}"/>
                  </a:ext>
                </a:extLst>
              </p:cNvPr>
              <p:cNvCxnSpPr/>
              <p:nvPr/>
            </p:nvCxnSpPr>
            <p:spPr>
              <a:xfrm rot="5400000" flipH="1" flipV="1">
                <a:off x="1227024" y="1523660"/>
                <a:ext cx="152400" cy="1530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>
                <a:extLst>
                  <a:ext uri="{FF2B5EF4-FFF2-40B4-BE49-F238E27FC236}">
                    <a16:creationId xmlns:a16="http://schemas.microsoft.com/office/drawing/2014/main" id="{5F1CA37D-1D3D-4C27-ABC5-24A2BADE336C}"/>
                  </a:ext>
                </a:extLst>
              </p:cNvPr>
              <p:cNvCxnSpPr/>
              <p:nvPr/>
            </p:nvCxnSpPr>
            <p:spPr>
              <a:xfrm rot="16200000" flipV="1">
                <a:off x="1524001" y="1524680"/>
                <a:ext cx="152400" cy="1510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>
                <a:extLst>
                  <a:ext uri="{FF2B5EF4-FFF2-40B4-BE49-F238E27FC236}">
                    <a16:creationId xmlns:a16="http://schemas.microsoft.com/office/drawing/2014/main" id="{A3AB0BC8-BCF6-4102-8A8B-163D2E59935F}"/>
                  </a:ext>
                </a:extLst>
              </p:cNvPr>
              <p:cNvCxnSpPr/>
              <p:nvPr/>
            </p:nvCxnSpPr>
            <p:spPr>
              <a:xfrm rot="5400000" flipH="1" flipV="1">
                <a:off x="1524001" y="1524680"/>
                <a:ext cx="152400" cy="1510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id="{E67C086E-CA8A-46B8-BCC0-EB780B8802C7}"/>
                </a:ext>
              </a:extLst>
            </p:cNvPr>
            <p:cNvCxnSpPr/>
            <p:nvPr/>
          </p:nvCxnSpPr>
          <p:spPr>
            <a:xfrm flipV="1">
              <a:off x="8472488" y="2667000"/>
              <a:ext cx="938212" cy="26988"/>
            </a:xfrm>
            <a:prstGeom prst="line">
              <a:avLst/>
            </a:prstGeom>
            <a:ln w="6350">
              <a:solidFill>
                <a:schemeClr val="tx1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>
              <a:extLst>
                <a:ext uri="{FF2B5EF4-FFF2-40B4-BE49-F238E27FC236}">
                  <a16:creationId xmlns:a16="http://schemas.microsoft.com/office/drawing/2014/main" id="{1F9A6E9A-C4B6-41E8-8EA9-E882117C168E}"/>
                </a:ext>
              </a:extLst>
            </p:cNvPr>
            <p:cNvCxnSpPr/>
            <p:nvPr/>
          </p:nvCxnSpPr>
          <p:spPr>
            <a:xfrm>
              <a:off x="8458200" y="2705100"/>
              <a:ext cx="0" cy="501650"/>
            </a:xfrm>
            <a:prstGeom prst="line">
              <a:avLst/>
            </a:prstGeom>
            <a:ln w="6350">
              <a:solidFill>
                <a:schemeClr val="tx1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>
              <a:extLst>
                <a:ext uri="{FF2B5EF4-FFF2-40B4-BE49-F238E27FC236}">
                  <a16:creationId xmlns:a16="http://schemas.microsoft.com/office/drawing/2014/main" id="{4B9D131A-DD32-4BC8-9992-161D5194D8E5}"/>
                </a:ext>
              </a:extLst>
            </p:cNvPr>
            <p:cNvCxnSpPr/>
            <p:nvPr/>
          </p:nvCxnSpPr>
          <p:spPr>
            <a:xfrm>
              <a:off x="9448800" y="2667000"/>
              <a:ext cx="0" cy="501650"/>
            </a:xfrm>
            <a:prstGeom prst="line">
              <a:avLst/>
            </a:prstGeom>
            <a:ln w="6350">
              <a:solidFill>
                <a:schemeClr val="tx1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Блок-схема: процесс 65">
              <a:extLst>
                <a:ext uri="{FF2B5EF4-FFF2-40B4-BE49-F238E27FC236}">
                  <a16:creationId xmlns:a16="http://schemas.microsoft.com/office/drawing/2014/main" id="{D12614E4-8BA7-4603-9E45-9759BFF3803F}"/>
                </a:ext>
              </a:extLst>
            </p:cNvPr>
            <p:cNvSpPr/>
            <p:nvPr/>
          </p:nvSpPr>
          <p:spPr>
            <a:xfrm>
              <a:off x="8610601" y="3200400"/>
              <a:ext cx="671513" cy="331788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КПП</a:t>
              </a: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FF9D373A-28EF-4162-9A21-123DFE8A2174}"/>
                </a:ext>
              </a:extLst>
            </p:cNvPr>
            <p:cNvSpPr/>
            <p:nvPr/>
          </p:nvSpPr>
          <p:spPr>
            <a:xfrm>
              <a:off x="8788400" y="3452813"/>
              <a:ext cx="4318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5F10913F-F5C8-4CA5-8B56-82B652F12E56}"/>
                </a:ext>
              </a:extLst>
            </p:cNvPr>
            <p:cNvSpPr/>
            <p:nvPr/>
          </p:nvSpPr>
          <p:spPr>
            <a:xfrm>
              <a:off x="5411788" y="2667000"/>
              <a:ext cx="379412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8BFA54B-4C1C-415C-8B81-F41979F28332}"/>
              </a:ext>
            </a:extLst>
          </p:cNvPr>
          <p:cNvGrpSpPr/>
          <p:nvPr/>
        </p:nvGrpSpPr>
        <p:grpSpPr>
          <a:xfrm rot="17558420">
            <a:off x="756200" y="2066754"/>
            <a:ext cx="332509" cy="552684"/>
            <a:chOff x="1308099" y="1588655"/>
            <a:chExt cx="332509" cy="552684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BFE5DAE3-3D71-4F83-83B6-246EC50E9138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Равнобедренный треугольник 3">
              <a:extLst>
                <a:ext uri="{FF2B5EF4-FFF2-40B4-BE49-F238E27FC236}">
                  <a16:creationId xmlns:a16="http://schemas.microsoft.com/office/drawing/2014/main" id="{A0331FBD-19F4-4FA0-B22C-3F0EB0734D47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4" name="Группа 183">
            <a:extLst>
              <a:ext uri="{FF2B5EF4-FFF2-40B4-BE49-F238E27FC236}">
                <a16:creationId xmlns:a16="http://schemas.microsoft.com/office/drawing/2014/main" id="{37697528-6E37-4D81-ABFD-651B7607BDB3}"/>
              </a:ext>
            </a:extLst>
          </p:cNvPr>
          <p:cNvGrpSpPr/>
          <p:nvPr/>
        </p:nvGrpSpPr>
        <p:grpSpPr>
          <a:xfrm rot="17558420">
            <a:off x="2333259" y="1985135"/>
            <a:ext cx="332509" cy="552684"/>
            <a:chOff x="1308099" y="1588655"/>
            <a:chExt cx="332509" cy="552684"/>
          </a:xfrm>
        </p:grpSpPr>
        <p:sp>
          <p:nvSpPr>
            <p:cNvPr id="185" name="Овал 184">
              <a:extLst>
                <a:ext uri="{FF2B5EF4-FFF2-40B4-BE49-F238E27FC236}">
                  <a16:creationId xmlns:a16="http://schemas.microsoft.com/office/drawing/2014/main" id="{88B71B4B-F757-49FD-A309-EE79809147BD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Равнобедренный треугольник 185">
              <a:extLst>
                <a:ext uri="{FF2B5EF4-FFF2-40B4-BE49-F238E27FC236}">
                  <a16:creationId xmlns:a16="http://schemas.microsoft.com/office/drawing/2014/main" id="{6A7E1BF1-68EB-4768-81FC-B7B4F7A97384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7" name="Группа 186">
            <a:extLst>
              <a:ext uri="{FF2B5EF4-FFF2-40B4-BE49-F238E27FC236}">
                <a16:creationId xmlns:a16="http://schemas.microsoft.com/office/drawing/2014/main" id="{697F214E-B028-48F9-A2CA-3913731BC0D8}"/>
              </a:ext>
            </a:extLst>
          </p:cNvPr>
          <p:cNvGrpSpPr/>
          <p:nvPr/>
        </p:nvGrpSpPr>
        <p:grpSpPr>
          <a:xfrm rot="17558420">
            <a:off x="3920522" y="1972630"/>
            <a:ext cx="332509" cy="552684"/>
            <a:chOff x="1308099" y="1588655"/>
            <a:chExt cx="332509" cy="552684"/>
          </a:xfrm>
        </p:grpSpPr>
        <p:sp>
          <p:nvSpPr>
            <p:cNvPr id="188" name="Овал 187">
              <a:extLst>
                <a:ext uri="{FF2B5EF4-FFF2-40B4-BE49-F238E27FC236}">
                  <a16:creationId xmlns:a16="http://schemas.microsoft.com/office/drawing/2014/main" id="{0D3E4E7D-B1A1-4B4E-A5CD-647088A3B1CA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Равнобедренный треугольник 188">
              <a:extLst>
                <a:ext uri="{FF2B5EF4-FFF2-40B4-BE49-F238E27FC236}">
                  <a16:creationId xmlns:a16="http://schemas.microsoft.com/office/drawing/2014/main" id="{9E17B71D-2D60-4EA9-82AD-B498BE680583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0" name="Группа 189">
            <a:extLst>
              <a:ext uri="{FF2B5EF4-FFF2-40B4-BE49-F238E27FC236}">
                <a16:creationId xmlns:a16="http://schemas.microsoft.com/office/drawing/2014/main" id="{5506D642-724F-470A-A2EA-20C94A5B2FD6}"/>
              </a:ext>
            </a:extLst>
          </p:cNvPr>
          <p:cNvGrpSpPr/>
          <p:nvPr/>
        </p:nvGrpSpPr>
        <p:grpSpPr>
          <a:xfrm rot="17558420">
            <a:off x="6090553" y="1997248"/>
            <a:ext cx="332509" cy="552684"/>
            <a:chOff x="1308099" y="1588655"/>
            <a:chExt cx="332509" cy="552684"/>
          </a:xfrm>
        </p:grpSpPr>
        <p:sp>
          <p:nvSpPr>
            <p:cNvPr id="191" name="Овал 190">
              <a:extLst>
                <a:ext uri="{FF2B5EF4-FFF2-40B4-BE49-F238E27FC236}">
                  <a16:creationId xmlns:a16="http://schemas.microsoft.com/office/drawing/2014/main" id="{9F27B80C-9CAD-496E-A978-714BAC94A9E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Равнобедренный треугольник 191">
              <a:extLst>
                <a:ext uri="{FF2B5EF4-FFF2-40B4-BE49-F238E27FC236}">
                  <a16:creationId xmlns:a16="http://schemas.microsoft.com/office/drawing/2014/main" id="{6AF144FF-C674-4C8B-A53F-C4E4D8A98565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3" name="Группа 192">
            <a:extLst>
              <a:ext uri="{FF2B5EF4-FFF2-40B4-BE49-F238E27FC236}">
                <a16:creationId xmlns:a16="http://schemas.microsoft.com/office/drawing/2014/main" id="{D27AEAE4-DFE7-4B44-B417-B23DF28308E4}"/>
              </a:ext>
            </a:extLst>
          </p:cNvPr>
          <p:cNvGrpSpPr/>
          <p:nvPr/>
        </p:nvGrpSpPr>
        <p:grpSpPr>
          <a:xfrm rot="17558420">
            <a:off x="7537837" y="2016720"/>
            <a:ext cx="332509" cy="552684"/>
            <a:chOff x="1308099" y="1588655"/>
            <a:chExt cx="332509" cy="552684"/>
          </a:xfrm>
        </p:grpSpPr>
        <p:sp>
          <p:nvSpPr>
            <p:cNvPr id="194" name="Овал 193">
              <a:extLst>
                <a:ext uri="{FF2B5EF4-FFF2-40B4-BE49-F238E27FC236}">
                  <a16:creationId xmlns:a16="http://schemas.microsoft.com/office/drawing/2014/main" id="{E3FAC7FF-03B5-4678-BAC2-08E4764B260B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Равнобедренный треугольник 194">
              <a:extLst>
                <a:ext uri="{FF2B5EF4-FFF2-40B4-BE49-F238E27FC236}">
                  <a16:creationId xmlns:a16="http://schemas.microsoft.com/office/drawing/2014/main" id="{8B815749-49C5-40DB-A4E9-0FFD96CC1156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6" name="Группа 195">
            <a:extLst>
              <a:ext uri="{FF2B5EF4-FFF2-40B4-BE49-F238E27FC236}">
                <a16:creationId xmlns:a16="http://schemas.microsoft.com/office/drawing/2014/main" id="{A2405D9C-ED43-486D-9CBD-521B45438336}"/>
              </a:ext>
            </a:extLst>
          </p:cNvPr>
          <p:cNvGrpSpPr/>
          <p:nvPr/>
        </p:nvGrpSpPr>
        <p:grpSpPr>
          <a:xfrm rot="14513942">
            <a:off x="6828790" y="3866618"/>
            <a:ext cx="332509" cy="552684"/>
            <a:chOff x="1308099" y="1588655"/>
            <a:chExt cx="332509" cy="552684"/>
          </a:xfrm>
        </p:grpSpPr>
        <p:sp>
          <p:nvSpPr>
            <p:cNvPr id="197" name="Овал 196">
              <a:extLst>
                <a:ext uri="{FF2B5EF4-FFF2-40B4-BE49-F238E27FC236}">
                  <a16:creationId xmlns:a16="http://schemas.microsoft.com/office/drawing/2014/main" id="{B6EE9BEC-D45A-4914-953F-EA0EB40E3E60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Равнобедренный треугольник 197">
              <a:extLst>
                <a:ext uri="{FF2B5EF4-FFF2-40B4-BE49-F238E27FC236}">
                  <a16:creationId xmlns:a16="http://schemas.microsoft.com/office/drawing/2014/main" id="{B793EBCC-2932-42AD-9B3F-656BFADB6943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9" name="Группа 198">
            <a:extLst>
              <a:ext uri="{FF2B5EF4-FFF2-40B4-BE49-F238E27FC236}">
                <a16:creationId xmlns:a16="http://schemas.microsoft.com/office/drawing/2014/main" id="{FCDF7513-83AE-49E9-AA17-792F36437800}"/>
              </a:ext>
            </a:extLst>
          </p:cNvPr>
          <p:cNvGrpSpPr/>
          <p:nvPr/>
        </p:nvGrpSpPr>
        <p:grpSpPr>
          <a:xfrm rot="14513942">
            <a:off x="6014861" y="3925952"/>
            <a:ext cx="332509" cy="552684"/>
            <a:chOff x="1308099" y="1588655"/>
            <a:chExt cx="332509" cy="552684"/>
          </a:xfrm>
        </p:grpSpPr>
        <p:sp>
          <p:nvSpPr>
            <p:cNvPr id="200" name="Овал 199">
              <a:extLst>
                <a:ext uri="{FF2B5EF4-FFF2-40B4-BE49-F238E27FC236}">
                  <a16:creationId xmlns:a16="http://schemas.microsoft.com/office/drawing/2014/main" id="{446FA395-BEAC-4A99-A8E8-4E0EE13191F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Равнобедренный треугольник 200">
              <a:extLst>
                <a:ext uri="{FF2B5EF4-FFF2-40B4-BE49-F238E27FC236}">
                  <a16:creationId xmlns:a16="http://schemas.microsoft.com/office/drawing/2014/main" id="{0208A9B1-1829-4871-9B67-EB603701994D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02" name="Группа 201">
            <a:extLst>
              <a:ext uri="{FF2B5EF4-FFF2-40B4-BE49-F238E27FC236}">
                <a16:creationId xmlns:a16="http://schemas.microsoft.com/office/drawing/2014/main" id="{791A401C-BD76-4BD1-94D8-0BBAB2F62B6B}"/>
              </a:ext>
            </a:extLst>
          </p:cNvPr>
          <p:cNvGrpSpPr/>
          <p:nvPr/>
        </p:nvGrpSpPr>
        <p:grpSpPr>
          <a:xfrm rot="14513942">
            <a:off x="4528298" y="3885667"/>
            <a:ext cx="332509" cy="552684"/>
            <a:chOff x="1308099" y="1588655"/>
            <a:chExt cx="332509" cy="552684"/>
          </a:xfrm>
        </p:grpSpPr>
        <p:sp>
          <p:nvSpPr>
            <p:cNvPr id="203" name="Овал 202">
              <a:extLst>
                <a:ext uri="{FF2B5EF4-FFF2-40B4-BE49-F238E27FC236}">
                  <a16:creationId xmlns:a16="http://schemas.microsoft.com/office/drawing/2014/main" id="{B98AAB75-EDB5-4B0D-BF28-5EFE35D9F577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Равнобедренный треугольник 203">
              <a:extLst>
                <a:ext uri="{FF2B5EF4-FFF2-40B4-BE49-F238E27FC236}">
                  <a16:creationId xmlns:a16="http://schemas.microsoft.com/office/drawing/2014/main" id="{2350B299-3098-4228-9791-B8846E2F2A8B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05" name="Группа 204">
            <a:extLst>
              <a:ext uri="{FF2B5EF4-FFF2-40B4-BE49-F238E27FC236}">
                <a16:creationId xmlns:a16="http://schemas.microsoft.com/office/drawing/2014/main" id="{445953AC-1DAD-45C9-80F5-BC6380BA212A}"/>
              </a:ext>
            </a:extLst>
          </p:cNvPr>
          <p:cNvGrpSpPr/>
          <p:nvPr/>
        </p:nvGrpSpPr>
        <p:grpSpPr>
          <a:xfrm rot="14513942">
            <a:off x="820222" y="3835207"/>
            <a:ext cx="332509" cy="552684"/>
            <a:chOff x="1308099" y="1588655"/>
            <a:chExt cx="332509" cy="552684"/>
          </a:xfrm>
        </p:grpSpPr>
        <p:sp>
          <p:nvSpPr>
            <p:cNvPr id="206" name="Овал 205">
              <a:extLst>
                <a:ext uri="{FF2B5EF4-FFF2-40B4-BE49-F238E27FC236}">
                  <a16:creationId xmlns:a16="http://schemas.microsoft.com/office/drawing/2014/main" id="{C54A78BB-E7F3-4A77-9B38-84B400BED72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Равнобедренный треугольник 206">
              <a:extLst>
                <a:ext uri="{FF2B5EF4-FFF2-40B4-BE49-F238E27FC236}">
                  <a16:creationId xmlns:a16="http://schemas.microsoft.com/office/drawing/2014/main" id="{AC5488B4-DEE7-420F-9926-6899489BD785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08" name="TextBox 207">
            <a:extLst>
              <a:ext uri="{FF2B5EF4-FFF2-40B4-BE49-F238E27FC236}">
                <a16:creationId xmlns:a16="http://schemas.microsoft.com/office/drawing/2014/main" id="{B1E8AB61-AAFB-4A0B-A705-DF7D2682AE26}"/>
              </a:ext>
            </a:extLst>
          </p:cNvPr>
          <p:cNvSpPr txBox="1"/>
          <p:nvPr/>
        </p:nvSpPr>
        <p:spPr>
          <a:xfrm>
            <a:off x="8951210" y="1977421"/>
            <a:ext cx="327454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Видеомониторинг по периметру и в ТС ЗТБ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Передача данных в реальном времени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Хранение данных 30 дней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Выявление нарушителя на КЭ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Воспрепятствовать проникновению в технологический сектор и КЭ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 Проводить досмотр…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7. Обеспечивать реагирование на АНВ (подготовку АНВ) силами ГБР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4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путей необщего пользования, на которые осуществляется подача и уборка вагонов с грузами повышенной опасности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922B90-48CB-48BD-B45F-B485C2C49AF0}"/>
              </a:ext>
            </a:extLst>
          </p:cNvPr>
          <p:cNvSpPr txBox="1"/>
          <p:nvPr/>
        </p:nvSpPr>
        <p:spPr>
          <a:xfrm>
            <a:off x="348368" y="5993367"/>
            <a:ext cx="11495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(часть 5, 24 Требований, утвержденных Постановлением Правительства РФ от 08.10.2020 г. № 1633 )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9" name="Прямоугольник 208">
            <a:extLst>
              <a:ext uri="{FF2B5EF4-FFF2-40B4-BE49-F238E27FC236}">
                <a16:creationId xmlns:a16="http://schemas.microsoft.com/office/drawing/2014/main" id="{C49F23C3-088B-4BC5-BA7F-3A92DB07D9A4}"/>
              </a:ext>
            </a:extLst>
          </p:cNvPr>
          <p:cNvSpPr/>
          <p:nvPr/>
        </p:nvSpPr>
        <p:spPr>
          <a:xfrm>
            <a:off x="3908652" y="2313680"/>
            <a:ext cx="4745516" cy="18669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4C1C4A7-0C91-4AAD-A9E4-BC7148144170}"/>
              </a:ext>
            </a:extLst>
          </p:cNvPr>
          <p:cNvSpPr/>
          <p:nvPr/>
        </p:nvSpPr>
        <p:spPr>
          <a:xfrm>
            <a:off x="653167" y="2362380"/>
            <a:ext cx="4041185" cy="1866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6842C15-26B4-4BCC-AD5E-C0DBCB483C2E}"/>
              </a:ext>
            </a:extLst>
          </p:cNvPr>
          <p:cNvCxnSpPr/>
          <p:nvPr/>
        </p:nvCxnSpPr>
        <p:spPr>
          <a:xfrm>
            <a:off x="348368" y="3619680"/>
            <a:ext cx="838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процесс 10">
            <a:extLst>
              <a:ext uri="{FF2B5EF4-FFF2-40B4-BE49-F238E27FC236}">
                <a16:creationId xmlns:a16="http://schemas.microsoft.com/office/drawing/2014/main" id="{11132E65-5CCF-454F-A856-08F229FDD5DC}"/>
              </a:ext>
            </a:extLst>
          </p:cNvPr>
          <p:cNvSpPr/>
          <p:nvPr/>
        </p:nvSpPr>
        <p:spPr>
          <a:xfrm>
            <a:off x="1489438" y="1264267"/>
            <a:ext cx="1447800" cy="83820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chemeClr val="tx1"/>
                </a:solidFill>
              </a:rPr>
              <a:t>Стой! Зона транспортной безопасности проход только через КПП</a:t>
            </a:r>
          </a:p>
        </p:txBody>
      </p:sp>
      <p:sp>
        <p:nvSpPr>
          <p:cNvPr id="13" name="Блок-схема: процесс 12">
            <a:extLst>
              <a:ext uri="{FF2B5EF4-FFF2-40B4-BE49-F238E27FC236}">
                <a16:creationId xmlns:a16="http://schemas.microsoft.com/office/drawing/2014/main" id="{419412F6-5B71-448E-8514-3B068015C403}"/>
              </a:ext>
            </a:extLst>
          </p:cNvPr>
          <p:cNvSpPr/>
          <p:nvPr/>
        </p:nvSpPr>
        <p:spPr>
          <a:xfrm>
            <a:off x="729368" y="4457880"/>
            <a:ext cx="1600200" cy="83820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chemeClr val="tx1"/>
                </a:solidFill>
              </a:rPr>
              <a:t>Правила пропускного и внутриобъектового режима. Ответственность за нарушения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9987D36-32BC-44B0-A7C7-331CE932A1BC}"/>
              </a:ext>
            </a:extLst>
          </p:cNvPr>
          <p:cNvCxnSpPr>
            <a:cxnSpLocks/>
            <a:stCxn id="15" idx="2"/>
          </p:cNvCxnSpPr>
          <p:nvPr/>
        </p:nvCxnSpPr>
        <p:spPr>
          <a:xfrm rot="5400000">
            <a:off x="2081918" y="4248330"/>
            <a:ext cx="228600" cy="1905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процесс 14">
            <a:extLst>
              <a:ext uri="{FF2B5EF4-FFF2-40B4-BE49-F238E27FC236}">
                <a16:creationId xmlns:a16="http://schemas.microsoft.com/office/drawing/2014/main" id="{122E9CEC-ED64-4C89-983D-A7F993C552AA}"/>
              </a:ext>
            </a:extLst>
          </p:cNvPr>
          <p:cNvSpPr/>
          <p:nvPr/>
        </p:nvSpPr>
        <p:spPr>
          <a:xfrm>
            <a:off x="1872368" y="3619680"/>
            <a:ext cx="838200" cy="6096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КПП</a:t>
            </a:r>
          </a:p>
        </p:txBody>
      </p:sp>
      <p:sp>
        <p:nvSpPr>
          <p:cNvPr id="16" name="Блок-схема: процесс 15">
            <a:extLst>
              <a:ext uri="{FF2B5EF4-FFF2-40B4-BE49-F238E27FC236}">
                <a16:creationId xmlns:a16="http://schemas.microsoft.com/office/drawing/2014/main" id="{5B915150-8409-4D6F-9B23-ABD2014D41DA}"/>
              </a:ext>
            </a:extLst>
          </p:cNvPr>
          <p:cNvSpPr/>
          <p:nvPr/>
        </p:nvSpPr>
        <p:spPr>
          <a:xfrm>
            <a:off x="2710568" y="3772080"/>
            <a:ext cx="1143000" cy="457200"/>
          </a:xfrm>
          <a:prstGeom prst="flowChartProces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Пост ТБ</a:t>
            </a:r>
          </a:p>
        </p:txBody>
      </p:sp>
      <p:grpSp>
        <p:nvGrpSpPr>
          <p:cNvPr id="17" name="Группа 17">
            <a:extLst>
              <a:ext uri="{FF2B5EF4-FFF2-40B4-BE49-F238E27FC236}">
                <a16:creationId xmlns:a16="http://schemas.microsoft.com/office/drawing/2014/main" id="{C5D2FBAE-7F01-403D-8374-24BAD325978A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872368" y="3695880"/>
            <a:ext cx="152400" cy="304800"/>
            <a:chOff x="3276600" y="4114800"/>
            <a:chExt cx="152400" cy="304800"/>
          </a:xfrm>
        </p:grpSpPr>
        <p:sp>
          <p:nvSpPr>
            <p:cNvPr id="181" name="Блок-схема: процесс 180">
              <a:extLst>
                <a:ext uri="{FF2B5EF4-FFF2-40B4-BE49-F238E27FC236}">
                  <a16:creationId xmlns:a16="http://schemas.microsoft.com/office/drawing/2014/main" id="{DE28C33F-D986-4690-8381-8758511CFECF}"/>
                </a:ext>
              </a:extLst>
            </p:cNvPr>
            <p:cNvSpPr/>
            <p:nvPr/>
          </p:nvSpPr>
          <p:spPr>
            <a:xfrm>
              <a:off x="3276600" y="4191000"/>
              <a:ext cx="152400" cy="228600"/>
            </a:xfrm>
            <a:prstGeom prst="flowChartProces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82" name="Равнобедренный треугольник 181">
              <a:extLst>
                <a:ext uri="{FF2B5EF4-FFF2-40B4-BE49-F238E27FC236}">
                  <a16:creationId xmlns:a16="http://schemas.microsoft.com/office/drawing/2014/main" id="{95C4D122-B64F-4067-847A-0CE1C29A25F7}"/>
                </a:ext>
              </a:extLst>
            </p:cNvPr>
            <p:cNvSpPr/>
            <p:nvPr/>
          </p:nvSpPr>
          <p:spPr>
            <a:xfrm rot="10800000">
              <a:off x="3276600" y="4114800"/>
              <a:ext cx="152400" cy="762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</p:grpSp>
      <p:grpSp>
        <p:nvGrpSpPr>
          <p:cNvPr id="18" name="Группа 18">
            <a:extLst>
              <a:ext uri="{FF2B5EF4-FFF2-40B4-BE49-F238E27FC236}">
                <a16:creationId xmlns:a16="http://schemas.microsoft.com/office/drawing/2014/main" id="{A8341B7A-F648-40BF-AD7E-24F199FA857F}"/>
              </a:ext>
            </a:extLst>
          </p:cNvPr>
          <p:cNvGrpSpPr>
            <a:grpSpLocks/>
          </p:cNvGrpSpPr>
          <p:nvPr/>
        </p:nvGrpSpPr>
        <p:grpSpPr bwMode="auto">
          <a:xfrm>
            <a:off x="3396368" y="4076880"/>
            <a:ext cx="152400" cy="304800"/>
            <a:chOff x="3276600" y="4114800"/>
            <a:chExt cx="152400" cy="304800"/>
          </a:xfrm>
        </p:grpSpPr>
        <p:sp>
          <p:nvSpPr>
            <p:cNvPr id="179" name="Блок-схема: процесс 178">
              <a:extLst>
                <a:ext uri="{FF2B5EF4-FFF2-40B4-BE49-F238E27FC236}">
                  <a16:creationId xmlns:a16="http://schemas.microsoft.com/office/drawing/2014/main" id="{D942FDB1-C5E1-4530-A1B7-546D795BF5D8}"/>
                </a:ext>
              </a:extLst>
            </p:cNvPr>
            <p:cNvSpPr/>
            <p:nvPr/>
          </p:nvSpPr>
          <p:spPr>
            <a:xfrm>
              <a:off x="3276600" y="4191000"/>
              <a:ext cx="152400" cy="228600"/>
            </a:xfrm>
            <a:prstGeom prst="flowChartProces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80" name="Равнобедренный треугольник 179">
              <a:extLst>
                <a:ext uri="{FF2B5EF4-FFF2-40B4-BE49-F238E27FC236}">
                  <a16:creationId xmlns:a16="http://schemas.microsoft.com/office/drawing/2014/main" id="{A25E4B58-3303-4C68-BA25-06A70D5F73FB}"/>
                </a:ext>
              </a:extLst>
            </p:cNvPr>
            <p:cNvSpPr/>
            <p:nvPr/>
          </p:nvSpPr>
          <p:spPr>
            <a:xfrm rot="10800000">
              <a:off x="3276600" y="4114800"/>
              <a:ext cx="152400" cy="762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</p:grpSp>
      <p:sp>
        <p:nvSpPr>
          <p:cNvPr id="19" name="Блок-схема: процесс 18">
            <a:extLst>
              <a:ext uri="{FF2B5EF4-FFF2-40B4-BE49-F238E27FC236}">
                <a16:creationId xmlns:a16="http://schemas.microsoft.com/office/drawing/2014/main" id="{AF6567C5-F8A5-41B4-A58E-43563D9F7A2B}"/>
              </a:ext>
            </a:extLst>
          </p:cNvPr>
          <p:cNvSpPr/>
          <p:nvPr/>
        </p:nvSpPr>
        <p:spPr>
          <a:xfrm>
            <a:off x="8120768" y="445788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МВД</a:t>
            </a:r>
          </a:p>
        </p:txBody>
      </p:sp>
      <p:sp>
        <p:nvSpPr>
          <p:cNvPr id="20" name="Блок-схема: процесс 19">
            <a:extLst>
              <a:ext uri="{FF2B5EF4-FFF2-40B4-BE49-F238E27FC236}">
                <a16:creationId xmlns:a16="http://schemas.microsoft.com/office/drawing/2014/main" id="{248407D5-CBB6-453F-8EC9-A8583AEA761A}"/>
              </a:ext>
            </a:extLst>
          </p:cNvPr>
          <p:cNvSpPr/>
          <p:nvPr/>
        </p:nvSpPr>
        <p:spPr>
          <a:xfrm>
            <a:off x="8120768" y="491508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ФСБ</a:t>
            </a:r>
          </a:p>
        </p:txBody>
      </p:sp>
      <p:sp>
        <p:nvSpPr>
          <p:cNvPr id="21" name="Блок-схема: процесс 20">
            <a:extLst>
              <a:ext uri="{FF2B5EF4-FFF2-40B4-BE49-F238E27FC236}">
                <a16:creationId xmlns:a16="http://schemas.microsoft.com/office/drawing/2014/main" id="{5E26D254-3F46-4862-911B-023A0EE43224}"/>
              </a:ext>
            </a:extLst>
          </p:cNvPr>
          <p:cNvSpPr/>
          <p:nvPr/>
        </p:nvSpPr>
        <p:spPr>
          <a:xfrm>
            <a:off x="7282568" y="5372280"/>
            <a:ext cx="16764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dirty="0">
                <a:solidFill>
                  <a:schemeClr val="tx1"/>
                </a:solidFill>
              </a:rPr>
              <a:t>ТУ Ространснадзор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7E09BC1-C508-482D-8246-CE8776A28AAD}"/>
              </a:ext>
            </a:extLst>
          </p:cNvPr>
          <p:cNvCxnSpPr>
            <a:cxnSpLocks/>
            <a:stCxn id="16" idx="2"/>
          </p:cNvCxnSpPr>
          <p:nvPr/>
        </p:nvCxnSpPr>
        <p:spPr>
          <a:xfrm rot="16200000" flipH="1">
            <a:off x="2615318" y="4896030"/>
            <a:ext cx="1371600" cy="381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FCA23DE-6E8B-4EA3-8922-C2BA140DF295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3320168" y="5600880"/>
            <a:ext cx="39624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95DDCDB-234D-4CC4-9A00-E7086C28C4FE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3320168" y="5143680"/>
            <a:ext cx="48006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E2FF6CBA-A6BF-474F-B7B1-0AF95E5E142E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3320168" y="4686480"/>
            <a:ext cx="48006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43">
            <a:extLst>
              <a:ext uri="{FF2B5EF4-FFF2-40B4-BE49-F238E27FC236}">
                <a16:creationId xmlns:a16="http://schemas.microsoft.com/office/drawing/2014/main" id="{558868A3-E148-4849-8386-92BA7075ABB0}"/>
              </a:ext>
            </a:extLst>
          </p:cNvPr>
          <p:cNvGrpSpPr>
            <a:grpSpLocks/>
          </p:cNvGrpSpPr>
          <p:nvPr/>
        </p:nvGrpSpPr>
        <p:grpSpPr bwMode="auto">
          <a:xfrm>
            <a:off x="1491368" y="2133780"/>
            <a:ext cx="685800" cy="152400"/>
            <a:chOff x="1143000" y="1524000"/>
            <a:chExt cx="685800" cy="152400"/>
          </a:xfrm>
        </p:grpSpPr>
        <p:cxnSp>
          <p:nvCxnSpPr>
            <p:cNvPr id="174" name="Прямая соединительная линия 173">
              <a:extLst>
                <a:ext uri="{FF2B5EF4-FFF2-40B4-BE49-F238E27FC236}">
                  <a16:creationId xmlns:a16="http://schemas.microsoft.com/office/drawing/2014/main" id="{D562E1A4-D78C-4AEC-A9B5-6F54BBE3D6C1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>
              <a:extLst>
                <a:ext uri="{FF2B5EF4-FFF2-40B4-BE49-F238E27FC236}">
                  <a16:creationId xmlns:a16="http://schemas.microsoft.com/office/drawing/2014/main" id="{A9B7E088-3E31-4D0E-B8F8-4BA309B063A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>
              <a:extLst>
                <a:ext uri="{FF2B5EF4-FFF2-40B4-BE49-F238E27FC236}">
                  <a16:creationId xmlns:a16="http://schemas.microsoft.com/office/drawing/2014/main" id="{F433719A-7EDB-483B-843B-A64FD795A24C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>
              <a:extLst>
                <a:ext uri="{FF2B5EF4-FFF2-40B4-BE49-F238E27FC236}">
                  <a16:creationId xmlns:a16="http://schemas.microsoft.com/office/drawing/2014/main" id="{D3392A1B-3053-4D71-AB67-9D0C185934CC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>
              <a:extLst>
                <a:ext uri="{FF2B5EF4-FFF2-40B4-BE49-F238E27FC236}">
                  <a16:creationId xmlns:a16="http://schemas.microsoft.com/office/drawing/2014/main" id="{614AC1EF-CE60-4FBC-B97B-109A32890CD9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44">
            <a:extLst>
              <a:ext uri="{FF2B5EF4-FFF2-40B4-BE49-F238E27FC236}">
                <a16:creationId xmlns:a16="http://schemas.microsoft.com/office/drawing/2014/main" id="{DB72149B-5F54-41EA-8AAC-3653D1E80457}"/>
              </a:ext>
            </a:extLst>
          </p:cNvPr>
          <p:cNvGrpSpPr>
            <a:grpSpLocks/>
          </p:cNvGrpSpPr>
          <p:nvPr/>
        </p:nvGrpSpPr>
        <p:grpSpPr bwMode="auto">
          <a:xfrm>
            <a:off x="2177168" y="2133780"/>
            <a:ext cx="685800" cy="152400"/>
            <a:chOff x="1143000" y="1524000"/>
            <a:chExt cx="685800" cy="152400"/>
          </a:xfrm>
        </p:grpSpPr>
        <p:cxnSp>
          <p:nvCxnSpPr>
            <p:cNvPr id="169" name="Прямая соединительная линия 168">
              <a:extLst>
                <a:ext uri="{FF2B5EF4-FFF2-40B4-BE49-F238E27FC236}">
                  <a16:creationId xmlns:a16="http://schemas.microsoft.com/office/drawing/2014/main" id="{57DE7252-BF12-40A9-A94A-F7B9D9926280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>
              <a:extLst>
                <a:ext uri="{FF2B5EF4-FFF2-40B4-BE49-F238E27FC236}">
                  <a16:creationId xmlns:a16="http://schemas.microsoft.com/office/drawing/2014/main" id="{38A0444D-3786-4F7C-BA77-69A1BFFCC34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>
              <a:extLst>
                <a:ext uri="{FF2B5EF4-FFF2-40B4-BE49-F238E27FC236}">
                  <a16:creationId xmlns:a16="http://schemas.microsoft.com/office/drawing/2014/main" id="{01AD230B-F088-4407-8848-BC5AF5DA7078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>
              <a:extLst>
                <a:ext uri="{FF2B5EF4-FFF2-40B4-BE49-F238E27FC236}">
                  <a16:creationId xmlns:a16="http://schemas.microsoft.com/office/drawing/2014/main" id="{4BC022E5-0FE6-4DF5-A712-75AE33985CC3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>
              <a:extLst>
                <a:ext uri="{FF2B5EF4-FFF2-40B4-BE49-F238E27FC236}">
                  <a16:creationId xmlns:a16="http://schemas.microsoft.com/office/drawing/2014/main" id="{D213D2AD-4A44-4523-AFCC-3AFBBD6ECF81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50">
            <a:extLst>
              <a:ext uri="{FF2B5EF4-FFF2-40B4-BE49-F238E27FC236}">
                <a16:creationId xmlns:a16="http://schemas.microsoft.com/office/drawing/2014/main" id="{D0F0E6A8-C024-47C7-BF36-4AE9D6DC5980}"/>
              </a:ext>
            </a:extLst>
          </p:cNvPr>
          <p:cNvGrpSpPr>
            <a:grpSpLocks/>
          </p:cNvGrpSpPr>
          <p:nvPr/>
        </p:nvGrpSpPr>
        <p:grpSpPr bwMode="auto">
          <a:xfrm>
            <a:off x="2862968" y="2133780"/>
            <a:ext cx="685800" cy="152400"/>
            <a:chOff x="1143000" y="1524000"/>
            <a:chExt cx="685800" cy="152400"/>
          </a:xfrm>
        </p:grpSpPr>
        <p:cxnSp>
          <p:nvCxnSpPr>
            <p:cNvPr id="164" name="Прямая соединительная линия 163">
              <a:extLst>
                <a:ext uri="{FF2B5EF4-FFF2-40B4-BE49-F238E27FC236}">
                  <a16:creationId xmlns:a16="http://schemas.microsoft.com/office/drawing/2014/main" id="{DD727E91-C77C-44B2-A4D3-FC5EDAA3B64F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>
              <a:extLst>
                <a:ext uri="{FF2B5EF4-FFF2-40B4-BE49-F238E27FC236}">
                  <a16:creationId xmlns:a16="http://schemas.microsoft.com/office/drawing/2014/main" id="{E421FC07-2BD4-4268-B7F3-2B2932F274BD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>
              <a:extLst>
                <a:ext uri="{FF2B5EF4-FFF2-40B4-BE49-F238E27FC236}">
                  <a16:creationId xmlns:a16="http://schemas.microsoft.com/office/drawing/2014/main" id="{7B4BB4A9-01F2-43BD-A1BD-AE8898A22023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>
              <a:extLst>
                <a:ext uri="{FF2B5EF4-FFF2-40B4-BE49-F238E27FC236}">
                  <a16:creationId xmlns:a16="http://schemas.microsoft.com/office/drawing/2014/main" id="{943834B9-1C3C-4EBD-BF51-77E71431C314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>
              <a:extLst>
                <a:ext uri="{FF2B5EF4-FFF2-40B4-BE49-F238E27FC236}">
                  <a16:creationId xmlns:a16="http://schemas.microsoft.com/office/drawing/2014/main" id="{4451C2F5-FFFE-4A68-93EB-4EE7C147D672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56">
            <a:extLst>
              <a:ext uri="{FF2B5EF4-FFF2-40B4-BE49-F238E27FC236}">
                <a16:creationId xmlns:a16="http://schemas.microsoft.com/office/drawing/2014/main" id="{8C3F3854-AA47-4DB5-8396-1F89B24A1AC8}"/>
              </a:ext>
            </a:extLst>
          </p:cNvPr>
          <p:cNvGrpSpPr>
            <a:grpSpLocks/>
          </p:cNvGrpSpPr>
          <p:nvPr/>
        </p:nvGrpSpPr>
        <p:grpSpPr bwMode="auto">
          <a:xfrm>
            <a:off x="3548768" y="2133780"/>
            <a:ext cx="685800" cy="152400"/>
            <a:chOff x="1143000" y="1524000"/>
            <a:chExt cx="685800" cy="152400"/>
          </a:xfrm>
        </p:grpSpPr>
        <p:cxnSp>
          <p:nvCxnSpPr>
            <p:cNvPr id="159" name="Прямая соединительная линия 158">
              <a:extLst>
                <a:ext uri="{FF2B5EF4-FFF2-40B4-BE49-F238E27FC236}">
                  <a16:creationId xmlns:a16="http://schemas.microsoft.com/office/drawing/2014/main" id="{D299AD89-ABE8-4D1F-AF5A-4AFC323C5972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>
              <a:extLst>
                <a:ext uri="{FF2B5EF4-FFF2-40B4-BE49-F238E27FC236}">
                  <a16:creationId xmlns:a16="http://schemas.microsoft.com/office/drawing/2014/main" id="{C38F03B4-B8D2-427C-9A47-6AC63019D6E8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>
              <a:extLst>
                <a:ext uri="{FF2B5EF4-FFF2-40B4-BE49-F238E27FC236}">
                  <a16:creationId xmlns:a16="http://schemas.microsoft.com/office/drawing/2014/main" id="{617E65E3-39BF-434F-B2AB-6992306C9C31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>
              <a:extLst>
                <a:ext uri="{FF2B5EF4-FFF2-40B4-BE49-F238E27FC236}">
                  <a16:creationId xmlns:a16="http://schemas.microsoft.com/office/drawing/2014/main" id="{6413CD65-E6EB-4F1A-9580-F7FA5ED97EFA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>
              <a:extLst>
                <a:ext uri="{FF2B5EF4-FFF2-40B4-BE49-F238E27FC236}">
                  <a16:creationId xmlns:a16="http://schemas.microsoft.com/office/drawing/2014/main" id="{29F0AA7B-8298-4C6C-9C15-335D839F6BE7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62">
            <a:extLst>
              <a:ext uri="{FF2B5EF4-FFF2-40B4-BE49-F238E27FC236}">
                <a16:creationId xmlns:a16="http://schemas.microsoft.com/office/drawing/2014/main" id="{5A0C7729-371C-478E-9355-248133853CF9}"/>
              </a:ext>
            </a:extLst>
          </p:cNvPr>
          <p:cNvGrpSpPr>
            <a:grpSpLocks/>
          </p:cNvGrpSpPr>
          <p:nvPr/>
        </p:nvGrpSpPr>
        <p:grpSpPr bwMode="auto">
          <a:xfrm>
            <a:off x="4234568" y="2133780"/>
            <a:ext cx="685800" cy="152400"/>
            <a:chOff x="1143000" y="1524000"/>
            <a:chExt cx="685800" cy="152400"/>
          </a:xfrm>
        </p:grpSpPr>
        <p:cxnSp>
          <p:nvCxnSpPr>
            <p:cNvPr id="154" name="Прямая соединительная линия 153">
              <a:extLst>
                <a:ext uri="{FF2B5EF4-FFF2-40B4-BE49-F238E27FC236}">
                  <a16:creationId xmlns:a16="http://schemas.microsoft.com/office/drawing/2014/main" id="{D2D78303-DF79-4C76-9466-EC9C6975D4C5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>
              <a:extLst>
                <a:ext uri="{FF2B5EF4-FFF2-40B4-BE49-F238E27FC236}">
                  <a16:creationId xmlns:a16="http://schemas.microsoft.com/office/drawing/2014/main" id="{17746F68-E6B2-447F-B826-680ABD9F128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единительная линия 155">
              <a:extLst>
                <a:ext uri="{FF2B5EF4-FFF2-40B4-BE49-F238E27FC236}">
                  <a16:creationId xmlns:a16="http://schemas.microsoft.com/office/drawing/2014/main" id="{76B8F79A-0381-412C-BC5C-A15AC0526641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>
              <a:extLst>
                <a:ext uri="{FF2B5EF4-FFF2-40B4-BE49-F238E27FC236}">
                  <a16:creationId xmlns:a16="http://schemas.microsoft.com/office/drawing/2014/main" id="{7A318B45-F841-491A-B4F5-2886F050CE4D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>
              <a:extLst>
                <a:ext uri="{FF2B5EF4-FFF2-40B4-BE49-F238E27FC236}">
                  <a16:creationId xmlns:a16="http://schemas.microsoft.com/office/drawing/2014/main" id="{8F77707D-5B30-4DAC-8839-1CAB4B24C2D0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141">
            <a:extLst>
              <a:ext uri="{FF2B5EF4-FFF2-40B4-BE49-F238E27FC236}">
                <a16:creationId xmlns:a16="http://schemas.microsoft.com/office/drawing/2014/main" id="{E5C048FE-6E5D-4FE4-A984-F003F7618C0C}"/>
              </a:ext>
            </a:extLst>
          </p:cNvPr>
          <p:cNvGrpSpPr>
            <a:grpSpLocks/>
          </p:cNvGrpSpPr>
          <p:nvPr/>
        </p:nvGrpSpPr>
        <p:grpSpPr bwMode="auto">
          <a:xfrm>
            <a:off x="653168" y="4229280"/>
            <a:ext cx="685800" cy="152400"/>
            <a:chOff x="1143000" y="1524000"/>
            <a:chExt cx="685800" cy="152400"/>
          </a:xfrm>
        </p:grpSpPr>
        <p:cxnSp>
          <p:nvCxnSpPr>
            <p:cNvPr id="109" name="Прямая соединительная линия 108">
              <a:extLst>
                <a:ext uri="{FF2B5EF4-FFF2-40B4-BE49-F238E27FC236}">
                  <a16:creationId xmlns:a16="http://schemas.microsoft.com/office/drawing/2014/main" id="{D5EEEFDC-76F0-4B1F-B801-EE9F9508DE3A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>
              <a:extLst>
                <a:ext uri="{FF2B5EF4-FFF2-40B4-BE49-F238E27FC236}">
                  <a16:creationId xmlns:a16="http://schemas.microsoft.com/office/drawing/2014/main" id="{5F5A9B5C-6AD9-43D1-802B-8C7AA7960A38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>
              <a:extLst>
                <a:ext uri="{FF2B5EF4-FFF2-40B4-BE49-F238E27FC236}">
                  <a16:creationId xmlns:a16="http://schemas.microsoft.com/office/drawing/2014/main" id="{40FF6744-AE12-4A15-B679-2544940A8932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>
              <a:extLst>
                <a:ext uri="{FF2B5EF4-FFF2-40B4-BE49-F238E27FC236}">
                  <a16:creationId xmlns:a16="http://schemas.microsoft.com/office/drawing/2014/main" id="{23B055F0-6A0C-4510-ADBB-72D55AFB72DB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>
              <a:extLst>
                <a:ext uri="{FF2B5EF4-FFF2-40B4-BE49-F238E27FC236}">
                  <a16:creationId xmlns:a16="http://schemas.microsoft.com/office/drawing/2014/main" id="{544ACFA9-1734-4A2E-BE78-7E315D708915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147">
            <a:extLst>
              <a:ext uri="{FF2B5EF4-FFF2-40B4-BE49-F238E27FC236}">
                <a16:creationId xmlns:a16="http://schemas.microsoft.com/office/drawing/2014/main" id="{2F81FFE4-0B98-4C8A-A879-08997EA07AFA}"/>
              </a:ext>
            </a:extLst>
          </p:cNvPr>
          <p:cNvGrpSpPr>
            <a:grpSpLocks/>
          </p:cNvGrpSpPr>
          <p:nvPr/>
        </p:nvGrpSpPr>
        <p:grpSpPr bwMode="auto">
          <a:xfrm>
            <a:off x="2939168" y="4229280"/>
            <a:ext cx="685800" cy="152400"/>
            <a:chOff x="1143000" y="1524000"/>
            <a:chExt cx="685800" cy="152400"/>
          </a:xfrm>
        </p:grpSpPr>
        <p:cxnSp>
          <p:nvCxnSpPr>
            <p:cNvPr id="104" name="Прямая соединительная линия 103">
              <a:extLst>
                <a:ext uri="{FF2B5EF4-FFF2-40B4-BE49-F238E27FC236}">
                  <a16:creationId xmlns:a16="http://schemas.microsoft.com/office/drawing/2014/main" id="{76EBBFE8-6553-42E9-89E4-566FFDEA52E2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>
              <a:extLst>
                <a:ext uri="{FF2B5EF4-FFF2-40B4-BE49-F238E27FC236}">
                  <a16:creationId xmlns:a16="http://schemas.microsoft.com/office/drawing/2014/main" id="{18D48C5C-0B10-437E-BA1C-9BB1A360798C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>
              <a:extLst>
                <a:ext uri="{FF2B5EF4-FFF2-40B4-BE49-F238E27FC236}">
                  <a16:creationId xmlns:a16="http://schemas.microsoft.com/office/drawing/2014/main" id="{54CF1C54-B34D-4144-AB0B-158EC7C92559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>
              <a:extLst>
                <a:ext uri="{FF2B5EF4-FFF2-40B4-BE49-F238E27FC236}">
                  <a16:creationId xmlns:a16="http://schemas.microsoft.com/office/drawing/2014/main" id="{AAA3B28B-2E27-4E54-B651-B049FDBB0D30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>
              <a:extLst>
                <a:ext uri="{FF2B5EF4-FFF2-40B4-BE49-F238E27FC236}">
                  <a16:creationId xmlns:a16="http://schemas.microsoft.com/office/drawing/2014/main" id="{340D192A-3CE7-404B-B391-51252C03E578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153">
            <a:extLst>
              <a:ext uri="{FF2B5EF4-FFF2-40B4-BE49-F238E27FC236}">
                <a16:creationId xmlns:a16="http://schemas.microsoft.com/office/drawing/2014/main" id="{68B89244-54AC-4926-857C-6759A3ED6F66}"/>
              </a:ext>
            </a:extLst>
          </p:cNvPr>
          <p:cNvGrpSpPr>
            <a:grpSpLocks/>
          </p:cNvGrpSpPr>
          <p:nvPr/>
        </p:nvGrpSpPr>
        <p:grpSpPr bwMode="auto">
          <a:xfrm>
            <a:off x="3548768" y="4229280"/>
            <a:ext cx="685800" cy="152400"/>
            <a:chOff x="1143000" y="1524000"/>
            <a:chExt cx="685800" cy="152400"/>
          </a:xfrm>
        </p:grpSpPr>
        <p:cxnSp>
          <p:nvCxnSpPr>
            <p:cNvPr id="99" name="Прямая соединительная линия 98">
              <a:extLst>
                <a:ext uri="{FF2B5EF4-FFF2-40B4-BE49-F238E27FC236}">
                  <a16:creationId xmlns:a16="http://schemas.microsoft.com/office/drawing/2014/main" id="{837E5B87-BB09-4DB9-88A3-5A3580059612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>
              <a:extLst>
                <a:ext uri="{FF2B5EF4-FFF2-40B4-BE49-F238E27FC236}">
                  <a16:creationId xmlns:a16="http://schemas.microsoft.com/office/drawing/2014/main" id="{E8BB3E1F-A4C6-4CD2-84D9-22C67DB8A4F4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>
              <a:extLst>
                <a:ext uri="{FF2B5EF4-FFF2-40B4-BE49-F238E27FC236}">
                  <a16:creationId xmlns:a16="http://schemas.microsoft.com/office/drawing/2014/main" id="{F03957FA-3F2C-410F-AAAA-F4C93DEEEAF5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>
              <a:extLst>
                <a:ext uri="{FF2B5EF4-FFF2-40B4-BE49-F238E27FC236}">
                  <a16:creationId xmlns:a16="http://schemas.microsoft.com/office/drawing/2014/main" id="{A04E254D-D75F-4E2A-BE07-9BB81A3A7D99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>
              <a:extLst>
                <a:ext uri="{FF2B5EF4-FFF2-40B4-BE49-F238E27FC236}">
                  <a16:creationId xmlns:a16="http://schemas.microsoft.com/office/drawing/2014/main" id="{7B4F72F4-B923-4356-AAAB-3D9BE1C9CCFA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159">
            <a:extLst>
              <a:ext uri="{FF2B5EF4-FFF2-40B4-BE49-F238E27FC236}">
                <a16:creationId xmlns:a16="http://schemas.microsoft.com/office/drawing/2014/main" id="{FDB25EDB-DCA5-4BD5-BC86-9C82FF6628ED}"/>
              </a:ext>
            </a:extLst>
          </p:cNvPr>
          <p:cNvGrpSpPr>
            <a:grpSpLocks/>
          </p:cNvGrpSpPr>
          <p:nvPr/>
        </p:nvGrpSpPr>
        <p:grpSpPr bwMode="auto">
          <a:xfrm>
            <a:off x="4234568" y="4229280"/>
            <a:ext cx="685800" cy="152400"/>
            <a:chOff x="1143000" y="1524000"/>
            <a:chExt cx="685800" cy="152400"/>
          </a:xfrm>
        </p:grpSpPr>
        <p:cxnSp>
          <p:nvCxnSpPr>
            <p:cNvPr id="94" name="Прямая соединительная линия 93">
              <a:extLst>
                <a:ext uri="{FF2B5EF4-FFF2-40B4-BE49-F238E27FC236}">
                  <a16:creationId xmlns:a16="http://schemas.microsoft.com/office/drawing/2014/main" id="{378DE2EA-88F1-436B-900E-48124B33C929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>
              <a:extLst>
                <a:ext uri="{FF2B5EF4-FFF2-40B4-BE49-F238E27FC236}">
                  <a16:creationId xmlns:a16="http://schemas.microsoft.com/office/drawing/2014/main" id="{47DFE067-616D-45B8-9FA5-E9313FE9728B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>
              <a:extLst>
                <a:ext uri="{FF2B5EF4-FFF2-40B4-BE49-F238E27FC236}">
                  <a16:creationId xmlns:a16="http://schemas.microsoft.com/office/drawing/2014/main" id="{DA288645-5FEC-4DA4-9BB4-D1A5EED85921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>
              <a:extLst>
                <a:ext uri="{FF2B5EF4-FFF2-40B4-BE49-F238E27FC236}">
                  <a16:creationId xmlns:a16="http://schemas.microsoft.com/office/drawing/2014/main" id="{5836A011-D9FE-4AD2-B988-2AA4486DF15E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>
              <a:extLst>
                <a:ext uri="{FF2B5EF4-FFF2-40B4-BE49-F238E27FC236}">
                  <a16:creationId xmlns:a16="http://schemas.microsoft.com/office/drawing/2014/main" id="{54189288-4FE1-4888-A26E-96DCCB6517A3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183">
            <a:extLst>
              <a:ext uri="{FF2B5EF4-FFF2-40B4-BE49-F238E27FC236}">
                <a16:creationId xmlns:a16="http://schemas.microsoft.com/office/drawing/2014/main" id="{2807FC1E-5249-4904-984B-C804EC9BEF17}"/>
              </a:ext>
            </a:extLst>
          </p:cNvPr>
          <p:cNvGrpSpPr>
            <a:grpSpLocks/>
          </p:cNvGrpSpPr>
          <p:nvPr/>
        </p:nvGrpSpPr>
        <p:grpSpPr bwMode="auto">
          <a:xfrm>
            <a:off x="1338968" y="4229280"/>
            <a:ext cx="685800" cy="152400"/>
            <a:chOff x="1143000" y="1524000"/>
            <a:chExt cx="685800" cy="152400"/>
          </a:xfrm>
        </p:grpSpPr>
        <p:cxnSp>
          <p:nvCxnSpPr>
            <p:cNvPr id="89" name="Прямая соединительная линия 88">
              <a:extLst>
                <a:ext uri="{FF2B5EF4-FFF2-40B4-BE49-F238E27FC236}">
                  <a16:creationId xmlns:a16="http://schemas.microsoft.com/office/drawing/2014/main" id="{890457CF-1AEB-4BAB-A446-F2A3C07A024A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>
              <a:extLst>
                <a:ext uri="{FF2B5EF4-FFF2-40B4-BE49-F238E27FC236}">
                  <a16:creationId xmlns:a16="http://schemas.microsoft.com/office/drawing/2014/main" id="{4FE702E6-2D81-4DA1-9E19-506CE39D7BCD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>
              <a:extLst>
                <a:ext uri="{FF2B5EF4-FFF2-40B4-BE49-F238E27FC236}">
                  <a16:creationId xmlns:a16="http://schemas.microsoft.com/office/drawing/2014/main" id="{9596B04C-A66F-4B4C-9F64-522265DE5BAC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>
              <a:extLst>
                <a:ext uri="{FF2B5EF4-FFF2-40B4-BE49-F238E27FC236}">
                  <a16:creationId xmlns:a16="http://schemas.microsoft.com/office/drawing/2014/main" id="{82B83CC4-B6A9-4284-B87E-D058366AA708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>
              <a:extLst>
                <a:ext uri="{FF2B5EF4-FFF2-40B4-BE49-F238E27FC236}">
                  <a16:creationId xmlns:a16="http://schemas.microsoft.com/office/drawing/2014/main" id="{6717C614-668A-47F0-8A87-D5C1966C9F01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189">
            <a:extLst>
              <a:ext uri="{FF2B5EF4-FFF2-40B4-BE49-F238E27FC236}">
                <a16:creationId xmlns:a16="http://schemas.microsoft.com/office/drawing/2014/main" id="{D5D9D66D-6294-4788-8A14-26A19FF3B767}"/>
              </a:ext>
            </a:extLst>
          </p:cNvPr>
          <p:cNvGrpSpPr>
            <a:grpSpLocks/>
          </p:cNvGrpSpPr>
          <p:nvPr/>
        </p:nvGrpSpPr>
        <p:grpSpPr bwMode="auto">
          <a:xfrm>
            <a:off x="805568" y="2133780"/>
            <a:ext cx="685800" cy="152400"/>
            <a:chOff x="1143000" y="1524000"/>
            <a:chExt cx="685800" cy="152400"/>
          </a:xfrm>
        </p:grpSpPr>
        <p:cxnSp>
          <p:nvCxnSpPr>
            <p:cNvPr id="84" name="Прямая соединительная линия 83">
              <a:extLst>
                <a:ext uri="{FF2B5EF4-FFF2-40B4-BE49-F238E27FC236}">
                  <a16:creationId xmlns:a16="http://schemas.microsoft.com/office/drawing/2014/main" id="{5EB7F562-13E5-49F5-BD30-B99F83784838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>
              <a:extLst>
                <a:ext uri="{FF2B5EF4-FFF2-40B4-BE49-F238E27FC236}">
                  <a16:creationId xmlns:a16="http://schemas.microsoft.com/office/drawing/2014/main" id="{3A3A855B-62FF-48AB-B5AD-A1F5AEED6518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63448614-20EE-4BDE-A5C6-4F75523B90B5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>
              <a:extLst>
                <a:ext uri="{FF2B5EF4-FFF2-40B4-BE49-F238E27FC236}">
                  <a16:creationId xmlns:a16="http://schemas.microsoft.com/office/drawing/2014/main" id="{FE9B714E-0462-4370-84F3-56329A1BB0B0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>
              <a:extLst>
                <a:ext uri="{FF2B5EF4-FFF2-40B4-BE49-F238E27FC236}">
                  <a16:creationId xmlns:a16="http://schemas.microsoft.com/office/drawing/2014/main" id="{4F58C719-A0C4-4801-AED7-B7552162F95E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Блок-схема: процесс 48">
            <a:extLst>
              <a:ext uri="{FF2B5EF4-FFF2-40B4-BE49-F238E27FC236}">
                <a16:creationId xmlns:a16="http://schemas.microsoft.com/office/drawing/2014/main" id="{A16B6454-8962-4F80-9A04-6C2D93BFDC9F}"/>
              </a:ext>
            </a:extLst>
          </p:cNvPr>
          <p:cNvSpPr/>
          <p:nvPr/>
        </p:nvSpPr>
        <p:spPr>
          <a:xfrm>
            <a:off x="5071974" y="2289496"/>
            <a:ext cx="609600" cy="1866903"/>
          </a:xfrm>
          <a:prstGeom prst="flowChartProcess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Переезд</a:t>
            </a: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2D69955C-8030-4F2E-93B2-DA784B4A49A6}"/>
              </a:ext>
            </a:extLst>
          </p:cNvPr>
          <p:cNvSpPr/>
          <p:nvPr/>
        </p:nvSpPr>
        <p:spPr>
          <a:xfrm>
            <a:off x="3747206" y="2430643"/>
            <a:ext cx="37941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C9B4FCFA-8EF2-436C-A27D-A7B33F00B29A}"/>
              </a:ext>
            </a:extLst>
          </p:cNvPr>
          <p:cNvSpPr/>
          <p:nvPr/>
        </p:nvSpPr>
        <p:spPr>
          <a:xfrm>
            <a:off x="1948568" y="4038780"/>
            <a:ext cx="431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04DC322-6617-402D-AD4C-02357EE8BC20}"/>
              </a:ext>
            </a:extLst>
          </p:cNvPr>
          <p:cNvSpPr/>
          <p:nvPr/>
        </p:nvSpPr>
        <p:spPr>
          <a:xfrm>
            <a:off x="2405768" y="4267380"/>
            <a:ext cx="38735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D876FFF0-7866-4CE9-BA24-89E52EA0A0A0}"/>
              </a:ext>
            </a:extLst>
          </p:cNvPr>
          <p:cNvSpPr/>
          <p:nvPr/>
        </p:nvSpPr>
        <p:spPr>
          <a:xfrm>
            <a:off x="3734505" y="3853989"/>
            <a:ext cx="379413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6614F786-A066-4BBE-8160-9A41EE40106F}"/>
              </a:ext>
            </a:extLst>
          </p:cNvPr>
          <p:cNvSpPr/>
          <p:nvPr/>
        </p:nvSpPr>
        <p:spPr>
          <a:xfrm>
            <a:off x="689681" y="2895780"/>
            <a:ext cx="37941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F10913F-F5C8-4CA5-8B56-82B652F12E56}"/>
              </a:ext>
            </a:extLst>
          </p:cNvPr>
          <p:cNvSpPr/>
          <p:nvPr/>
        </p:nvSpPr>
        <p:spPr>
          <a:xfrm>
            <a:off x="4159956" y="2438580"/>
            <a:ext cx="37941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8BFA54B-4C1C-415C-8B81-F41979F28332}"/>
              </a:ext>
            </a:extLst>
          </p:cNvPr>
          <p:cNvGrpSpPr/>
          <p:nvPr/>
        </p:nvGrpSpPr>
        <p:grpSpPr>
          <a:xfrm rot="17558420">
            <a:off x="756200" y="2066754"/>
            <a:ext cx="332509" cy="552684"/>
            <a:chOff x="1308099" y="1588655"/>
            <a:chExt cx="332509" cy="552684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BFE5DAE3-3D71-4F83-83B6-246EC50E9138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Равнобедренный треугольник 3">
              <a:extLst>
                <a:ext uri="{FF2B5EF4-FFF2-40B4-BE49-F238E27FC236}">
                  <a16:creationId xmlns:a16="http://schemas.microsoft.com/office/drawing/2014/main" id="{A0331FBD-19F4-4FA0-B22C-3F0EB0734D47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4" name="Группа 183">
            <a:extLst>
              <a:ext uri="{FF2B5EF4-FFF2-40B4-BE49-F238E27FC236}">
                <a16:creationId xmlns:a16="http://schemas.microsoft.com/office/drawing/2014/main" id="{37697528-6E37-4D81-ABFD-651B7607BDB3}"/>
              </a:ext>
            </a:extLst>
          </p:cNvPr>
          <p:cNvGrpSpPr/>
          <p:nvPr/>
        </p:nvGrpSpPr>
        <p:grpSpPr>
          <a:xfrm rot="17558420">
            <a:off x="2333259" y="1985135"/>
            <a:ext cx="332509" cy="552684"/>
            <a:chOff x="1308099" y="1588655"/>
            <a:chExt cx="332509" cy="552684"/>
          </a:xfrm>
        </p:grpSpPr>
        <p:sp>
          <p:nvSpPr>
            <p:cNvPr id="185" name="Овал 184">
              <a:extLst>
                <a:ext uri="{FF2B5EF4-FFF2-40B4-BE49-F238E27FC236}">
                  <a16:creationId xmlns:a16="http://schemas.microsoft.com/office/drawing/2014/main" id="{88B71B4B-F757-49FD-A309-EE79809147BD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Равнобедренный треугольник 185">
              <a:extLst>
                <a:ext uri="{FF2B5EF4-FFF2-40B4-BE49-F238E27FC236}">
                  <a16:creationId xmlns:a16="http://schemas.microsoft.com/office/drawing/2014/main" id="{6A7E1BF1-68EB-4768-81FC-B7B4F7A97384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7" name="Группа 186">
            <a:extLst>
              <a:ext uri="{FF2B5EF4-FFF2-40B4-BE49-F238E27FC236}">
                <a16:creationId xmlns:a16="http://schemas.microsoft.com/office/drawing/2014/main" id="{697F214E-B028-48F9-A2CA-3913731BC0D8}"/>
              </a:ext>
            </a:extLst>
          </p:cNvPr>
          <p:cNvGrpSpPr/>
          <p:nvPr/>
        </p:nvGrpSpPr>
        <p:grpSpPr>
          <a:xfrm rot="17558420">
            <a:off x="3920522" y="1972630"/>
            <a:ext cx="332509" cy="552684"/>
            <a:chOff x="1308099" y="1588655"/>
            <a:chExt cx="332509" cy="552684"/>
          </a:xfrm>
        </p:grpSpPr>
        <p:sp>
          <p:nvSpPr>
            <p:cNvPr id="188" name="Овал 187">
              <a:extLst>
                <a:ext uri="{FF2B5EF4-FFF2-40B4-BE49-F238E27FC236}">
                  <a16:creationId xmlns:a16="http://schemas.microsoft.com/office/drawing/2014/main" id="{0D3E4E7D-B1A1-4B4E-A5CD-647088A3B1CA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Равнобедренный треугольник 188">
              <a:extLst>
                <a:ext uri="{FF2B5EF4-FFF2-40B4-BE49-F238E27FC236}">
                  <a16:creationId xmlns:a16="http://schemas.microsoft.com/office/drawing/2014/main" id="{9E17B71D-2D60-4EA9-82AD-B498BE680583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02" name="Группа 201">
            <a:extLst>
              <a:ext uri="{FF2B5EF4-FFF2-40B4-BE49-F238E27FC236}">
                <a16:creationId xmlns:a16="http://schemas.microsoft.com/office/drawing/2014/main" id="{791A401C-BD76-4BD1-94D8-0BBAB2F62B6B}"/>
              </a:ext>
            </a:extLst>
          </p:cNvPr>
          <p:cNvGrpSpPr/>
          <p:nvPr/>
        </p:nvGrpSpPr>
        <p:grpSpPr>
          <a:xfrm rot="14513942">
            <a:off x="4528298" y="3885667"/>
            <a:ext cx="332509" cy="552684"/>
            <a:chOff x="1308099" y="1588655"/>
            <a:chExt cx="332509" cy="552684"/>
          </a:xfrm>
        </p:grpSpPr>
        <p:sp>
          <p:nvSpPr>
            <p:cNvPr id="203" name="Овал 202">
              <a:extLst>
                <a:ext uri="{FF2B5EF4-FFF2-40B4-BE49-F238E27FC236}">
                  <a16:creationId xmlns:a16="http://schemas.microsoft.com/office/drawing/2014/main" id="{B98AAB75-EDB5-4B0D-BF28-5EFE35D9F577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Равнобедренный треугольник 203">
              <a:extLst>
                <a:ext uri="{FF2B5EF4-FFF2-40B4-BE49-F238E27FC236}">
                  <a16:creationId xmlns:a16="http://schemas.microsoft.com/office/drawing/2014/main" id="{2350B299-3098-4228-9791-B8846E2F2A8B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05" name="Группа 204">
            <a:extLst>
              <a:ext uri="{FF2B5EF4-FFF2-40B4-BE49-F238E27FC236}">
                <a16:creationId xmlns:a16="http://schemas.microsoft.com/office/drawing/2014/main" id="{445953AC-1DAD-45C9-80F5-BC6380BA212A}"/>
              </a:ext>
            </a:extLst>
          </p:cNvPr>
          <p:cNvGrpSpPr/>
          <p:nvPr/>
        </p:nvGrpSpPr>
        <p:grpSpPr>
          <a:xfrm rot="14513942">
            <a:off x="820222" y="3835207"/>
            <a:ext cx="332509" cy="552684"/>
            <a:chOff x="1308099" y="1588655"/>
            <a:chExt cx="332509" cy="552684"/>
          </a:xfrm>
        </p:grpSpPr>
        <p:sp>
          <p:nvSpPr>
            <p:cNvPr id="206" name="Овал 205">
              <a:extLst>
                <a:ext uri="{FF2B5EF4-FFF2-40B4-BE49-F238E27FC236}">
                  <a16:creationId xmlns:a16="http://schemas.microsoft.com/office/drawing/2014/main" id="{C54A78BB-E7F3-4A77-9B38-84B400BED72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Равнобедренный треугольник 206">
              <a:extLst>
                <a:ext uri="{FF2B5EF4-FFF2-40B4-BE49-F238E27FC236}">
                  <a16:creationId xmlns:a16="http://schemas.microsoft.com/office/drawing/2014/main" id="{AC5488B4-DEE7-420F-9926-6899489BD785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08" name="TextBox 207">
            <a:extLst>
              <a:ext uri="{FF2B5EF4-FFF2-40B4-BE49-F238E27FC236}">
                <a16:creationId xmlns:a16="http://schemas.microsoft.com/office/drawing/2014/main" id="{B1E8AB61-AAFB-4A0B-A705-DF7D2682AE26}"/>
              </a:ext>
            </a:extLst>
          </p:cNvPr>
          <p:cNvSpPr txBox="1"/>
          <p:nvPr/>
        </p:nvSpPr>
        <p:spPr>
          <a:xfrm>
            <a:off x="8951210" y="1977421"/>
            <a:ext cx="327454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Видеомониторинг по периметру и в ТС ЗТБ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Передача данных в реальном времени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Хранение данных 30 дней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Выявление нарушителя на КЭ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Воспрепятствовать проникновению в технологический сектор и КЭ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 Проводить досмотр…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7. Обеспечивать реагирование на АНВ (подготовку АНВ) силами ГБР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210" name="Прямая соединительная линия 209">
            <a:extLst>
              <a:ext uri="{FF2B5EF4-FFF2-40B4-BE49-F238E27FC236}">
                <a16:creationId xmlns:a16="http://schemas.microsoft.com/office/drawing/2014/main" id="{7BEA6169-0157-4E6F-8183-A715767AC74A}"/>
              </a:ext>
            </a:extLst>
          </p:cNvPr>
          <p:cNvCxnSpPr>
            <a:cxnSpLocks/>
          </p:cNvCxnSpPr>
          <p:nvPr/>
        </p:nvCxnSpPr>
        <p:spPr>
          <a:xfrm>
            <a:off x="3853568" y="3619680"/>
            <a:ext cx="2354442" cy="16715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969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путей необщего пользования, на которые осуществляется подача и уборка вагонов с грузами повышенной опасности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922B90-48CB-48BD-B45F-B485C2C49AF0}"/>
              </a:ext>
            </a:extLst>
          </p:cNvPr>
          <p:cNvSpPr txBox="1"/>
          <p:nvPr/>
        </p:nvSpPr>
        <p:spPr>
          <a:xfrm>
            <a:off x="348368" y="6194355"/>
            <a:ext cx="11495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(часть 5, 9 Требований, утвержденных Постановлением Правительства РФ от 08.10.2020 г. № 1635 )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4C1C4A7-0C91-4AAD-A9E4-BC7148144170}"/>
              </a:ext>
            </a:extLst>
          </p:cNvPr>
          <p:cNvSpPr/>
          <p:nvPr/>
        </p:nvSpPr>
        <p:spPr>
          <a:xfrm>
            <a:off x="653168" y="2362380"/>
            <a:ext cx="7620000" cy="1866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6842C15-26B4-4BCC-AD5E-C0DBCB483C2E}"/>
              </a:ext>
            </a:extLst>
          </p:cNvPr>
          <p:cNvCxnSpPr/>
          <p:nvPr/>
        </p:nvCxnSpPr>
        <p:spPr>
          <a:xfrm>
            <a:off x="348368" y="3619680"/>
            <a:ext cx="838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процесс 10">
            <a:extLst>
              <a:ext uri="{FF2B5EF4-FFF2-40B4-BE49-F238E27FC236}">
                <a16:creationId xmlns:a16="http://schemas.microsoft.com/office/drawing/2014/main" id="{11132E65-5CCF-454F-A856-08F229FDD5DC}"/>
              </a:ext>
            </a:extLst>
          </p:cNvPr>
          <p:cNvSpPr/>
          <p:nvPr/>
        </p:nvSpPr>
        <p:spPr>
          <a:xfrm>
            <a:off x="7434968" y="1295580"/>
            <a:ext cx="1447800" cy="83820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chemeClr val="tx1"/>
                </a:solidFill>
              </a:rPr>
              <a:t>Стой! Зона транспортной безопасности проход только через КПП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ADA85EC-C174-439E-8D57-89E7A0D38D8C}"/>
              </a:ext>
            </a:extLst>
          </p:cNvPr>
          <p:cNvCxnSpPr>
            <a:cxnSpLocks/>
            <a:stCxn id="11" idx="2"/>
          </p:cNvCxnSpPr>
          <p:nvPr/>
        </p:nvCxnSpPr>
        <p:spPr>
          <a:xfrm rot="5400000">
            <a:off x="8025518" y="2229030"/>
            <a:ext cx="228600" cy="38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процесс 12">
            <a:extLst>
              <a:ext uri="{FF2B5EF4-FFF2-40B4-BE49-F238E27FC236}">
                <a16:creationId xmlns:a16="http://schemas.microsoft.com/office/drawing/2014/main" id="{419412F6-5B71-448E-8514-3B068015C403}"/>
              </a:ext>
            </a:extLst>
          </p:cNvPr>
          <p:cNvSpPr/>
          <p:nvPr/>
        </p:nvSpPr>
        <p:spPr>
          <a:xfrm>
            <a:off x="729368" y="4457880"/>
            <a:ext cx="1600200" cy="83820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chemeClr val="tx1"/>
                </a:solidFill>
              </a:rPr>
              <a:t>Правила пропускного и внутриобъектового режима. Ответственность за нарушения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9987D36-32BC-44B0-A7C7-331CE932A1BC}"/>
              </a:ext>
            </a:extLst>
          </p:cNvPr>
          <p:cNvCxnSpPr>
            <a:cxnSpLocks/>
            <a:stCxn id="15" idx="2"/>
          </p:cNvCxnSpPr>
          <p:nvPr/>
        </p:nvCxnSpPr>
        <p:spPr>
          <a:xfrm rot="5400000">
            <a:off x="2081918" y="4248330"/>
            <a:ext cx="228600" cy="1905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процесс 14">
            <a:extLst>
              <a:ext uri="{FF2B5EF4-FFF2-40B4-BE49-F238E27FC236}">
                <a16:creationId xmlns:a16="http://schemas.microsoft.com/office/drawing/2014/main" id="{122E9CEC-ED64-4C89-983D-A7F993C552AA}"/>
              </a:ext>
            </a:extLst>
          </p:cNvPr>
          <p:cNvSpPr/>
          <p:nvPr/>
        </p:nvSpPr>
        <p:spPr>
          <a:xfrm>
            <a:off x="1872368" y="3619680"/>
            <a:ext cx="838200" cy="6096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КПП</a:t>
            </a:r>
          </a:p>
        </p:txBody>
      </p:sp>
      <p:sp>
        <p:nvSpPr>
          <p:cNvPr id="16" name="Блок-схема: процесс 15">
            <a:extLst>
              <a:ext uri="{FF2B5EF4-FFF2-40B4-BE49-F238E27FC236}">
                <a16:creationId xmlns:a16="http://schemas.microsoft.com/office/drawing/2014/main" id="{5B915150-8409-4D6F-9B23-ABD2014D41DA}"/>
              </a:ext>
            </a:extLst>
          </p:cNvPr>
          <p:cNvSpPr/>
          <p:nvPr/>
        </p:nvSpPr>
        <p:spPr>
          <a:xfrm>
            <a:off x="2710568" y="3772080"/>
            <a:ext cx="1143000" cy="457200"/>
          </a:xfrm>
          <a:prstGeom prst="flowChartProces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Пост ТБ</a:t>
            </a:r>
          </a:p>
        </p:txBody>
      </p:sp>
      <p:grpSp>
        <p:nvGrpSpPr>
          <p:cNvPr id="17" name="Группа 17">
            <a:extLst>
              <a:ext uri="{FF2B5EF4-FFF2-40B4-BE49-F238E27FC236}">
                <a16:creationId xmlns:a16="http://schemas.microsoft.com/office/drawing/2014/main" id="{C5D2FBAE-7F01-403D-8374-24BAD325978A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872368" y="3695880"/>
            <a:ext cx="152400" cy="304800"/>
            <a:chOff x="3276600" y="4114800"/>
            <a:chExt cx="152400" cy="304800"/>
          </a:xfrm>
        </p:grpSpPr>
        <p:sp>
          <p:nvSpPr>
            <p:cNvPr id="181" name="Блок-схема: процесс 180">
              <a:extLst>
                <a:ext uri="{FF2B5EF4-FFF2-40B4-BE49-F238E27FC236}">
                  <a16:creationId xmlns:a16="http://schemas.microsoft.com/office/drawing/2014/main" id="{DE28C33F-D986-4690-8381-8758511CFECF}"/>
                </a:ext>
              </a:extLst>
            </p:cNvPr>
            <p:cNvSpPr/>
            <p:nvPr/>
          </p:nvSpPr>
          <p:spPr>
            <a:xfrm>
              <a:off x="3276600" y="4191000"/>
              <a:ext cx="152400" cy="228600"/>
            </a:xfrm>
            <a:prstGeom prst="flowChartProces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82" name="Равнобедренный треугольник 181">
              <a:extLst>
                <a:ext uri="{FF2B5EF4-FFF2-40B4-BE49-F238E27FC236}">
                  <a16:creationId xmlns:a16="http://schemas.microsoft.com/office/drawing/2014/main" id="{95C4D122-B64F-4067-847A-0CE1C29A25F7}"/>
                </a:ext>
              </a:extLst>
            </p:cNvPr>
            <p:cNvSpPr/>
            <p:nvPr/>
          </p:nvSpPr>
          <p:spPr>
            <a:xfrm rot="10800000">
              <a:off x="3276600" y="4114800"/>
              <a:ext cx="152400" cy="762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</p:grpSp>
      <p:grpSp>
        <p:nvGrpSpPr>
          <p:cNvPr id="18" name="Группа 18">
            <a:extLst>
              <a:ext uri="{FF2B5EF4-FFF2-40B4-BE49-F238E27FC236}">
                <a16:creationId xmlns:a16="http://schemas.microsoft.com/office/drawing/2014/main" id="{A8341B7A-F648-40BF-AD7E-24F199FA857F}"/>
              </a:ext>
            </a:extLst>
          </p:cNvPr>
          <p:cNvGrpSpPr>
            <a:grpSpLocks/>
          </p:cNvGrpSpPr>
          <p:nvPr/>
        </p:nvGrpSpPr>
        <p:grpSpPr bwMode="auto">
          <a:xfrm>
            <a:off x="3396368" y="4076880"/>
            <a:ext cx="152400" cy="304800"/>
            <a:chOff x="3276600" y="4114800"/>
            <a:chExt cx="152400" cy="304800"/>
          </a:xfrm>
        </p:grpSpPr>
        <p:sp>
          <p:nvSpPr>
            <p:cNvPr id="179" name="Блок-схема: процесс 178">
              <a:extLst>
                <a:ext uri="{FF2B5EF4-FFF2-40B4-BE49-F238E27FC236}">
                  <a16:creationId xmlns:a16="http://schemas.microsoft.com/office/drawing/2014/main" id="{D942FDB1-C5E1-4530-A1B7-546D795BF5D8}"/>
                </a:ext>
              </a:extLst>
            </p:cNvPr>
            <p:cNvSpPr/>
            <p:nvPr/>
          </p:nvSpPr>
          <p:spPr>
            <a:xfrm>
              <a:off x="3276600" y="4191000"/>
              <a:ext cx="152400" cy="228600"/>
            </a:xfrm>
            <a:prstGeom prst="flowChartProces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80" name="Равнобедренный треугольник 179">
              <a:extLst>
                <a:ext uri="{FF2B5EF4-FFF2-40B4-BE49-F238E27FC236}">
                  <a16:creationId xmlns:a16="http://schemas.microsoft.com/office/drawing/2014/main" id="{A25E4B58-3303-4C68-BA25-06A70D5F73FB}"/>
                </a:ext>
              </a:extLst>
            </p:cNvPr>
            <p:cNvSpPr/>
            <p:nvPr/>
          </p:nvSpPr>
          <p:spPr>
            <a:xfrm rot="10800000">
              <a:off x="3276600" y="4114800"/>
              <a:ext cx="152400" cy="762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</p:grpSp>
      <p:sp>
        <p:nvSpPr>
          <p:cNvPr id="19" name="Блок-схема: процесс 18">
            <a:extLst>
              <a:ext uri="{FF2B5EF4-FFF2-40B4-BE49-F238E27FC236}">
                <a16:creationId xmlns:a16="http://schemas.microsoft.com/office/drawing/2014/main" id="{AF6567C5-F8A5-41B4-A58E-43563D9F7A2B}"/>
              </a:ext>
            </a:extLst>
          </p:cNvPr>
          <p:cNvSpPr/>
          <p:nvPr/>
        </p:nvSpPr>
        <p:spPr>
          <a:xfrm>
            <a:off x="8120768" y="445788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МВД</a:t>
            </a:r>
          </a:p>
        </p:txBody>
      </p:sp>
      <p:sp>
        <p:nvSpPr>
          <p:cNvPr id="20" name="Блок-схема: процесс 19">
            <a:extLst>
              <a:ext uri="{FF2B5EF4-FFF2-40B4-BE49-F238E27FC236}">
                <a16:creationId xmlns:a16="http://schemas.microsoft.com/office/drawing/2014/main" id="{248407D5-CBB6-453F-8EC9-A8583AEA761A}"/>
              </a:ext>
            </a:extLst>
          </p:cNvPr>
          <p:cNvSpPr/>
          <p:nvPr/>
        </p:nvSpPr>
        <p:spPr>
          <a:xfrm>
            <a:off x="8120768" y="491508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ФСБ</a:t>
            </a:r>
          </a:p>
        </p:txBody>
      </p:sp>
      <p:sp>
        <p:nvSpPr>
          <p:cNvPr id="21" name="Блок-схема: процесс 20">
            <a:extLst>
              <a:ext uri="{FF2B5EF4-FFF2-40B4-BE49-F238E27FC236}">
                <a16:creationId xmlns:a16="http://schemas.microsoft.com/office/drawing/2014/main" id="{5E26D254-3F46-4862-911B-023A0EE43224}"/>
              </a:ext>
            </a:extLst>
          </p:cNvPr>
          <p:cNvSpPr/>
          <p:nvPr/>
        </p:nvSpPr>
        <p:spPr>
          <a:xfrm>
            <a:off x="7282568" y="5372280"/>
            <a:ext cx="16764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dirty="0">
                <a:solidFill>
                  <a:schemeClr val="tx1"/>
                </a:solidFill>
              </a:rPr>
              <a:t>ТУ Ространснадзор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B7E09BC1-C508-482D-8246-CE8776A28AAD}"/>
              </a:ext>
            </a:extLst>
          </p:cNvPr>
          <p:cNvCxnSpPr>
            <a:cxnSpLocks/>
            <a:stCxn id="16" idx="2"/>
          </p:cNvCxnSpPr>
          <p:nvPr/>
        </p:nvCxnSpPr>
        <p:spPr>
          <a:xfrm rot="16200000" flipH="1">
            <a:off x="2615318" y="4896030"/>
            <a:ext cx="1371600" cy="381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FCA23DE-6E8B-4EA3-8922-C2BA140DF295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3320168" y="5600880"/>
            <a:ext cx="39624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95DDCDB-234D-4CC4-9A00-E7086C28C4FE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3320168" y="5143680"/>
            <a:ext cx="48006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E2FF6CBA-A6BF-474F-B7B1-0AF95E5E142E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3320168" y="4686480"/>
            <a:ext cx="48006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43">
            <a:extLst>
              <a:ext uri="{FF2B5EF4-FFF2-40B4-BE49-F238E27FC236}">
                <a16:creationId xmlns:a16="http://schemas.microsoft.com/office/drawing/2014/main" id="{558868A3-E148-4849-8386-92BA7075ABB0}"/>
              </a:ext>
            </a:extLst>
          </p:cNvPr>
          <p:cNvGrpSpPr>
            <a:grpSpLocks/>
          </p:cNvGrpSpPr>
          <p:nvPr/>
        </p:nvGrpSpPr>
        <p:grpSpPr bwMode="auto">
          <a:xfrm>
            <a:off x="1491368" y="2133780"/>
            <a:ext cx="685800" cy="152400"/>
            <a:chOff x="1143000" y="1524000"/>
            <a:chExt cx="685800" cy="152400"/>
          </a:xfrm>
        </p:grpSpPr>
        <p:cxnSp>
          <p:nvCxnSpPr>
            <p:cNvPr id="174" name="Прямая соединительная линия 173">
              <a:extLst>
                <a:ext uri="{FF2B5EF4-FFF2-40B4-BE49-F238E27FC236}">
                  <a16:creationId xmlns:a16="http://schemas.microsoft.com/office/drawing/2014/main" id="{D562E1A4-D78C-4AEC-A9B5-6F54BBE3D6C1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>
              <a:extLst>
                <a:ext uri="{FF2B5EF4-FFF2-40B4-BE49-F238E27FC236}">
                  <a16:creationId xmlns:a16="http://schemas.microsoft.com/office/drawing/2014/main" id="{A9B7E088-3E31-4D0E-B8F8-4BA309B063A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>
              <a:extLst>
                <a:ext uri="{FF2B5EF4-FFF2-40B4-BE49-F238E27FC236}">
                  <a16:creationId xmlns:a16="http://schemas.microsoft.com/office/drawing/2014/main" id="{F433719A-7EDB-483B-843B-A64FD795A24C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>
              <a:extLst>
                <a:ext uri="{FF2B5EF4-FFF2-40B4-BE49-F238E27FC236}">
                  <a16:creationId xmlns:a16="http://schemas.microsoft.com/office/drawing/2014/main" id="{D3392A1B-3053-4D71-AB67-9D0C185934CC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>
              <a:extLst>
                <a:ext uri="{FF2B5EF4-FFF2-40B4-BE49-F238E27FC236}">
                  <a16:creationId xmlns:a16="http://schemas.microsoft.com/office/drawing/2014/main" id="{614AC1EF-CE60-4FBC-B97B-109A32890CD9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44">
            <a:extLst>
              <a:ext uri="{FF2B5EF4-FFF2-40B4-BE49-F238E27FC236}">
                <a16:creationId xmlns:a16="http://schemas.microsoft.com/office/drawing/2014/main" id="{DB72149B-5F54-41EA-8AAC-3653D1E80457}"/>
              </a:ext>
            </a:extLst>
          </p:cNvPr>
          <p:cNvGrpSpPr>
            <a:grpSpLocks/>
          </p:cNvGrpSpPr>
          <p:nvPr/>
        </p:nvGrpSpPr>
        <p:grpSpPr bwMode="auto">
          <a:xfrm>
            <a:off x="2177168" y="2133780"/>
            <a:ext cx="685800" cy="152400"/>
            <a:chOff x="1143000" y="1524000"/>
            <a:chExt cx="685800" cy="152400"/>
          </a:xfrm>
        </p:grpSpPr>
        <p:cxnSp>
          <p:nvCxnSpPr>
            <p:cNvPr id="169" name="Прямая соединительная линия 168">
              <a:extLst>
                <a:ext uri="{FF2B5EF4-FFF2-40B4-BE49-F238E27FC236}">
                  <a16:creationId xmlns:a16="http://schemas.microsoft.com/office/drawing/2014/main" id="{57DE7252-BF12-40A9-A94A-F7B9D9926280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>
              <a:extLst>
                <a:ext uri="{FF2B5EF4-FFF2-40B4-BE49-F238E27FC236}">
                  <a16:creationId xmlns:a16="http://schemas.microsoft.com/office/drawing/2014/main" id="{38A0444D-3786-4F7C-BA77-69A1BFFCC34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>
              <a:extLst>
                <a:ext uri="{FF2B5EF4-FFF2-40B4-BE49-F238E27FC236}">
                  <a16:creationId xmlns:a16="http://schemas.microsoft.com/office/drawing/2014/main" id="{01AD230B-F088-4407-8848-BC5AF5DA7078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>
              <a:extLst>
                <a:ext uri="{FF2B5EF4-FFF2-40B4-BE49-F238E27FC236}">
                  <a16:creationId xmlns:a16="http://schemas.microsoft.com/office/drawing/2014/main" id="{4BC022E5-0FE6-4DF5-A712-75AE33985CC3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>
              <a:extLst>
                <a:ext uri="{FF2B5EF4-FFF2-40B4-BE49-F238E27FC236}">
                  <a16:creationId xmlns:a16="http://schemas.microsoft.com/office/drawing/2014/main" id="{D213D2AD-4A44-4523-AFCC-3AFBBD6ECF81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50">
            <a:extLst>
              <a:ext uri="{FF2B5EF4-FFF2-40B4-BE49-F238E27FC236}">
                <a16:creationId xmlns:a16="http://schemas.microsoft.com/office/drawing/2014/main" id="{D0F0E6A8-C024-47C7-BF36-4AE9D6DC5980}"/>
              </a:ext>
            </a:extLst>
          </p:cNvPr>
          <p:cNvGrpSpPr>
            <a:grpSpLocks/>
          </p:cNvGrpSpPr>
          <p:nvPr/>
        </p:nvGrpSpPr>
        <p:grpSpPr bwMode="auto">
          <a:xfrm>
            <a:off x="2862968" y="2133780"/>
            <a:ext cx="685800" cy="152400"/>
            <a:chOff x="1143000" y="1524000"/>
            <a:chExt cx="685800" cy="152400"/>
          </a:xfrm>
        </p:grpSpPr>
        <p:cxnSp>
          <p:nvCxnSpPr>
            <p:cNvPr id="164" name="Прямая соединительная линия 163">
              <a:extLst>
                <a:ext uri="{FF2B5EF4-FFF2-40B4-BE49-F238E27FC236}">
                  <a16:creationId xmlns:a16="http://schemas.microsoft.com/office/drawing/2014/main" id="{DD727E91-C77C-44B2-A4D3-FC5EDAA3B64F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>
              <a:extLst>
                <a:ext uri="{FF2B5EF4-FFF2-40B4-BE49-F238E27FC236}">
                  <a16:creationId xmlns:a16="http://schemas.microsoft.com/office/drawing/2014/main" id="{E421FC07-2BD4-4268-B7F3-2B2932F274BD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>
              <a:extLst>
                <a:ext uri="{FF2B5EF4-FFF2-40B4-BE49-F238E27FC236}">
                  <a16:creationId xmlns:a16="http://schemas.microsoft.com/office/drawing/2014/main" id="{7B4BB4A9-01F2-43BD-A1BD-AE8898A22023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>
              <a:extLst>
                <a:ext uri="{FF2B5EF4-FFF2-40B4-BE49-F238E27FC236}">
                  <a16:creationId xmlns:a16="http://schemas.microsoft.com/office/drawing/2014/main" id="{943834B9-1C3C-4EBD-BF51-77E71431C314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>
              <a:extLst>
                <a:ext uri="{FF2B5EF4-FFF2-40B4-BE49-F238E27FC236}">
                  <a16:creationId xmlns:a16="http://schemas.microsoft.com/office/drawing/2014/main" id="{4451C2F5-FFFE-4A68-93EB-4EE7C147D672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56">
            <a:extLst>
              <a:ext uri="{FF2B5EF4-FFF2-40B4-BE49-F238E27FC236}">
                <a16:creationId xmlns:a16="http://schemas.microsoft.com/office/drawing/2014/main" id="{8C3F3854-AA47-4DB5-8396-1F89B24A1AC8}"/>
              </a:ext>
            </a:extLst>
          </p:cNvPr>
          <p:cNvGrpSpPr>
            <a:grpSpLocks/>
          </p:cNvGrpSpPr>
          <p:nvPr/>
        </p:nvGrpSpPr>
        <p:grpSpPr bwMode="auto">
          <a:xfrm>
            <a:off x="3548768" y="2133780"/>
            <a:ext cx="685800" cy="152400"/>
            <a:chOff x="1143000" y="1524000"/>
            <a:chExt cx="685800" cy="152400"/>
          </a:xfrm>
        </p:grpSpPr>
        <p:cxnSp>
          <p:nvCxnSpPr>
            <p:cNvPr id="159" name="Прямая соединительная линия 158">
              <a:extLst>
                <a:ext uri="{FF2B5EF4-FFF2-40B4-BE49-F238E27FC236}">
                  <a16:creationId xmlns:a16="http://schemas.microsoft.com/office/drawing/2014/main" id="{D299AD89-ABE8-4D1F-AF5A-4AFC323C5972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>
              <a:extLst>
                <a:ext uri="{FF2B5EF4-FFF2-40B4-BE49-F238E27FC236}">
                  <a16:creationId xmlns:a16="http://schemas.microsoft.com/office/drawing/2014/main" id="{C38F03B4-B8D2-427C-9A47-6AC63019D6E8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>
              <a:extLst>
                <a:ext uri="{FF2B5EF4-FFF2-40B4-BE49-F238E27FC236}">
                  <a16:creationId xmlns:a16="http://schemas.microsoft.com/office/drawing/2014/main" id="{617E65E3-39BF-434F-B2AB-6992306C9C31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>
              <a:extLst>
                <a:ext uri="{FF2B5EF4-FFF2-40B4-BE49-F238E27FC236}">
                  <a16:creationId xmlns:a16="http://schemas.microsoft.com/office/drawing/2014/main" id="{6413CD65-E6EB-4F1A-9580-F7FA5ED97EFA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>
              <a:extLst>
                <a:ext uri="{FF2B5EF4-FFF2-40B4-BE49-F238E27FC236}">
                  <a16:creationId xmlns:a16="http://schemas.microsoft.com/office/drawing/2014/main" id="{29F0AA7B-8298-4C6C-9C15-335D839F6BE7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62">
            <a:extLst>
              <a:ext uri="{FF2B5EF4-FFF2-40B4-BE49-F238E27FC236}">
                <a16:creationId xmlns:a16="http://schemas.microsoft.com/office/drawing/2014/main" id="{5A0C7729-371C-478E-9355-248133853CF9}"/>
              </a:ext>
            </a:extLst>
          </p:cNvPr>
          <p:cNvGrpSpPr>
            <a:grpSpLocks/>
          </p:cNvGrpSpPr>
          <p:nvPr/>
        </p:nvGrpSpPr>
        <p:grpSpPr bwMode="auto">
          <a:xfrm>
            <a:off x="4234568" y="2133780"/>
            <a:ext cx="685800" cy="152400"/>
            <a:chOff x="1143000" y="1524000"/>
            <a:chExt cx="685800" cy="152400"/>
          </a:xfrm>
        </p:grpSpPr>
        <p:cxnSp>
          <p:nvCxnSpPr>
            <p:cNvPr id="154" name="Прямая соединительная линия 153">
              <a:extLst>
                <a:ext uri="{FF2B5EF4-FFF2-40B4-BE49-F238E27FC236}">
                  <a16:creationId xmlns:a16="http://schemas.microsoft.com/office/drawing/2014/main" id="{D2D78303-DF79-4C76-9466-EC9C6975D4C5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>
              <a:extLst>
                <a:ext uri="{FF2B5EF4-FFF2-40B4-BE49-F238E27FC236}">
                  <a16:creationId xmlns:a16="http://schemas.microsoft.com/office/drawing/2014/main" id="{17746F68-E6B2-447F-B826-680ABD9F128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единительная линия 155">
              <a:extLst>
                <a:ext uri="{FF2B5EF4-FFF2-40B4-BE49-F238E27FC236}">
                  <a16:creationId xmlns:a16="http://schemas.microsoft.com/office/drawing/2014/main" id="{76B8F79A-0381-412C-BC5C-A15AC0526641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>
              <a:extLst>
                <a:ext uri="{FF2B5EF4-FFF2-40B4-BE49-F238E27FC236}">
                  <a16:creationId xmlns:a16="http://schemas.microsoft.com/office/drawing/2014/main" id="{7A318B45-F841-491A-B4F5-2886F050CE4D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>
              <a:extLst>
                <a:ext uri="{FF2B5EF4-FFF2-40B4-BE49-F238E27FC236}">
                  <a16:creationId xmlns:a16="http://schemas.microsoft.com/office/drawing/2014/main" id="{8F77707D-5B30-4DAC-8839-1CAB4B24C2D0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80">
            <a:extLst>
              <a:ext uri="{FF2B5EF4-FFF2-40B4-BE49-F238E27FC236}">
                <a16:creationId xmlns:a16="http://schemas.microsoft.com/office/drawing/2014/main" id="{3D34B63A-4A7D-46FB-971D-5F652A20AE8C}"/>
              </a:ext>
            </a:extLst>
          </p:cNvPr>
          <p:cNvGrpSpPr>
            <a:grpSpLocks/>
          </p:cNvGrpSpPr>
          <p:nvPr/>
        </p:nvGrpSpPr>
        <p:grpSpPr bwMode="auto">
          <a:xfrm>
            <a:off x="5834768" y="2133780"/>
            <a:ext cx="685800" cy="152400"/>
            <a:chOff x="1143000" y="1524000"/>
            <a:chExt cx="685800" cy="152400"/>
          </a:xfrm>
        </p:grpSpPr>
        <p:cxnSp>
          <p:nvCxnSpPr>
            <p:cNvPr id="149" name="Прямая соединительная линия 148">
              <a:extLst>
                <a:ext uri="{FF2B5EF4-FFF2-40B4-BE49-F238E27FC236}">
                  <a16:creationId xmlns:a16="http://schemas.microsoft.com/office/drawing/2014/main" id="{7B865D38-4490-4FA6-BA2B-E1214723D05F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>
              <a:extLst>
                <a:ext uri="{FF2B5EF4-FFF2-40B4-BE49-F238E27FC236}">
                  <a16:creationId xmlns:a16="http://schemas.microsoft.com/office/drawing/2014/main" id="{7410C7BD-0ACA-4A6B-B792-F23643B4D32B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>
              <a:extLst>
                <a:ext uri="{FF2B5EF4-FFF2-40B4-BE49-F238E27FC236}">
                  <a16:creationId xmlns:a16="http://schemas.microsoft.com/office/drawing/2014/main" id="{9BFD7B46-9307-48AA-A8AB-18060EC5DAF6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я соединительная линия 151">
              <a:extLst>
                <a:ext uri="{FF2B5EF4-FFF2-40B4-BE49-F238E27FC236}">
                  <a16:creationId xmlns:a16="http://schemas.microsoft.com/office/drawing/2014/main" id="{A7AA29DC-D3F0-4807-B445-19DD1FE9861C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Прямая соединительная линия 152">
              <a:extLst>
                <a:ext uri="{FF2B5EF4-FFF2-40B4-BE49-F238E27FC236}">
                  <a16:creationId xmlns:a16="http://schemas.microsoft.com/office/drawing/2014/main" id="{56CDEA9D-E32B-4076-9FB0-B65432D84F0C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Группа 86">
            <a:extLst>
              <a:ext uri="{FF2B5EF4-FFF2-40B4-BE49-F238E27FC236}">
                <a16:creationId xmlns:a16="http://schemas.microsoft.com/office/drawing/2014/main" id="{AF1900F5-4D64-4416-AF95-186114E9AE39}"/>
              </a:ext>
            </a:extLst>
          </p:cNvPr>
          <p:cNvGrpSpPr>
            <a:grpSpLocks/>
          </p:cNvGrpSpPr>
          <p:nvPr/>
        </p:nvGrpSpPr>
        <p:grpSpPr bwMode="auto">
          <a:xfrm>
            <a:off x="6520568" y="2133780"/>
            <a:ext cx="685800" cy="152400"/>
            <a:chOff x="1143000" y="1524000"/>
            <a:chExt cx="685800" cy="152400"/>
          </a:xfrm>
        </p:grpSpPr>
        <p:cxnSp>
          <p:nvCxnSpPr>
            <p:cNvPr id="144" name="Прямая соединительная линия 143">
              <a:extLst>
                <a:ext uri="{FF2B5EF4-FFF2-40B4-BE49-F238E27FC236}">
                  <a16:creationId xmlns:a16="http://schemas.microsoft.com/office/drawing/2014/main" id="{3409D42F-66C2-44C5-844E-93FB3AE9015C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>
              <a:extLst>
                <a:ext uri="{FF2B5EF4-FFF2-40B4-BE49-F238E27FC236}">
                  <a16:creationId xmlns:a16="http://schemas.microsoft.com/office/drawing/2014/main" id="{E96CE6F6-B884-489C-80C0-B81455ADB98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>
              <a:extLst>
                <a:ext uri="{FF2B5EF4-FFF2-40B4-BE49-F238E27FC236}">
                  <a16:creationId xmlns:a16="http://schemas.microsoft.com/office/drawing/2014/main" id="{19B62B7E-4548-49E5-9EC0-B6987D69BB35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единительная линия 146">
              <a:extLst>
                <a:ext uri="{FF2B5EF4-FFF2-40B4-BE49-F238E27FC236}">
                  <a16:creationId xmlns:a16="http://schemas.microsoft.com/office/drawing/2014/main" id="{CEEADB25-CAEA-48AA-8D8F-26592FF6C6A5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>
              <a:extLst>
                <a:ext uri="{FF2B5EF4-FFF2-40B4-BE49-F238E27FC236}">
                  <a16:creationId xmlns:a16="http://schemas.microsoft.com/office/drawing/2014/main" id="{3E25E362-B3DA-4C03-B22F-0CAC09EEFE2C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92">
            <a:extLst>
              <a:ext uri="{FF2B5EF4-FFF2-40B4-BE49-F238E27FC236}">
                <a16:creationId xmlns:a16="http://schemas.microsoft.com/office/drawing/2014/main" id="{DFD0A911-6F09-42D6-B9B8-77F6E95840D7}"/>
              </a:ext>
            </a:extLst>
          </p:cNvPr>
          <p:cNvGrpSpPr>
            <a:grpSpLocks/>
          </p:cNvGrpSpPr>
          <p:nvPr/>
        </p:nvGrpSpPr>
        <p:grpSpPr bwMode="auto">
          <a:xfrm>
            <a:off x="7053968" y="2133780"/>
            <a:ext cx="685800" cy="152400"/>
            <a:chOff x="1143000" y="1524000"/>
            <a:chExt cx="685800" cy="152400"/>
          </a:xfrm>
        </p:grpSpPr>
        <p:cxnSp>
          <p:nvCxnSpPr>
            <p:cNvPr id="139" name="Прямая соединительная линия 138">
              <a:extLst>
                <a:ext uri="{FF2B5EF4-FFF2-40B4-BE49-F238E27FC236}">
                  <a16:creationId xmlns:a16="http://schemas.microsoft.com/office/drawing/2014/main" id="{D1A02AF1-D78F-4DA5-8FE5-C1E39EF882A3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>
              <a:extLst>
                <a:ext uri="{FF2B5EF4-FFF2-40B4-BE49-F238E27FC236}">
                  <a16:creationId xmlns:a16="http://schemas.microsoft.com/office/drawing/2014/main" id="{25248B5B-CADD-4C80-8D1C-ECF1B365BA3D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>
              <a:extLst>
                <a:ext uri="{FF2B5EF4-FFF2-40B4-BE49-F238E27FC236}">
                  <a16:creationId xmlns:a16="http://schemas.microsoft.com/office/drawing/2014/main" id="{C1670191-F683-4169-896A-7A17F546417D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>
              <a:extLst>
                <a:ext uri="{FF2B5EF4-FFF2-40B4-BE49-F238E27FC236}">
                  <a16:creationId xmlns:a16="http://schemas.microsoft.com/office/drawing/2014/main" id="{9BC36AF4-3ECB-404F-9069-8B97DCEDE542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>
              <a:extLst>
                <a:ext uri="{FF2B5EF4-FFF2-40B4-BE49-F238E27FC236}">
                  <a16:creationId xmlns:a16="http://schemas.microsoft.com/office/drawing/2014/main" id="{9189D030-ECF5-4388-8216-BEFAE2EE3DC2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98">
            <a:extLst>
              <a:ext uri="{FF2B5EF4-FFF2-40B4-BE49-F238E27FC236}">
                <a16:creationId xmlns:a16="http://schemas.microsoft.com/office/drawing/2014/main" id="{D9F4448E-40F0-431D-BC07-0EC233D0A95B}"/>
              </a:ext>
            </a:extLst>
          </p:cNvPr>
          <p:cNvGrpSpPr>
            <a:grpSpLocks/>
          </p:cNvGrpSpPr>
          <p:nvPr/>
        </p:nvGrpSpPr>
        <p:grpSpPr bwMode="auto">
          <a:xfrm>
            <a:off x="7739768" y="2133780"/>
            <a:ext cx="685800" cy="152400"/>
            <a:chOff x="1143000" y="1524000"/>
            <a:chExt cx="685800" cy="152400"/>
          </a:xfrm>
        </p:grpSpPr>
        <p:cxnSp>
          <p:nvCxnSpPr>
            <p:cNvPr id="134" name="Прямая соединительная линия 133">
              <a:extLst>
                <a:ext uri="{FF2B5EF4-FFF2-40B4-BE49-F238E27FC236}">
                  <a16:creationId xmlns:a16="http://schemas.microsoft.com/office/drawing/2014/main" id="{8C67258C-3C0B-46F0-8E54-89D73E7EFED1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>
              <a:extLst>
                <a:ext uri="{FF2B5EF4-FFF2-40B4-BE49-F238E27FC236}">
                  <a16:creationId xmlns:a16="http://schemas.microsoft.com/office/drawing/2014/main" id="{D311ED70-0A11-4E58-8A82-9E18D88A4D2B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>
              <a:extLst>
                <a:ext uri="{FF2B5EF4-FFF2-40B4-BE49-F238E27FC236}">
                  <a16:creationId xmlns:a16="http://schemas.microsoft.com/office/drawing/2014/main" id="{95CA4939-2864-4122-8332-DB78750B22EA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>
              <a:extLst>
                <a:ext uri="{FF2B5EF4-FFF2-40B4-BE49-F238E27FC236}">
                  <a16:creationId xmlns:a16="http://schemas.microsoft.com/office/drawing/2014/main" id="{7101DF6A-0BFE-4B5E-A5C9-2230B254E118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>
              <a:extLst>
                <a:ext uri="{FF2B5EF4-FFF2-40B4-BE49-F238E27FC236}">
                  <a16:creationId xmlns:a16="http://schemas.microsoft.com/office/drawing/2014/main" id="{ADF0926F-F0F1-4C1B-BB3D-68282AE88725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117">
            <a:extLst>
              <a:ext uri="{FF2B5EF4-FFF2-40B4-BE49-F238E27FC236}">
                <a16:creationId xmlns:a16="http://schemas.microsoft.com/office/drawing/2014/main" id="{F4C8650A-4910-486D-9220-AC3ED0FDCE6D}"/>
              </a:ext>
            </a:extLst>
          </p:cNvPr>
          <p:cNvGrpSpPr>
            <a:grpSpLocks/>
          </p:cNvGrpSpPr>
          <p:nvPr/>
        </p:nvGrpSpPr>
        <p:grpSpPr bwMode="auto">
          <a:xfrm>
            <a:off x="6063368" y="4229280"/>
            <a:ext cx="685800" cy="152400"/>
            <a:chOff x="1143000" y="1524000"/>
            <a:chExt cx="685800" cy="152400"/>
          </a:xfrm>
        </p:grpSpPr>
        <p:cxnSp>
          <p:nvCxnSpPr>
            <p:cNvPr id="129" name="Прямая соединительная линия 128">
              <a:extLst>
                <a:ext uri="{FF2B5EF4-FFF2-40B4-BE49-F238E27FC236}">
                  <a16:creationId xmlns:a16="http://schemas.microsoft.com/office/drawing/2014/main" id="{4485A9DF-410A-478A-BE90-10DAC6983338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>
              <a:extLst>
                <a:ext uri="{FF2B5EF4-FFF2-40B4-BE49-F238E27FC236}">
                  <a16:creationId xmlns:a16="http://schemas.microsoft.com/office/drawing/2014/main" id="{6CBF3017-75AB-42B6-BB67-1FF3A524F2B1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>
              <a:extLst>
                <a:ext uri="{FF2B5EF4-FFF2-40B4-BE49-F238E27FC236}">
                  <a16:creationId xmlns:a16="http://schemas.microsoft.com/office/drawing/2014/main" id="{F9BD628B-4977-452A-AE6F-4BAC341AB8C9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>
              <a:extLst>
                <a:ext uri="{FF2B5EF4-FFF2-40B4-BE49-F238E27FC236}">
                  <a16:creationId xmlns:a16="http://schemas.microsoft.com/office/drawing/2014/main" id="{C4892A93-A15A-43EF-A9FE-D7244BACCCDB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>
              <a:extLst>
                <a:ext uri="{FF2B5EF4-FFF2-40B4-BE49-F238E27FC236}">
                  <a16:creationId xmlns:a16="http://schemas.microsoft.com/office/drawing/2014/main" id="{27A95CFF-2153-4543-A026-2E846B360E71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123">
            <a:extLst>
              <a:ext uri="{FF2B5EF4-FFF2-40B4-BE49-F238E27FC236}">
                <a16:creationId xmlns:a16="http://schemas.microsoft.com/office/drawing/2014/main" id="{B5ACFA20-3167-47CA-91F6-24BA92509719}"/>
              </a:ext>
            </a:extLst>
          </p:cNvPr>
          <p:cNvGrpSpPr>
            <a:grpSpLocks/>
          </p:cNvGrpSpPr>
          <p:nvPr/>
        </p:nvGrpSpPr>
        <p:grpSpPr bwMode="auto">
          <a:xfrm>
            <a:off x="6749168" y="4229280"/>
            <a:ext cx="685800" cy="152400"/>
            <a:chOff x="1143000" y="1524000"/>
            <a:chExt cx="685800" cy="152400"/>
          </a:xfrm>
        </p:grpSpPr>
        <p:cxnSp>
          <p:nvCxnSpPr>
            <p:cNvPr id="124" name="Прямая соединительная линия 123">
              <a:extLst>
                <a:ext uri="{FF2B5EF4-FFF2-40B4-BE49-F238E27FC236}">
                  <a16:creationId xmlns:a16="http://schemas.microsoft.com/office/drawing/2014/main" id="{50DA7F6E-3B85-4215-9F00-0FAF5E51F264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>
              <a:extLst>
                <a:ext uri="{FF2B5EF4-FFF2-40B4-BE49-F238E27FC236}">
                  <a16:creationId xmlns:a16="http://schemas.microsoft.com/office/drawing/2014/main" id="{E02231BD-37A2-46F4-A170-63C9963C2162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>
              <a:extLst>
                <a:ext uri="{FF2B5EF4-FFF2-40B4-BE49-F238E27FC236}">
                  <a16:creationId xmlns:a16="http://schemas.microsoft.com/office/drawing/2014/main" id="{6956C0AE-FDC6-4008-B98B-38A7252A88B4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>
              <a:extLst>
                <a:ext uri="{FF2B5EF4-FFF2-40B4-BE49-F238E27FC236}">
                  <a16:creationId xmlns:a16="http://schemas.microsoft.com/office/drawing/2014/main" id="{C119F74B-2882-4F01-B0A7-24768A704A21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>
              <a:extLst>
                <a:ext uri="{FF2B5EF4-FFF2-40B4-BE49-F238E27FC236}">
                  <a16:creationId xmlns:a16="http://schemas.microsoft.com/office/drawing/2014/main" id="{EBE076D0-1720-4107-AD50-A6FD397ABEE5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129">
            <a:extLst>
              <a:ext uri="{FF2B5EF4-FFF2-40B4-BE49-F238E27FC236}">
                <a16:creationId xmlns:a16="http://schemas.microsoft.com/office/drawing/2014/main" id="{5D8D4A32-5D42-4A52-955A-86A35FD2C85A}"/>
              </a:ext>
            </a:extLst>
          </p:cNvPr>
          <p:cNvGrpSpPr>
            <a:grpSpLocks/>
          </p:cNvGrpSpPr>
          <p:nvPr/>
        </p:nvGrpSpPr>
        <p:grpSpPr bwMode="auto">
          <a:xfrm>
            <a:off x="7282568" y="4229280"/>
            <a:ext cx="685800" cy="152400"/>
            <a:chOff x="1143000" y="1524000"/>
            <a:chExt cx="685800" cy="152400"/>
          </a:xfrm>
        </p:grpSpPr>
        <p:cxnSp>
          <p:nvCxnSpPr>
            <p:cNvPr id="119" name="Прямая соединительная линия 118">
              <a:extLst>
                <a:ext uri="{FF2B5EF4-FFF2-40B4-BE49-F238E27FC236}">
                  <a16:creationId xmlns:a16="http://schemas.microsoft.com/office/drawing/2014/main" id="{8C7FD4B3-11C0-4FCE-8BE6-5A85D1648599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>
              <a:extLst>
                <a:ext uri="{FF2B5EF4-FFF2-40B4-BE49-F238E27FC236}">
                  <a16:creationId xmlns:a16="http://schemas.microsoft.com/office/drawing/2014/main" id="{563EE713-44FA-46A4-AF1C-59DA03A01DE7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>
              <a:extLst>
                <a:ext uri="{FF2B5EF4-FFF2-40B4-BE49-F238E27FC236}">
                  <a16:creationId xmlns:a16="http://schemas.microsoft.com/office/drawing/2014/main" id="{FDFD7E4F-BFBD-4904-BAEE-D5EB7009DA5B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единительная линия 121">
              <a:extLst>
                <a:ext uri="{FF2B5EF4-FFF2-40B4-BE49-F238E27FC236}">
                  <a16:creationId xmlns:a16="http://schemas.microsoft.com/office/drawing/2014/main" id="{2C01B841-B166-4985-AF98-C2DC39441BF2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>
              <a:extLst>
                <a:ext uri="{FF2B5EF4-FFF2-40B4-BE49-F238E27FC236}">
                  <a16:creationId xmlns:a16="http://schemas.microsoft.com/office/drawing/2014/main" id="{29894E1D-20FB-4ACE-9131-CCC7B65B1376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135">
            <a:extLst>
              <a:ext uri="{FF2B5EF4-FFF2-40B4-BE49-F238E27FC236}">
                <a16:creationId xmlns:a16="http://schemas.microsoft.com/office/drawing/2014/main" id="{AEB06899-E5D8-419F-A48B-6449F6CCD998}"/>
              </a:ext>
            </a:extLst>
          </p:cNvPr>
          <p:cNvGrpSpPr>
            <a:grpSpLocks/>
          </p:cNvGrpSpPr>
          <p:nvPr/>
        </p:nvGrpSpPr>
        <p:grpSpPr bwMode="auto">
          <a:xfrm>
            <a:off x="7968368" y="4229280"/>
            <a:ext cx="685800" cy="152400"/>
            <a:chOff x="1143000" y="1524000"/>
            <a:chExt cx="685800" cy="152400"/>
          </a:xfrm>
        </p:grpSpPr>
        <p:cxnSp>
          <p:nvCxnSpPr>
            <p:cNvPr id="114" name="Прямая соединительная линия 113">
              <a:extLst>
                <a:ext uri="{FF2B5EF4-FFF2-40B4-BE49-F238E27FC236}">
                  <a16:creationId xmlns:a16="http://schemas.microsoft.com/office/drawing/2014/main" id="{F93215ED-B4EE-48A1-A859-56501EACE7F6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>
              <a:extLst>
                <a:ext uri="{FF2B5EF4-FFF2-40B4-BE49-F238E27FC236}">
                  <a16:creationId xmlns:a16="http://schemas.microsoft.com/office/drawing/2014/main" id="{EC7F5006-390E-4CC2-BBD8-1FBED8144C6D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>
              <a:extLst>
                <a:ext uri="{FF2B5EF4-FFF2-40B4-BE49-F238E27FC236}">
                  <a16:creationId xmlns:a16="http://schemas.microsoft.com/office/drawing/2014/main" id="{CF011E79-EFC2-4447-A0A6-73F6A2A58518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>
              <a:extLst>
                <a:ext uri="{FF2B5EF4-FFF2-40B4-BE49-F238E27FC236}">
                  <a16:creationId xmlns:a16="http://schemas.microsoft.com/office/drawing/2014/main" id="{8587B83B-ACF9-4BA6-921B-BD12528F8721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>
              <a:extLst>
                <a:ext uri="{FF2B5EF4-FFF2-40B4-BE49-F238E27FC236}">
                  <a16:creationId xmlns:a16="http://schemas.microsoft.com/office/drawing/2014/main" id="{92AF75DF-34D5-47CD-B13C-898E5A5A34FE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141">
            <a:extLst>
              <a:ext uri="{FF2B5EF4-FFF2-40B4-BE49-F238E27FC236}">
                <a16:creationId xmlns:a16="http://schemas.microsoft.com/office/drawing/2014/main" id="{E5C048FE-6E5D-4FE4-A984-F003F7618C0C}"/>
              </a:ext>
            </a:extLst>
          </p:cNvPr>
          <p:cNvGrpSpPr>
            <a:grpSpLocks/>
          </p:cNvGrpSpPr>
          <p:nvPr/>
        </p:nvGrpSpPr>
        <p:grpSpPr bwMode="auto">
          <a:xfrm>
            <a:off x="653168" y="4229280"/>
            <a:ext cx="685800" cy="152400"/>
            <a:chOff x="1143000" y="1524000"/>
            <a:chExt cx="685800" cy="152400"/>
          </a:xfrm>
        </p:grpSpPr>
        <p:cxnSp>
          <p:nvCxnSpPr>
            <p:cNvPr id="109" name="Прямая соединительная линия 108">
              <a:extLst>
                <a:ext uri="{FF2B5EF4-FFF2-40B4-BE49-F238E27FC236}">
                  <a16:creationId xmlns:a16="http://schemas.microsoft.com/office/drawing/2014/main" id="{D5EEEFDC-76F0-4B1F-B801-EE9F9508DE3A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>
              <a:extLst>
                <a:ext uri="{FF2B5EF4-FFF2-40B4-BE49-F238E27FC236}">
                  <a16:creationId xmlns:a16="http://schemas.microsoft.com/office/drawing/2014/main" id="{5F5A9B5C-6AD9-43D1-802B-8C7AA7960A38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>
              <a:extLst>
                <a:ext uri="{FF2B5EF4-FFF2-40B4-BE49-F238E27FC236}">
                  <a16:creationId xmlns:a16="http://schemas.microsoft.com/office/drawing/2014/main" id="{40FF6744-AE12-4A15-B679-2544940A8932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>
              <a:extLst>
                <a:ext uri="{FF2B5EF4-FFF2-40B4-BE49-F238E27FC236}">
                  <a16:creationId xmlns:a16="http://schemas.microsoft.com/office/drawing/2014/main" id="{23B055F0-6A0C-4510-ADBB-72D55AFB72DB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>
              <a:extLst>
                <a:ext uri="{FF2B5EF4-FFF2-40B4-BE49-F238E27FC236}">
                  <a16:creationId xmlns:a16="http://schemas.microsoft.com/office/drawing/2014/main" id="{544ACFA9-1734-4A2E-BE78-7E315D708915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147">
            <a:extLst>
              <a:ext uri="{FF2B5EF4-FFF2-40B4-BE49-F238E27FC236}">
                <a16:creationId xmlns:a16="http://schemas.microsoft.com/office/drawing/2014/main" id="{2F81FFE4-0B98-4C8A-A879-08997EA07AFA}"/>
              </a:ext>
            </a:extLst>
          </p:cNvPr>
          <p:cNvGrpSpPr>
            <a:grpSpLocks/>
          </p:cNvGrpSpPr>
          <p:nvPr/>
        </p:nvGrpSpPr>
        <p:grpSpPr bwMode="auto">
          <a:xfrm>
            <a:off x="2939168" y="4229280"/>
            <a:ext cx="685800" cy="152400"/>
            <a:chOff x="1143000" y="1524000"/>
            <a:chExt cx="685800" cy="152400"/>
          </a:xfrm>
        </p:grpSpPr>
        <p:cxnSp>
          <p:nvCxnSpPr>
            <p:cNvPr id="104" name="Прямая соединительная линия 103">
              <a:extLst>
                <a:ext uri="{FF2B5EF4-FFF2-40B4-BE49-F238E27FC236}">
                  <a16:creationId xmlns:a16="http://schemas.microsoft.com/office/drawing/2014/main" id="{76EBBFE8-6553-42E9-89E4-566FFDEA52E2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>
              <a:extLst>
                <a:ext uri="{FF2B5EF4-FFF2-40B4-BE49-F238E27FC236}">
                  <a16:creationId xmlns:a16="http://schemas.microsoft.com/office/drawing/2014/main" id="{18D48C5C-0B10-437E-BA1C-9BB1A360798C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>
              <a:extLst>
                <a:ext uri="{FF2B5EF4-FFF2-40B4-BE49-F238E27FC236}">
                  <a16:creationId xmlns:a16="http://schemas.microsoft.com/office/drawing/2014/main" id="{54CF1C54-B34D-4144-AB0B-158EC7C92559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>
              <a:extLst>
                <a:ext uri="{FF2B5EF4-FFF2-40B4-BE49-F238E27FC236}">
                  <a16:creationId xmlns:a16="http://schemas.microsoft.com/office/drawing/2014/main" id="{AAA3B28B-2E27-4E54-B651-B049FDBB0D30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>
              <a:extLst>
                <a:ext uri="{FF2B5EF4-FFF2-40B4-BE49-F238E27FC236}">
                  <a16:creationId xmlns:a16="http://schemas.microsoft.com/office/drawing/2014/main" id="{340D192A-3CE7-404B-B391-51252C03E578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153">
            <a:extLst>
              <a:ext uri="{FF2B5EF4-FFF2-40B4-BE49-F238E27FC236}">
                <a16:creationId xmlns:a16="http://schemas.microsoft.com/office/drawing/2014/main" id="{68B89244-54AC-4926-857C-6759A3ED6F66}"/>
              </a:ext>
            </a:extLst>
          </p:cNvPr>
          <p:cNvGrpSpPr>
            <a:grpSpLocks/>
          </p:cNvGrpSpPr>
          <p:nvPr/>
        </p:nvGrpSpPr>
        <p:grpSpPr bwMode="auto">
          <a:xfrm>
            <a:off x="3548768" y="4229280"/>
            <a:ext cx="685800" cy="152400"/>
            <a:chOff x="1143000" y="1524000"/>
            <a:chExt cx="685800" cy="152400"/>
          </a:xfrm>
        </p:grpSpPr>
        <p:cxnSp>
          <p:nvCxnSpPr>
            <p:cNvPr id="99" name="Прямая соединительная линия 98">
              <a:extLst>
                <a:ext uri="{FF2B5EF4-FFF2-40B4-BE49-F238E27FC236}">
                  <a16:creationId xmlns:a16="http://schemas.microsoft.com/office/drawing/2014/main" id="{837E5B87-BB09-4DB9-88A3-5A3580059612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>
              <a:extLst>
                <a:ext uri="{FF2B5EF4-FFF2-40B4-BE49-F238E27FC236}">
                  <a16:creationId xmlns:a16="http://schemas.microsoft.com/office/drawing/2014/main" id="{E8BB3E1F-A4C6-4CD2-84D9-22C67DB8A4F4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>
              <a:extLst>
                <a:ext uri="{FF2B5EF4-FFF2-40B4-BE49-F238E27FC236}">
                  <a16:creationId xmlns:a16="http://schemas.microsoft.com/office/drawing/2014/main" id="{F03957FA-3F2C-410F-AAAA-F4C93DEEEAF5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>
              <a:extLst>
                <a:ext uri="{FF2B5EF4-FFF2-40B4-BE49-F238E27FC236}">
                  <a16:creationId xmlns:a16="http://schemas.microsoft.com/office/drawing/2014/main" id="{A04E254D-D75F-4E2A-BE07-9BB81A3A7D99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>
              <a:extLst>
                <a:ext uri="{FF2B5EF4-FFF2-40B4-BE49-F238E27FC236}">
                  <a16:creationId xmlns:a16="http://schemas.microsoft.com/office/drawing/2014/main" id="{7B4F72F4-B923-4356-AAAB-3D9BE1C9CCFA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159">
            <a:extLst>
              <a:ext uri="{FF2B5EF4-FFF2-40B4-BE49-F238E27FC236}">
                <a16:creationId xmlns:a16="http://schemas.microsoft.com/office/drawing/2014/main" id="{FDB25EDB-DCA5-4BD5-BC86-9C82FF6628ED}"/>
              </a:ext>
            </a:extLst>
          </p:cNvPr>
          <p:cNvGrpSpPr>
            <a:grpSpLocks/>
          </p:cNvGrpSpPr>
          <p:nvPr/>
        </p:nvGrpSpPr>
        <p:grpSpPr bwMode="auto">
          <a:xfrm>
            <a:off x="4234568" y="4229280"/>
            <a:ext cx="685800" cy="152400"/>
            <a:chOff x="1143000" y="1524000"/>
            <a:chExt cx="685800" cy="152400"/>
          </a:xfrm>
        </p:grpSpPr>
        <p:cxnSp>
          <p:nvCxnSpPr>
            <p:cNvPr id="94" name="Прямая соединительная линия 93">
              <a:extLst>
                <a:ext uri="{FF2B5EF4-FFF2-40B4-BE49-F238E27FC236}">
                  <a16:creationId xmlns:a16="http://schemas.microsoft.com/office/drawing/2014/main" id="{378DE2EA-88F1-436B-900E-48124B33C929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>
              <a:extLst>
                <a:ext uri="{FF2B5EF4-FFF2-40B4-BE49-F238E27FC236}">
                  <a16:creationId xmlns:a16="http://schemas.microsoft.com/office/drawing/2014/main" id="{47DFE067-616D-45B8-9FA5-E9313FE9728B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>
              <a:extLst>
                <a:ext uri="{FF2B5EF4-FFF2-40B4-BE49-F238E27FC236}">
                  <a16:creationId xmlns:a16="http://schemas.microsoft.com/office/drawing/2014/main" id="{DA288645-5FEC-4DA4-9BB4-D1A5EED85921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>
              <a:extLst>
                <a:ext uri="{FF2B5EF4-FFF2-40B4-BE49-F238E27FC236}">
                  <a16:creationId xmlns:a16="http://schemas.microsoft.com/office/drawing/2014/main" id="{5836A011-D9FE-4AD2-B988-2AA4486DF15E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>
              <a:extLst>
                <a:ext uri="{FF2B5EF4-FFF2-40B4-BE49-F238E27FC236}">
                  <a16:creationId xmlns:a16="http://schemas.microsoft.com/office/drawing/2014/main" id="{54189288-4FE1-4888-A26E-96DCCB6517A3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183">
            <a:extLst>
              <a:ext uri="{FF2B5EF4-FFF2-40B4-BE49-F238E27FC236}">
                <a16:creationId xmlns:a16="http://schemas.microsoft.com/office/drawing/2014/main" id="{2807FC1E-5249-4904-984B-C804EC9BEF17}"/>
              </a:ext>
            </a:extLst>
          </p:cNvPr>
          <p:cNvGrpSpPr>
            <a:grpSpLocks/>
          </p:cNvGrpSpPr>
          <p:nvPr/>
        </p:nvGrpSpPr>
        <p:grpSpPr bwMode="auto">
          <a:xfrm>
            <a:off x="1338968" y="4229280"/>
            <a:ext cx="685800" cy="152400"/>
            <a:chOff x="1143000" y="1524000"/>
            <a:chExt cx="685800" cy="152400"/>
          </a:xfrm>
        </p:grpSpPr>
        <p:cxnSp>
          <p:nvCxnSpPr>
            <p:cNvPr id="89" name="Прямая соединительная линия 88">
              <a:extLst>
                <a:ext uri="{FF2B5EF4-FFF2-40B4-BE49-F238E27FC236}">
                  <a16:creationId xmlns:a16="http://schemas.microsoft.com/office/drawing/2014/main" id="{890457CF-1AEB-4BAB-A446-F2A3C07A024A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>
              <a:extLst>
                <a:ext uri="{FF2B5EF4-FFF2-40B4-BE49-F238E27FC236}">
                  <a16:creationId xmlns:a16="http://schemas.microsoft.com/office/drawing/2014/main" id="{4FE702E6-2D81-4DA1-9E19-506CE39D7BCD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>
              <a:extLst>
                <a:ext uri="{FF2B5EF4-FFF2-40B4-BE49-F238E27FC236}">
                  <a16:creationId xmlns:a16="http://schemas.microsoft.com/office/drawing/2014/main" id="{9596B04C-A66F-4B4C-9F64-522265DE5BAC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>
              <a:extLst>
                <a:ext uri="{FF2B5EF4-FFF2-40B4-BE49-F238E27FC236}">
                  <a16:creationId xmlns:a16="http://schemas.microsoft.com/office/drawing/2014/main" id="{82B83CC4-B6A9-4284-B87E-D058366AA708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>
              <a:extLst>
                <a:ext uri="{FF2B5EF4-FFF2-40B4-BE49-F238E27FC236}">
                  <a16:creationId xmlns:a16="http://schemas.microsoft.com/office/drawing/2014/main" id="{6717C614-668A-47F0-8A87-D5C1966C9F01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189">
            <a:extLst>
              <a:ext uri="{FF2B5EF4-FFF2-40B4-BE49-F238E27FC236}">
                <a16:creationId xmlns:a16="http://schemas.microsoft.com/office/drawing/2014/main" id="{D5D9D66D-6294-4788-8A14-26A19FF3B767}"/>
              </a:ext>
            </a:extLst>
          </p:cNvPr>
          <p:cNvGrpSpPr>
            <a:grpSpLocks/>
          </p:cNvGrpSpPr>
          <p:nvPr/>
        </p:nvGrpSpPr>
        <p:grpSpPr bwMode="auto">
          <a:xfrm>
            <a:off x="805568" y="2133780"/>
            <a:ext cx="685800" cy="152400"/>
            <a:chOff x="1143000" y="1524000"/>
            <a:chExt cx="685800" cy="152400"/>
          </a:xfrm>
        </p:grpSpPr>
        <p:cxnSp>
          <p:nvCxnSpPr>
            <p:cNvPr id="84" name="Прямая соединительная линия 83">
              <a:extLst>
                <a:ext uri="{FF2B5EF4-FFF2-40B4-BE49-F238E27FC236}">
                  <a16:creationId xmlns:a16="http://schemas.microsoft.com/office/drawing/2014/main" id="{5EB7F562-13E5-49F5-BD30-B99F83784838}"/>
                </a:ext>
              </a:extLst>
            </p:cNvPr>
            <p:cNvCxnSpPr/>
            <p:nvPr/>
          </p:nvCxnSpPr>
          <p:spPr>
            <a:xfrm>
              <a:off x="1143000" y="16002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>
              <a:extLst>
                <a:ext uri="{FF2B5EF4-FFF2-40B4-BE49-F238E27FC236}">
                  <a16:creationId xmlns:a16="http://schemas.microsoft.com/office/drawing/2014/main" id="{3A3A855B-62FF-48AB-B5AD-A1F5AEED6518}"/>
                </a:ext>
              </a:extLst>
            </p:cNvPr>
            <p:cNvCxnSpPr/>
            <p:nvPr/>
          </p:nvCxnSpPr>
          <p:spPr>
            <a:xfrm rot="16200000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63448614-20EE-4BDE-A5C6-4F75523B90B5}"/>
                </a:ext>
              </a:extLst>
            </p:cNvPr>
            <p:cNvCxnSpPr/>
            <p:nvPr/>
          </p:nvCxnSpPr>
          <p:spPr>
            <a:xfrm rot="5400000" flipH="1" flipV="1">
              <a:off x="12192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>
              <a:extLst>
                <a:ext uri="{FF2B5EF4-FFF2-40B4-BE49-F238E27FC236}">
                  <a16:creationId xmlns:a16="http://schemas.microsoft.com/office/drawing/2014/main" id="{FE9B714E-0462-4370-84F3-56329A1BB0B0}"/>
                </a:ext>
              </a:extLst>
            </p:cNvPr>
            <p:cNvCxnSpPr/>
            <p:nvPr/>
          </p:nvCxnSpPr>
          <p:spPr>
            <a:xfrm rot="16200000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>
              <a:extLst>
                <a:ext uri="{FF2B5EF4-FFF2-40B4-BE49-F238E27FC236}">
                  <a16:creationId xmlns:a16="http://schemas.microsoft.com/office/drawing/2014/main" id="{4F58C719-A0C4-4801-AED7-B7552162F95E}"/>
                </a:ext>
              </a:extLst>
            </p:cNvPr>
            <p:cNvCxnSpPr/>
            <p:nvPr/>
          </p:nvCxnSpPr>
          <p:spPr>
            <a:xfrm rot="5400000" flipH="1" flipV="1">
              <a:off x="1524000" y="15240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Блок-схема: процесс 48">
            <a:extLst>
              <a:ext uri="{FF2B5EF4-FFF2-40B4-BE49-F238E27FC236}">
                <a16:creationId xmlns:a16="http://schemas.microsoft.com/office/drawing/2014/main" id="{A16B6454-8962-4F80-9A04-6C2D93BFDC9F}"/>
              </a:ext>
            </a:extLst>
          </p:cNvPr>
          <p:cNvSpPr/>
          <p:nvPr/>
        </p:nvSpPr>
        <p:spPr>
          <a:xfrm>
            <a:off x="5072768" y="2362379"/>
            <a:ext cx="609600" cy="1866903"/>
          </a:xfrm>
          <a:prstGeom prst="flowChartProcess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Переезд</a:t>
            </a: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2D69955C-8030-4F2E-93B2-DA784B4A49A6}"/>
              </a:ext>
            </a:extLst>
          </p:cNvPr>
          <p:cNvSpPr/>
          <p:nvPr/>
        </p:nvSpPr>
        <p:spPr>
          <a:xfrm>
            <a:off x="3747206" y="2430643"/>
            <a:ext cx="37941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D876FFF0-7866-4CE9-BA24-89E52EA0A0A0}"/>
              </a:ext>
            </a:extLst>
          </p:cNvPr>
          <p:cNvSpPr/>
          <p:nvPr/>
        </p:nvSpPr>
        <p:spPr>
          <a:xfrm>
            <a:off x="3734505" y="3853989"/>
            <a:ext cx="379413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6614F786-A066-4BBE-8160-9A41EE40106F}"/>
              </a:ext>
            </a:extLst>
          </p:cNvPr>
          <p:cNvSpPr/>
          <p:nvPr/>
        </p:nvSpPr>
        <p:spPr>
          <a:xfrm>
            <a:off x="689681" y="2895780"/>
            <a:ext cx="37941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F10913F-F5C8-4CA5-8B56-82B652F12E56}"/>
              </a:ext>
            </a:extLst>
          </p:cNvPr>
          <p:cNvSpPr/>
          <p:nvPr/>
        </p:nvSpPr>
        <p:spPr>
          <a:xfrm>
            <a:off x="4159956" y="2438580"/>
            <a:ext cx="37941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8BFA54B-4C1C-415C-8B81-F41979F28332}"/>
              </a:ext>
            </a:extLst>
          </p:cNvPr>
          <p:cNvGrpSpPr/>
          <p:nvPr/>
        </p:nvGrpSpPr>
        <p:grpSpPr>
          <a:xfrm rot="17558420">
            <a:off x="756200" y="2066754"/>
            <a:ext cx="332509" cy="552684"/>
            <a:chOff x="1308099" y="1588655"/>
            <a:chExt cx="332509" cy="552684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BFE5DAE3-3D71-4F83-83B6-246EC50E9138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Равнобедренный треугольник 3">
              <a:extLst>
                <a:ext uri="{FF2B5EF4-FFF2-40B4-BE49-F238E27FC236}">
                  <a16:creationId xmlns:a16="http://schemas.microsoft.com/office/drawing/2014/main" id="{A0331FBD-19F4-4FA0-B22C-3F0EB0734D47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4" name="Группа 183">
            <a:extLst>
              <a:ext uri="{FF2B5EF4-FFF2-40B4-BE49-F238E27FC236}">
                <a16:creationId xmlns:a16="http://schemas.microsoft.com/office/drawing/2014/main" id="{37697528-6E37-4D81-ABFD-651B7607BDB3}"/>
              </a:ext>
            </a:extLst>
          </p:cNvPr>
          <p:cNvGrpSpPr/>
          <p:nvPr/>
        </p:nvGrpSpPr>
        <p:grpSpPr>
          <a:xfrm rot="17558420">
            <a:off x="2333259" y="1985135"/>
            <a:ext cx="332509" cy="552684"/>
            <a:chOff x="1308099" y="1588655"/>
            <a:chExt cx="332509" cy="552684"/>
          </a:xfrm>
        </p:grpSpPr>
        <p:sp>
          <p:nvSpPr>
            <p:cNvPr id="185" name="Овал 184">
              <a:extLst>
                <a:ext uri="{FF2B5EF4-FFF2-40B4-BE49-F238E27FC236}">
                  <a16:creationId xmlns:a16="http://schemas.microsoft.com/office/drawing/2014/main" id="{88B71B4B-F757-49FD-A309-EE79809147BD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Равнобедренный треугольник 185">
              <a:extLst>
                <a:ext uri="{FF2B5EF4-FFF2-40B4-BE49-F238E27FC236}">
                  <a16:creationId xmlns:a16="http://schemas.microsoft.com/office/drawing/2014/main" id="{6A7E1BF1-68EB-4768-81FC-B7B4F7A97384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87" name="Группа 186">
            <a:extLst>
              <a:ext uri="{FF2B5EF4-FFF2-40B4-BE49-F238E27FC236}">
                <a16:creationId xmlns:a16="http://schemas.microsoft.com/office/drawing/2014/main" id="{697F214E-B028-48F9-A2CA-3913731BC0D8}"/>
              </a:ext>
            </a:extLst>
          </p:cNvPr>
          <p:cNvGrpSpPr/>
          <p:nvPr/>
        </p:nvGrpSpPr>
        <p:grpSpPr>
          <a:xfrm rot="17558420">
            <a:off x="3920522" y="1972630"/>
            <a:ext cx="332509" cy="552684"/>
            <a:chOff x="1308099" y="1588655"/>
            <a:chExt cx="332509" cy="552684"/>
          </a:xfrm>
        </p:grpSpPr>
        <p:sp>
          <p:nvSpPr>
            <p:cNvPr id="188" name="Овал 187">
              <a:extLst>
                <a:ext uri="{FF2B5EF4-FFF2-40B4-BE49-F238E27FC236}">
                  <a16:creationId xmlns:a16="http://schemas.microsoft.com/office/drawing/2014/main" id="{0D3E4E7D-B1A1-4B4E-A5CD-647088A3B1CA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Равнобедренный треугольник 188">
              <a:extLst>
                <a:ext uri="{FF2B5EF4-FFF2-40B4-BE49-F238E27FC236}">
                  <a16:creationId xmlns:a16="http://schemas.microsoft.com/office/drawing/2014/main" id="{9E17B71D-2D60-4EA9-82AD-B498BE680583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0" name="Группа 189">
            <a:extLst>
              <a:ext uri="{FF2B5EF4-FFF2-40B4-BE49-F238E27FC236}">
                <a16:creationId xmlns:a16="http://schemas.microsoft.com/office/drawing/2014/main" id="{5506D642-724F-470A-A2EA-20C94A5B2FD6}"/>
              </a:ext>
            </a:extLst>
          </p:cNvPr>
          <p:cNvGrpSpPr/>
          <p:nvPr/>
        </p:nvGrpSpPr>
        <p:grpSpPr>
          <a:xfrm rot="17558420">
            <a:off x="6090553" y="1997248"/>
            <a:ext cx="332509" cy="552684"/>
            <a:chOff x="1308099" y="1588655"/>
            <a:chExt cx="332509" cy="552684"/>
          </a:xfrm>
        </p:grpSpPr>
        <p:sp>
          <p:nvSpPr>
            <p:cNvPr id="191" name="Овал 190">
              <a:extLst>
                <a:ext uri="{FF2B5EF4-FFF2-40B4-BE49-F238E27FC236}">
                  <a16:creationId xmlns:a16="http://schemas.microsoft.com/office/drawing/2014/main" id="{9F27B80C-9CAD-496E-A978-714BAC94A9E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Равнобедренный треугольник 191">
              <a:extLst>
                <a:ext uri="{FF2B5EF4-FFF2-40B4-BE49-F238E27FC236}">
                  <a16:creationId xmlns:a16="http://schemas.microsoft.com/office/drawing/2014/main" id="{6AF144FF-C674-4C8B-A53F-C4E4D8A98565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3" name="Группа 192">
            <a:extLst>
              <a:ext uri="{FF2B5EF4-FFF2-40B4-BE49-F238E27FC236}">
                <a16:creationId xmlns:a16="http://schemas.microsoft.com/office/drawing/2014/main" id="{D27AEAE4-DFE7-4B44-B417-B23DF28308E4}"/>
              </a:ext>
            </a:extLst>
          </p:cNvPr>
          <p:cNvGrpSpPr/>
          <p:nvPr/>
        </p:nvGrpSpPr>
        <p:grpSpPr>
          <a:xfrm rot="17558420">
            <a:off x="7537837" y="2016720"/>
            <a:ext cx="332509" cy="552684"/>
            <a:chOff x="1308099" y="1588655"/>
            <a:chExt cx="332509" cy="552684"/>
          </a:xfrm>
        </p:grpSpPr>
        <p:sp>
          <p:nvSpPr>
            <p:cNvPr id="194" name="Овал 193">
              <a:extLst>
                <a:ext uri="{FF2B5EF4-FFF2-40B4-BE49-F238E27FC236}">
                  <a16:creationId xmlns:a16="http://schemas.microsoft.com/office/drawing/2014/main" id="{E3FAC7FF-03B5-4678-BAC2-08E4764B260B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Равнобедренный треугольник 194">
              <a:extLst>
                <a:ext uri="{FF2B5EF4-FFF2-40B4-BE49-F238E27FC236}">
                  <a16:creationId xmlns:a16="http://schemas.microsoft.com/office/drawing/2014/main" id="{8B815749-49C5-40DB-A4E9-0FFD96CC1156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6" name="Группа 195">
            <a:extLst>
              <a:ext uri="{FF2B5EF4-FFF2-40B4-BE49-F238E27FC236}">
                <a16:creationId xmlns:a16="http://schemas.microsoft.com/office/drawing/2014/main" id="{A2405D9C-ED43-486D-9CBD-521B45438336}"/>
              </a:ext>
            </a:extLst>
          </p:cNvPr>
          <p:cNvGrpSpPr/>
          <p:nvPr/>
        </p:nvGrpSpPr>
        <p:grpSpPr>
          <a:xfrm rot="14513942">
            <a:off x="6828790" y="3866618"/>
            <a:ext cx="332509" cy="552684"/>
            <a:chOff x="1308099" y="1588655"/>
            <a:chExt cx="332509" cy="552684"/>
          </a:xfrm>
        </p:grpSpPr>
        <p:sp>
          <p:nvSpPr>
            <p:cNvPr id="197" name="Овал 196">
              <a:extLst>
                <a:ext uri="{FF2B5EF4-FFF2-40B4-BE49-F238E27FC236}">
                  <a16:creationId xmlns:a16="http://schemas.microsoft.com/office/drawing/2014/main" id="{B6EE9BEC-D45A-4914-953F-EA0EB40E3E60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Равнобедренный треугольник 197">
              <a:extLst>
                <a:ext uri="{FF2B5EF4-FFF2-40B4-BE49-F238E27FC236}">
                  <a16:creationId xmlns:a16="http://schemas.microsoft.com/office/drawing/2014/main" id="{B793EBCC-2932-42AD-9B3F-656BFADB6943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9" name="Группа 198">
            <a:extLst>
              <a:ext uri="{FF2B5EF4-FFF2-40B4-BE49-F238E27FC236}">
                <a16:creationId xmlns:a16="http://schemas.microsoft.com/office/drawing/2014/main" id="{FCDF7513-83AE-49E9-AA17-792F36437800}"/>
              </a:ext>
            </a:extLst>
          </p:cNvPr>
          <p:cNvGrpSpPr/>
          <p:nvPr/>
        </p:nvGrpSpPr>
        <p:grpSpPr>
          <a:xfrm rot="14513942">
            <a:off x="6014861" y="3925952"/>
            <a:ext cx="332509" cy="552684"/>
            <a:chOff x="1308099" y="1588655"/>
            <a:chExt cx="332509" cy="552684"/>
          </a:xfrm>
        </p:grpSpPr>
        <p:sp>
          <p:nvSpPr>
            <p:cNvPr id="200" name="Овал 199">
              <a:extLst>
                <a:ext uri="{FF2B5EF4-FFF2-40B4-BE49-F238E27FC236}">
                  <a16:creationId xmlns:a16="http://schemas.microsoft.com/office/drawing/2014/main" id="{446FA395-BEAC-4A99-A8E8-4E0EE13191F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Равнобедренный треугольник 200">
              <a:extLst>
                <a:ext uri="{FF2B5EF4-FFF2-40B4-BE49-F238E27FC236}">
                  <a16:creationId xmlns:a16="http://schemas.microsoft.com/office/drawing/2014/main" id="{0208A9B1-1829-4871-9B67-EB603701994D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02" name="Группа 201">
            <a:extLst>
              <a:ext uri="{FF2B5EF4-FFF2-40B4-BE49-F238E27FC236}">
                <a16:creationId xmlns:a16="http://schemas.microsoft.com/office/drawing/2014/main" id="{791A401C-BD76-4BD1-94D8-0BBAB2F62B6B}"/>
              </a:ext>
            </a:extLst>
          </p:cNvPr>
          <p:cNvGrpSpPr/>
          <p:nvPr/>
        </p:nvGrpSpPr>
        <p:grpSpPr>
          <a:xfrm rot="14513942">
            <a:off x="4528298" y="3885667"/>
            <a:ext cx="332509" cy="552684"/>
            <a:chOff x="1308099" y="1588655"/>
            <a:chExt cx="332509" cy="552684"/>
          </a:xfrm>
        </p:grpSpPr>
        <p:sp>
          <p:nvSpPr>
            <p:cNvPr id="203" name="Овал 202">
              <a:extLst>
                <a:ext uri="{FF2B5EF4-FFF2-40B4-BE49-F238E27FC236}">
                  <a16:creationId xmlns:a16="http://schemas.microsoft.com/office/drawing/2014/main" id="{B98AAB75-EDB5-4B0D-BF28-5EFE35D9F577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Равнобедренный треугольник 203">
              <a:extLst>
                <a:ext uri="{FF2B5EF4-FFF2-40B4-BE49-F238E27FC236}">
                  <a16:creationId xmlns:a16="http://schemas.microsoft.com/office/drawing/2014/main" id="{2350B299-3098-4228-9791-B8846E2F2A8B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05" name="Группа 204">
            <a:extLst>
              <a:ext uri="{FF2B5EF4-FFF2-40B4-BE49-F238E27FC236}">
                <a16:creationId xmlns:a16="http://schemas.microsoft.com/office/drawing/2014/main" id="{445953AC-1DAD-45C9-80F5-BC6380BA212A}"/>
              </a:ext>
            </a:extLst>
          </p:cNvPr>
          <p:cNvGrpSpPr/>
          <p:nvPr/>
        </p:nvGrpSpPr>
        <p:grpSpPr>
          <a:xfrm rot="14513942">
            <a:off x="820222" y="3835207"/>
            <a:ext cx="332509" cy="552684"/>
            <a:chOff x="1308099" y="1588655"/>
            <a:chExt cx="332509" cy="552684"/>
          </a:xfrm>
        </p:grpSpPr>
        <p:sp>
          <p:nvSpPr>
            <p:cNvPr id="206" name="Овал 205">
              <a:extLst>
                <a:ext uri="{FF2B5EF4-FFF2-40B4-BE49-F238E27FC236}">
                  <a16:creationId xmlns:a16="http://schemas.microsoft.com/office/drawing/2014/main" id="{C54A78BB-E7F3-4A77-9B38-84B400BED724}"/>
                </a:ext>
              </a:extLst>
            </p:cNvPr>
            <p:cNvSpPr/>
            <p:nvPr/>
          </p:nvSpPr>
          <p:spPr>
            <a:xfrm>
              <a:off x="1366982" y="1588655"/>
              <a:ext cx="214745" cy="20978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Равнобедренный треугольник 206">
              <a:extLst>
                <a:ext uri="{FF2B5EF4-FFF2-40B4-BE49-F238E27FC236}">
                  <a16:creationId xmlns:a16="http://schemas.microsoft.com/office/drawing/2014/main" id="{AC5488B4-DEE7-420F-9926-6899489BD785}"/>
                </a:ext>
              </a:extLst>
            </p:cNvPr>
            <p:cNvSpPr/>
            <p:nvPr/>
          </p:nvSpPr>
          <p:spPr>
            <a:xfrm>
              <a:off x="1308099" y="1661756"/>
              <a:ext cx="332509" cy="47958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08" name="TextBox 207">
            <a:extLst>
              <a:ext uri="{FF2B5EF4-FFF2-40B4-BE49-F238E27FC236}">
                <a16:creationId xmlns:a16="http://schemas.microsoft.com/office/drawing/2014/main" id="{B1E8AB61-AAFB-4A0B-A705-DF7D2682AE26}"/>
              </a:ext>
            </a:extLst>
          </p:cNvPr>
          <p:cNvSpPr txBox="1"/>
          <p:nvPr/>
        </p:nvSpPr>
        <p:spPr>
          <a:xfrm>
            <a:off x="9019984" y="1371423"/>
            <a:ext cx="327454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Видеонаблюдение и видеомониторинг по периметру и в ЗТБ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Видеорапознование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Хранение данных 30 дней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Создать и оборудовать  ПУОТБ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Ограничить доступ (перемещение) в ЗТБ физических лиц, материальных объектов вне установленных мест прохода (перемещения)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 Обеспечивать реагирование на АНВ (подготовку АНВ) силами ГБР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7. Пропускной и внутриобъектовый режимы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3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6DC96-64FB-6806-AF76-2DC374C0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327"/>
            <a:ext cx="12198531" cy="84536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Транспортные средства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4B0AA3-DAD5-4B3D-AD49-26E618507E58}"/>
              </a:ext>
            </a:extLst>
          </p:cNvPr>
          <p:cNvSpPr txBox="1"/>
          <p:nvPr/>
        </p:nvSpPr>
        <p:spPr>
          <a:xfrm>
            <a:off x="369459" y="1131693"/>
            <a:ext cx="547315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Транспортные средства - устройства, предназначенные для перевозки физических лиц, грузов, багажа, ручной клади, личных вещей, животных или оборудования, установленных на указанных транспортных средствах устройств, в значениях, определенных транспортными кодексами и уставами, и включающие в себя: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…е)железнодорожный подвижной состав, осуществляющий перевозку пассажиров и (или) грузов повышенной опасности, допускаемых к перевозке по специальным разрешениям в порядке, устанавливаемом Правительством Российской Федерации …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(пункт 11 статьи 1 Федерального закона от 09.02.2007 № 16-ФЗ "О транспортной безопасности");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5122" name="Picture 2" descr="https://www.arms-expo.ru/upload/iblock/483/48372b7d0787f208b91f092bbbdff25d.jpg">
            <a:extLst>
              <a:ext uri="{FF2B5EF4-FFF2-40B4-BE49-F238E27FC236}">
                <a16:creationId xmlns:a16="http://schemas.microsoft.com/office/drawing/2014/main" id="{706E4C11-F5EC-49C6-94BC-914D0DC9F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389" y="1131693"/>
            <a:ext cx="5151702" cy="301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vagon.by/images/gallery/vagon_15-9872.webp">
            <a:extLst>
              <a:ext uri="{FF2B5EF4-FFF2-40B4-BE49-F238E27FC236}">
                <a16:creationId xmlns:a16="http://schemas.microsoft.com/office/drawing/2014/main" id="{97F48322-46A7-4263-9FBE-71F790AD29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7" t="15004" r="1804" b="20824"/>
          <a:stretch/>
        </p:blipFill>
        <p:spPr bwMode="auto">
          <a:xfrm>
            <a:off x="6349389" y="4197289"/>
            <a:ext cx="5151702" cy="239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995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4515</TotalTime>
  <Words>1856</Words>
  <Application>Microsoft Office PowerPoint</Application>
  <PresentationFormat>Широкоэкранный</PresentationFormat>
  <Paragraphs>186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Особенности обеспечения транспортной безопасности объектов транспортной инфраструктуры  и транспортных средств железнодорожного транспорта  при перевозке грузов повышенной опасности</vt:lpstr>
      <vt:lpstr>Грузы повышенной опасности</vt:lpstr>
      <vt:lpstr>Перечень грузов повышенной опасности</vt:lpstr>
      <vt:lpstr>Объекты транспортной инфраструктуры</vt:lpstr>
      <vt:lpstr>Объекты транспортной инфраструктуры</vt:lpstr>
      <vt:lpstr>Защита путей необщего пользования, на которые осуществляется подача и уборка вагонов с грузами повышенной опасности</vt:lpstr>
      <vt:lpstr>Защита путей необщего пользования, на которые осуществляется подача и уборка вагонов с грузами повышенной опасности</vt:lpstr>
      <vt:lpstr>Защита путей необщего пользования, на которые осуществляется подача и уборка вагонов с грузами повышенной опасности</vt:lpstr>
      <vt:lpstr>Транспортные средства</vt:lpstr>
      <vt:lpstr>Требования по защите транспортных средств</vt:lpstr>
      <vt:lpstr>Требования по защите транспортных средств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 Российской Федерации Владимирская область</dc:title>
  <dc:creator>Ольга</dc:creator>
  <cp:lastModifiedBy>Сергей Ярыгин</cp:lastModifiedBy>
  <cp:revision>103</cp:revision>
  <dcterms:created xsi:type="dcterms:W3CDTF">2022-06-25T20:20:45Z</dcterms:created>
  <dcterms:modified xsi:type="dcterms:W3CDTF">2023-02-14T08:27:35Z</dcterms:modified>
</cp:coreProperties>
</file>