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21"/>
  </p:notesMasterIdLst>
  <p:sldIdLst>
    <p:sldId id="259" r:id="rId3"/>
    <p:sldId id="275" r:id="rId4"/>
    <p:sldId id="308" r:id="rId5"/>
    <p:sldId id="309" r:id="rId6"/>
    <p:sldId id="310" r:id="rId7"/>
    <p:sldId id="311" r:id="rId8"/>
    <p:sldId id="313" r:id="rId9"/>
    <p:sldId id="295" r:id="rId10"/>
    <p:sldId id="296" r:id="rId11"/>
    <p:sldId id="299" r:id="rId12"/>
    <p:sldId id="315" r:id="rId13"/>
    <p:sldId id="317" r:id="rId14"/>
    <p:sldId id="312" r:id="rId15"/>
    <p:sldId id="316" r:id="rId16"/>
    <p:sldId id="321" r:id="rId17"/>
    <p:sldId id="322" r:id="rId18"/>
    <p:sldId id="323" r:id="rId19"/>
    <p:sldId id="324" r:id="rId20"/>
  </p:sldIdLst>
  <p:sldSz cx="12190413" cy="6859588"/>
  <p:notesSz cx="6797675" cy="9926638"/>
  <p:defaultTextStyle>
    <a:defPPr>
      <a:defRPr lang="ru-RU"/>
    </a:defPPr>
    <a:lvl1pPr algn="l" defTabSz="121602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606425" indent="-149225" algn="l" defTabSz="121602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216025" indent="-301625" algn="l" defTabSz="121602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825625" indent="-454025" algn="l" defTabSz="121602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435225" indent="-606425" algn="l" defTabSz="121602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B4"/>
    <a:srgbClr val="00259A"/>
    <a:srgbClr val="0A2648"/>
    <a:srgbClr val="0033CC"/>
    <a:srgbClr val="001A6C"/>
    <a:srgbClr val="FFFF99"/>
    <a:srgbClr val="0E2D54"/>
    <a:srgbClr val="84E33D"/>
    <a:srgbClr val="FDFDFD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39" autoAdjust="0"/>
    <p:restoredTop sz="96305" autoAdjust="0"/>
  </p:normalViewPr>
  <p:slideViewPr>
    <p:cSldViewPr>
      <p:cViewPr>
        <p:scale>
          <a:sx n="90" d="100"/>
          <a:sy n="90" d="100"/>
        </p:scale>
        <p:origin x="-1290" y="-60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7C560-5367-4C88-860A-9975F8D4DD7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4A0735-F9F3-4116-BDED-A7D042533BFA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Запланирована разработка</a:t>
          </a:r>
          <a:br>
            <a:rPr lang="ru-RU" dirty="0" smtClean="0"/>
          </a:br>
          <a:r>
            <a:rPr lang="ru-RU" b="1" dirty="0" smtClean="0"/>
            <a:t>102 </a:t>
          </a:r>
          <a:r>
            <a:rPr lang="ru-RU" b="1" dirty="0" smtClean="0"/>
            <a:t>ГОСТ</a:t>
          </a:r>
          <a:endParaRPr lang="ru-RU" b="1" dirty="0"/>
        </a:p>
      </dgm:t>
    </dgm:pt>
    <dgm:pt modelId="{68D1452E-418A-4DA7-A19D-E4091D614E76}" type="parTrans" cxnId="{5AA5DFD1-A9AF-471A-BAA6-1E6688671430}">
      <dgm:prSet/>
      <dgm:spPr/>
      <dgm:t>
        <a:bodyPr/>
        <a:lstStyle/>
        <a:p>
          <a:endParaRPr lang="ru-RU"/>
        </a:p>
      </dgm:t>
    </dgm:pt>
    <dgm:pt modelId="{3AEAB385-C471-4967-89A7-5C2A28C3BAF9}" type="sibTrans" cxnId="{5AA5DFD1-A9AF-471A-BAA6-1E6688671430}">
      <dgm:prSet/>
      <dgm:spPr/>
      <dgm:t>
        <a:bodyPr/>
        <a:lstStyle/>
        <a:p>
          <a:endParaRPr lang="ru-RU"/>
        </a:p>
      </dgm:t>
    </dgm:pt>
    <dgm:pt modelId="{9574824A-40EB-40C1-9A0B-15FC7BBCCAB1}">
      <dgm:prSet phldrT="[Текст]" custT="1"/>
      <dgm:spPr/>
      <dgm:t>
        <a:bodyPr/>
        <a:lstStyle/>
        <a:p>
          <a:r>
            <a:rPr lang="ru-RU" sz="3200" dirty="0" smtClean="0"/>
            <a:t>Российская Федерация</a:t>
          </a:r>
          <a:br>
            <a:rPr lang="ru-RU" sz="3200" dirty="0" smtClean="0"/>
          </a:br>
          <a:r>
            <a:rPr lang="ru-RU" sz="3200" b="1" dirty="0" smtClean="0"/>
            <a:t>84 ГОСТ</a:t>
          </a:r>
          <a:endParaRPr lang="ru-RU" sz="3200" b="1" dirty="0"/>
        </a:p>
      </dgm:t>
    </dgm:pt>
    <dgm:pt modelId="{1ED39B77-7E12-4B51-B730-25F86C507762}" type="parTrans" cxnId="{2EB93409-AB28-4BE4-B8DD-878371BFE914}">
      <dgm:prSet/>
      <dgm:spPr/>
      <dgm:t>
        <a:bodyPr/>
        <a:lstStyle/>
        <a:p>
          <a:endParaRPr lang="ru-RU"/>
        </a:p>
      </dgm:t>
    </dgm:pt>
    <dgm:pt modelId="{CD561778-5C3A-47E0-85DF-40CA28CBE060}" type="sibTrans" cxnId="{2EB93409-AB28-4BE4-B8DD-878371BFE914}">
      <dgm:prSet/>
      <dgm:spPr/>
      <dgm:t>
        <a:bodyPr/>
        <a:lstStyle/>
        <a:p>
          <a:endParaRPr lang="ru-RU"/>
        </a:p>
      </dgm:t>
    </dgm:pt>
    <dgm:pt modelId="{14F40F04-BAEC-4A53-AB00-2B2A0AAAA45C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Республика Беларусь</a:t>
          </a:r>
          <a:br>
            <a:rPr lang="ru-RU" dirty="0" smtClean="0"/>
          </a:br>
          <a:r>
            <a:rPr lang="ru-RU" b="1" dirty="0" smtClean="0"/>
            <a:t>15 </a:t>
          </a:r>
          <a:r>
            <a:rPr lang="ru-RU" b="1" dirty="0" smtClean="0"/>
            <a:t>ГОСТ</a:t>
          </a:r>
          <a:endParaRPr lang="ru-RU" b="1" dirty="0"/>
        </a:p>
      </dgm:t>
    </dgm:pt>
    <dgm:pt modelId="{79E5D18C-7ED9-4C67-A275-DDAFEBF3886C}" type="parTrans" cxnId="{7A9A83B6-83A8-49A4-B22B-DAF09A7134CA}">
      <dgm:prSet/>
      <dgm:spPr/>
      <dgm:t>
        <a:bodyPr/>
        <a:lstStyle/>
        <a:p>
          <a:endParaRPr lang="ru-RU"/>
        </a:p>
      </dgm:t>
    </dgm:pt>
    <dgm:pt modelId="{2C80E3ED-5DEE-4CCE-8142-363B0EE70868}" type="sibTrans" cxnId="{7A9A83B6-83A8-49A4-B22B-DAF09A7134CA}">
      <dgm:prSet/>
      <dgm:spPr/>
      <dgm:t>
        <a:bodyPr/>
        <a:lstStyle/>
        <a:p>
          <a:endParaRPr lang="ru-RU"/>
        </a:p>
      </dgm:t>
    </dgm:pt>
    <dgm:pt modelId="{E3FC4909-5655-4319-89B9-403EF1CBC73B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16 ГОСТ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разработаны</a:t>
          </a:r>
          <a:br>
            <a:rPr lang="ru-RU" dirty="0" smtClean="0"/>
          </a:br>
          <a:r>
            <a:rPr lang="ru-RU" dirty="0" smtClean="0"/>
            <a:t>100 %</a:t>
          </a:r>
          <a:endParaRPr lang="ru-RU" dirty="0"/>
        </a:p>
      </dgm:t>
    </dgm:pt>
    <dgm:pt modelId="{EF967FE1-B339-4DBE-B356-3B751C9270FD}" type="parTrans" cxnId="{9BF621F2-A72C-4847-96B6-4561CA1515DA}">
      <dgm:prSet/>
      <dgm:spPr/>
      <dgm:t>
        <a:bodyPr/>
        <a:lstStyle/>
        <a:p>
          <a:endParaRPr lang="ru-RU"/>
        </a:p>
      </dgm:t>
    </dgm:pt>
    <dgm:pt modelId="{BA1A3F54-652D-4A76-BAD2-F6A849A8A810}" type="sibTrans" cxnId="{9BF621F2-A72C-4847-96B6-4561CA1515DA}">
      <dgm:prSet/>
      <dgm:spPr/>
      <dgm:t>
        <a:bodyPr/>
        <a:lstStyle/>
        <a:p>
          <a:endParaRPr lang="ru-RU"/>
        </a:p>
      </dgm:t>
    </dgm:pt>
    <dgm:pt modelId="{8416F752-E778-48A6-982C-85FC1BBB9AFA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Республика Казахстан</a:t>
          </a:r>
          <a:br>
            <a:rPr lang="ru-RU" dirty="0" smtClean="0"/>
          </a:br>
          <a:r>
            <a:rPr lang="ru-RU" b="1" dirty="0" smtClean="0"/>
            <a:t>4 ГОСТ</a:t>
          </a:r>
          <a:endParaRPr lang="ru-RU" b="1" dirty="0"/>
        </a:p>
      </dgm:t>
    </dgm:pt>
    <dgm:pt modelId="{AEBBA169-326F-4B18-A677-1AB94CCDDD5F}" type="parTrans" cxnId="{F251588A-B31D-4F7D-8AF7-FA0CB2B5DE01}">
      <dgm:prSet/>
      <dgm:spPr/>
      <dgm:t>
        <a:bodyPr/>
        <a:lstStyle/>
        <a:p>
          <a:endParaRPr lang="ru-RU"/>
        </a:p>
      </dgm:t>
    </dgm:pt>
    <dgm:pt modelId="{4D1DE808-B33E-4067-8942-3F6A2869F041}" type="sibTrans" cxnId="{F251588A-B31D-4F7D-8AF7-FA0CB2B5DE01}">
      <dgm:prSet/>
      <dgm:spPr/>
      <dgm:t>
        <a:bodyPr/>
        <a:lstStyle/>
        <a:p>
          <a:endParaRPr lang="ru-RU"/>
        </a:p>
      </dgm:t>
    </dgm:pt>
    <dgm:pt modelId="{F2FD7E31-52E2-4D96-9987-EB1ACDFC4F2F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4 ГОСТ</a:t>
          </a:r>
          <a:br>
            <a:rPr lang="ru-RU" b="1" dirty="0" smtClean="0"/>
          </a:br>
          <a:r>
            <a:rPr lang="ru-RU" dirty="0" smtClean="0"/>
            <a:t>разработаны</a:t>
          </a:r>
          <a:br>
            <a:rPr lang="ru-RU" dirty="0" smtClean="0"/>
          </a:br>
          <a:r>
            <a:rPr lang="ru-RU" dirty="0" smtClean="0"/>
            <a:t>100 %</a:t>
          </a:r>
          <a:endParaRPr lang="ru-RU" dirty="0"/>
        </a:p>
      </dgm:t>
    </dgm:pt>
    <dgm:pt modelId="{74AE0278-79FE-4367-9481-37CD0F13B9D7}" type="parTrans" cxnId="{C5E0161C-D64E-4A3B-AD41-D92F550B88F4}">
      <dgm:prSet/>
      <dgm:spPr/>
      <dgm:t>
        <a:bodyPr/>
        <a:lstStyle/>
        <a:p>
          <a:endParaRPr lang="ru-RU"/>
        </a:p>
      </dgm:t>
    </dgm:pt>
    <dgm:pt modelId="{CEB156C2-5705-4A5F-BD39-5AC9FD06AEC2}" type="sibTrans" cxnId="{C5E0161C-D64E-4A3B-AD41-D92F550B88F4}">
      <dgm:prSet/>
      <dgm:spPr/>
      <dgm:t>
        <a:bodyPr/>
        <a:lstStyle/>
        <a:p>
          <a:endParaRPr lang="ru-RU"/>
        </a:p>
      </dgm:t>
    </dgm:pt>
    <dgm:pt modelId="{3A748B63-A9C9-4673-B8D9-10C03601EE6A}">
      <dgm:prSet phldrT="[Текст]"/>
      <dgm:spPr/>
      <dgm:t>
        <a:bodyPr/>
        <a:lstStyle/>
        <a:p>
          <a:r>
            <a:rPr lang="ru-RU" b="1" dirty="0" smtClean="0"/>
            <a:t>1 ГОСТ</a:t>
          </a:r>
          <a:br>
            <a:rPr lang="ru-RU" b="1" dirty="0" smtClean="0"/>
          </a:br>
          <a:r>
            <a:rPr lang="ru-RU" dirty="0" smtClean="0"/>
            <a:t>разработка отменена</a:t>
          </a:r>
          <a:endParaRPr lang="ru-RU" dirty="0"/>
        </a:p>
      </dgm:t>
    </dgm:pt>
    <dgm:pt modelId="{9BA077FA-F344-48EC-B4F6-A4D72E84B8D8}" type="parTrans" cxnId="{51C19608-12E3-4DFC-B369-D81534AABED4}">
      <dgm:prSet/>
      <dgm:spPr/>
      <dgm:t>
        <a:bodyPr/>
        <a:lstStyle/>
        <a:p>
          <a:endParaRPr lang="ru-RU"/>
        </a:p>
      </dgm:t>
    </dgm:pt>
    <dgm:pt modelId="{3A0E2764-FAF1-4B35-A1C1-437746D9DB26}" type="sibTrans" cxnId="{51C19608-12E3-4DFC-B369-D81534AABED4}">
      <dgm:prSet/>
      <dgm:spPr/>
      <dgm:t>
        <a:bodyPr/>
        <a:lstStyle/>
        <a:p>
          <a:endParaRPr lang="ru-RU"/>
        </a:p>
      </dgm:t>
    </dgm:pt>
    <dgm:pt modelId="{6E1CADF9-CC02-46D7-8766-5626E98A6ACC}">
      <dgm:prSet phldrT="[Текст]"/>
      <dgm:spPr/>
      <dgm:t>
        <a:bodyPr/>
        <a:lstStyle/>
        <a:p>
          <a:r>
            <a:rPr lang="ru-RU" b="1" dirty="0" smtClean="0"/>
            <a:t>83 </a:t>
          </a:r>
          <a:r>
            <a:rPr lang="ru-RU" b="1" dirty="0" smtClean="0"/>
            <a:t>ГОСТ </a:t>
          </a:r>
          <a:r>
            <a:rPr lang="ru-RU" dirty="0" smtClean="0"/>
            <a:t>разработаны</a:t>
          </a:r>
          <a:br>
            <a:rPr lang="ru-RU" dirty="0" smtClean="0"/>
          </a:br>
          <a:endParaRPr lang="ru-RU" dirty="0"/>
        </a:p>
      </dgm:t>
    </dgm:pt>
    <dgm:pt modelId="{F49C1EE5-9990-4AA1-B0DD-699FF0350EB9}" type="parTrans" cxnId="{7BD0242A-EC54-4052-A716-6E2BFBC1095E}">
      <dgm:prSet/>
      <dgm:spPr/>
      <dgm:t>
        <a:bodyPr/>
        <a:lstStyle/>
        <a:p>
          <a:endParaRPr lang="ru-RU"/>
        </a:p>
      </dgm:t>
    </dgm:pt>
    <dgm:pt modelId="{24BA6631-7ED9-463F-B4D3-9DB5580F16CA}" type="sibTrans" cxnId="{7BD0242A-EC54-4052-A716-6E2BFBC1095E}">
      <dgm:prSet/>
      <dgm:spPr/>
      <dgm:t>
        <a:bodyPr/>
        <a:lstStyle/>
        <a:p>
          <a:endParaRPr lang="ru-RU"/>
        </a:p>
      </dgm:t>
    </dgm:pt>
    <dgm:pt modelId="{5F2DF558-4A10-4513-86E1-0808B233D9FE}" type="pres">
      <dgm:prSet presAssocID="{73D7C560-5367-4C88-860A-9975F8D4DD7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2D5BE4-F104-414C-9EAB-B2505FB79946}" type="pres">
      <dgm:prSet presAssocID="{874A0735-F9F3-4116-BDED-A7D042533BFA}" presName="vertOne" presStyleCnt="0"/>
      <dgm:spPr/>
    </dgm:pt>
    <dgm:pt modelId="{15C835EE-E3E0-4CA7-A2D8-6AC9E9C14465}" type="pres">
      <dgm:prSet presAssocID="{874A0735-F9F3-4116-BDED-A7D042533BF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68A313-B19B-4139-A9C0-F2CA30A6A67C}" type="pres">
      <dgm:prSet presAssocID="{874A0735-F9F3-4116-BDED-A7D042533BFA}" presName="parTransOne" presStyleCnt="0"/>
      <dgm:spPr/>
    </dgm:pt>
    <dgm:pt modelId="{85B480F4-D53E-435A-A857-B7F561332559}" type="pres">
      <dgm:prSet presAssocID="{874A0735-F9F3-4116-BDED-A7D042533BFA}" presName="horzOne" presStyleCnt="0"/>
      <dgm:spPr/>
    </dgm:pt>
    <dgm:pt modelId="{1EEB492E-D286-46D5-9423-C159A20A14E2}" type="pres">
      <dgm:prSet presAssocID="{9574824A-40EB-40C1-9A0B-15FC7BBCCAB1}" presName="vertTwo" presStyleCnt="0"/>
      <dgm:spPr/>
    </dgm:pt>
    <dgm:pt modelId="{3A83A7F6-C828-4379-A8A9-960EC164673D}" type="pres">
      <dgm:prSet presAssocID="{9574824A-40EB-40C1-9A0B-15FC7BBCCAB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05C5F0-8F0A-42B0-827B-4A9C7C80AD67}" type="pres">
      <dgm:prSet presAssocID="{9574824A-40EB-40C1-9A0B-15FC7BBCCAB1}" presName="parTransTwo" presStyleCnt="0"/>
      <dgm:spPr/>
    </dgm:pt>
    <dgm:pt modelId="{97CAE23B-4448-4DB7-BA2A-45B6CB7D8E3F}" type="pres">
      <dgm:prSet presAssocID="{9574824A-40EB-40C1-9A0B-15FC7BBCCAB1}" presName="horzTwo" presStyleCnt="0"/>
      <dgm:spPr/>
    </dgm:pt>
    <dgm:pt modelId="{ED0CF96B-F104-4706-850B-4B50DDB73161}" type="pres">
      <dgm:prSet presAssocID="{6E1CADF9-CC02-46D7-8766-5626E98A6ACC}" presName="vertThree" presStyleCnt="0"/>
      <dgm:spPr/>
    </dgm:pt>
    <dgm:pt modelId="{903D16FD-A08F-4882-90C2-B4EBCC6763A6}" type="pres">
      <dgm:prSet presAssocID="{6E1CADF9-CC02-46D7-8766-5626E98A6ACC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974D38-8AB7-4D8E-987A-3B9AF40734E4}" type="pres">
      <dgm:prSet presAssocID="{6E1CADF9-CC02-46D7-8766-5626E98A6ACC}" presName="horzThree" presStyleCnt="0"/>
      <dgm:spPr/>
    </dgm:pt>
    <dgm:pt modelId="{F00FA915-885E-46FC-A543-918A6F4C4D54}" type="pres">
      <dgm:prSet presAssocID="{24BA6631-7ED9-463F-B4D3-9DB5580F16CA}" presName="sibSpaceThree" presStyleCnt="0"/>
      <dgm:spPr/>
    </dgm:pt>
    <dgm:pt modelId="{6A69047C-F612-450B-A0DE-1605E17E7209}" type="pres">
      <dgm:prSet presAssocID="{3A748B63-A9C9-4673-B8D9-10C03601EE6A}" presName="vertThree" presStyleCnt="0"/>
      <dgm:spPr/>
    </dgm:pt>
    <dgm:pt modelId="{BC626A79-B2DF-430E-B7FE-BED1349205E0}" type="pres">
      <dgm:prSet presAssocID="{3A748B63-A9C9-4673-B8D9-10C03601EE6A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7721FF-5626-4F11-839B-ADB0E66155B0}" type="pres">
      <dgm:prSet presAssocID="{3A748B63-A9C9-4673-B8D9-10C03601EE6A}" presName="horzThree" presStyleCnt="0"/>
      <dgm:spPr/>
    </dgm:pt>
    <dgm:pt modelId="{47716F30-466C-40E6-8BD5-7767547E96BA}" type="pres">
      <dgm:prSet presAssocID="{CD561778-5C3A-47E0-85DF-40CA28CBE060}" presName="sibSpaceTwo" presStyleCnt="0"/>
      <dgm:spPr/>
    </dgm:pt>
    <dgm:pt modelId="{F3A5ABB2-EBB5-4CA7-B687-138863707B32}" type="pres">
      <dgm:prSet presAssocID="{14F40F04-BAEC-4A53-AB00-2B2A0AAAA45C}" presName="vertTwo" presStyleCnt="0"/>
      <dgm:spPr/>
    </dgm:pt>
    <dgm:pt modelId="{F9B9D6C3-1349-44DB-93F6-AC2D9938CF50}" type="pres">
      <dgm:prSet presAssocID="{14F40F04-BAEC-4A53-AB00-2B2A0AAAA45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A86D2-C9C4-4F7A-AAF5-FC67D07F0646}" type="pres">
      <dgm:prSet presAssocID="{14F40F04-BAEC-4A53-AB00-2B2A0AAAA45C}" presName="parTransTwo" presStyleCnt="0"/>
      <dgm:spPr/>
    </dgm:pt>
    <dgm:pt modelId="{19A8E561-D26F-4206-A56A-A118C3EE825A}" type="pres">
      <dgm:prSet presAssocID="{14F40F04-BAEC-4A53-AB00-2B2A0AAAA45C}" presName="horzTwo" presStyleCnt="0"/>
      <dgm:spPr/>
    </dgm:pt>
    <dgm:pt modelId="{850B9878-D012-4558-A4AC-AE0A60C4A083}" type="pres">
      <dgm:prSet presAssocID="{E3FC4909-5655-4319-89B9-403EF1CBC73B}" presName="vertThree" presStyleCnt="0"/>
      <dgm:spPr/>
    </dgm:pt>
    <dgm:pt modelId="{769DB565-9384-48AF-BED4-393F0ABF504D}" type="pres">
      <dgm:prSet presAssocID="{E3FC4909-5655-4319-89B9-403EF1CBC73B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1E505E-9118-4F82-A528-5844FC11666C}" type="pres">
      <dgm:prSet presAssocID="{E3FC4909-5655-4319-89B9-403EF1CBC73B}" presName="horzThree" presStyleCnt="0"/>
      <dgm:spPr/>
    </dgm:pt>
    <dgm:pt modelId="{85A139A6-D758-4A70-98A4-D7709683DE2F}" type="pres">
      <dgm:prSet presAssocID="{2C80E3ED-5DEE-4CCE-8142-363B0EE70868}" presName="sibSpaceTwo" presStyleCnt="0"/>
      <dgm:spPr/>
    </dgm:pt>
    <dgm:pt modelId="{FFC170F1-2D19-406E-8205-11EEB015ADC8}" type="pres">
      <dgm:prSet presAssocID="{8416F752-E778-48A6-982C-85FC1BBB9AFA}" presName="vertTwo" presStyleCnt="0"/>
      <dgm:spPr/>
    </dgm:pt>
    <dgm:pt modelId="{C112CE92-6CA2-49A7-91A5-B8CF2C9D07C6}" type="pres">
      <dgm:prSet presAssocID="{8416F752-E778-48A6-982C-85FC1BBB9AF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3B985A-71ED-46BF-BDE9-8377B1AB547C}" type="pres">
      <dgm:prSet presAssocID="{8416F752-E778-48A6-982C-85FC1BBB9AFA}" presName="parTransTwo" presStyleCnt="0"/>
      <dgm:spPr/>
    </dgm:pt>
    <dgm:pt modelId="{EFE7D7D9-7CCA-4803-8E0F-9A73ADE0E391}" type="pres">
      <dgm:prSet presAssocID="{8416F752-E778-48A6-982C-85FC1BBB9AFA}" presName="horzTwo" presStyleCnt="0"/>
      <dgm:spPr/>
    </dgm:pt>
    <dgm:pt modelId="{E4408285-31F9-4FC9-B2BC-51C243786C63}" type="pres">
      <dgm:prSet presAssocID="{F2FD7E31-52E2-4D96-9987-EB1ACDFC4F2F}" presName="vertThree" presStyleCnt="0"/>
      <dgm:spPr/>
    </dgm:pt>
    <dgm:pt modelId="{ADE9DC5B-DB7B-42D1-BEAC-E2DD02C73F79}" type="pres">
      <dgm:prSet presAssocID="{F2FD7E31-52E2-4D96-9987-EB1ACDFC4F2F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F17DC6-7771-48F6-8EF5-0D6B9DE5D300}" type="pres">
      <dgm:prSet presAssocID="{F2FD7E31-52E2-4D96-9987-EB1ACDFC4F2F}" presName="horzThree" presStyleCnt="0"/>
      <dgm:spPr/>
    </dgm:pt>
  </dgm:ptLst>
  <dgm:cxnLst>
    <dgm:cxn modelId="{2EB93409-AB28-4BE4-B8DD-878371BFE914}" srcId="{874A0735-F9F3-4116-BDED-A7D042533BFA}" destId="{9574824A-40EB-40C1-9A0B-15FC7BBCCAB1}" srcOrd="0" destOrd="0" parTransId="{1ED39B77-7E12-4B51-B730-25F86C507762}" sibTransId="{CD561778-5C3A-47E0-85DF-40CA28CBE060}"/>
    <dgm:cxn modelId="{7A9A83B6-83A8-49A4-B22B-DAF09A7134CA}" srcId="{874A0735-F9F3-4116-BDED-A7D042533BFA}" destId="{14F40F04-BAEC-4A53-AB00-2B2A0AAAA45C}" srcOrd="1" destOrd="0" parTransId="{79E5D18C-7ED9-4C67-A275-DDAFEBF3886C}" sibTransId="{2C80E3ED-5DEE-4CCE-8142-363B0EE70868}"/>
    <dgm:cxn modelId="{C5E0161C-D64E-4A3B-AD41-D92F550B88F4}" srcId="{8416F752-E778-48A6-982C-85FC1BBB9AFA}" destId="{F2FD7E31-52E2-4D96-9987-EB1ACDFC4F2F}" srcOrd="0" destOrd="0" parTransId="{74AE0278-79FE-4367-9481-37CD0F13B9D7}" sibTransId="{CEB156C2-5705-4A5F-BD39-5AC9FD06AEC2}"/>
    <dgm:cxn modelId="{A236370E-689E-4F00-A808-7D8E09F09B9E}" type="presOf" srcId="{874A0735-F9F3-4116-BDED-A7D042533BFA}" destId="{15C835EE-E3E0-4CA7-A2D8-6AC9E9C14465}" srcOrd="0" destOrd="0" presId="urn:microsoft.com/office/officeart/2005/8/layout/hierarchy4"/>
    <dgm:cxn modelId="{636E618A-44AD-4DC3-9FD5-3B673A49BA88}" type="presOf" srcId="{F2FD7E31-52E2-4D96-9987-EB1ACDFC4F2F}" destId="{ADE9DC5B-DB7B-42D1-BEAC-E2DD02C73F79}" srcOrd="0" destOrd="0" presId="urn:microsoft.com/office/officeart/2005/8/layout/hierarchy4"/>
    <dgm:cxn modelId="{C8E7EF60-D101-4BB4-8567-B428E60512F0}" type="presOf" srcId="{73D7C560-5367-4C88-860A-9975F8D4DD7B}" destId="{5F2DF558-4A10-4513-86E1-0808B233D9FE}" srcOrd="0" destOrd="0" presId="urn:microsoft.com/office/officeart/2005/8/layout/hierarchy4"/>
    <dgm:cxn modelId="{51C19608-12E3-4DFC-B369-D81534AABED4}" srcId="{9574824A-40EB-40C1-9A0B-15FC7BBCCAB1}" destId="{3A748B63-A9C9-4673-B8D9-10C03601EE6A}" srcOrd="1" destOrd="0" parTransId="{9BA077FA-F344-48EC-B4F6-A4D72E84B8D8}" sibTransId="{3A0E2764-FAF1-4B35-A1C1-437746D9DB26}"/>
    <dgm:cxn modelId="{F251588A-B31D-4F7D-8AF7-FA0CB2B5DE01}" srcId="{874A0735-F9F3-4116-BDED-A7D042533BFA}" destId="{8416F752-E778-48A6-982C-85FC1BBB9AFA}" srcOrd="2" destOrd="0" parTransId="{AEBBA169-326F-4B18-A677-1AB94CCDDD5F}" sibTransId="{4D1DE808-B33E-4067-8942-3F6A2869F041}"/>
    <dgm:cxn modelId="{9BF621F2-A72C-4847-96B6-4561CA1515DA}" srcId="{14F40F04-BAEC-4A53-AB00-2B2A0AAAA45C}" destId="{E3FC4909-5655-4319-89B9-403EF1CBC73B}" srcOrd="0" destOrd="0" parTransId="{EF967FE1-B339-4DBE-B356-3B751C9270FD}" sibTransId="{BA1A3F54-652D-4A76-BAD2-F6A849A8A810}"/>
    <dgm:cxn modelId="{1D950F5F-9C75-4958-8D92-3F4193EA03F9}" type="presOf" srcId="{6E1CADF9-CC02-46D7-8766-5626E98A6ACC}" destId="{903D16FD-A08F-4882-90C2-B4EBCC6763A6}" srcOrd="0" destOrd="0" presId="urn:microsoft.com/office/officeart/2005/8/layout/hierarchy4"/>
    <dgm:cxn modelId="{5AA5DFD1-A9AF-471A-BAA6-1E6688671430}" srcId="{73D7C560-5367-4C88-860A-9975F8D4DD7B}" destId="{874A0735-F9F3-4116-BDED-A7D042533BFA}" srcOrd="0" destOrd="0" parTransId="{68D1452E-418A-4DA7-A19D-E4091D614E76}" sibTransId="{3AEAB385-C471-4967-89A7-5C2A28C3BAF9}"/>
    <dgm:cxn modelId="{AAA19CA7-3ECD-40D0-BC34-B7ACF33D13D6}" type="presOf" srcId="{9574824A-40EB-40C1-9A0B-15FC7BBCCAB1}" destId="{3A83A7F6-C828-4379-A8A9-960EC164673D}" srcOrd="0" destOrd="0" presId="urn:microsoft.com/office/officeart/2005/8/layout/hierarchy4"/>
    <dgm:cxn modelId="{3546BE17-14FA-4B7D-812E-E7C3D383D768}" type="presOf" srcId="{14F40F04-BAEC-4A53-AB00-2B2A0AAAA45C}" destId="{F9B9D6C3-1349-44DB-93F6-AC2D9938CF50}" srcOrd="0" destOrd="0" presId="urn:microsoft.com/office/officeart/2005/8/layout/hierarchy4"/>
    <dgm:cxn modelId="{7BD0242A-EC54-4052-A716-6E2BFBC1095E}" srcId="{9574824A-40EB-40C1-9A0B-15FC7BBCCAB1}" destId="{6E1CADF9-CC02-46D7-8766-5626E98A6ACC}" srcOrd="0" destOrd="0" parTransId="{F49C1EE5-9990-4AA1-B0DD-699FF0350EB9}" sibTransId="{24BA6631-7ED9-463F-B4D3-9DB5580F16CA}"/>
    <dgm:cxn modelId="{68C94216-D853-4443-805F-6CF492FEBEDA}" type="presOf" srcId="{8416F752-E778-48A6-982C-85FC1BBB9AFA}" destId="{C112CE92-6CA2-49A7-91A5-B8CF2C9D07C6}" srcOrd="0" destOrd="0" presId="urn:microsoft.com/office/officeart/2005/8/layout/hierarchy4"/>
    <dgm:cxn modelId="{F95A2CD1-12F0-4A86-AFD6-BF6A38E202B1}" type="presOf" srcId="{3A748B63-A9C9-4673-B8D9-10C03601EE6A}" destId="{BC626A79-B2DF-430E-B7FE-BED1349205E0}" srcOrd="0" destOrd="0" presId="urn:microsoft.com/office/officeart/2005/8/layout/hierarchy4"/>
    <dgm:cxn modelId="{965B613A-DAC1-4AB5-B82D-CC14CEE32E61}" type="presOf" srcId="{E3FC4909-5655-4319-89B9-403EF1CBC73B}" destId="{769DB565-9384-48AF-BED4-393F0ABF504D}" srcOrd="0" destOrd="0" presId="urn:microsoft.com/office/officeart/2005/8/layout/hierarchy4"/>
    <dgm:cxn modelId="{3B99AB65-093A-42C0-B274-BC0B4C0EC3F8}" type="presParOf" srcId="{5F2DF558-4A10-4513-86E1-0808B233D9FE}" destId="{362D5BE4-F104-414C-9EAB-B2505FB79946}" srcOrd="0" destOrd="0" presId="urn:microsoft.com/office/officeart/2005/8/layout/hierarchy4"/>
    <dgm:cxn modelId="{016A6397-3593-49F1-8BD2-536B2A9EA427}" type="presParOf" srcId="{362D5BE4-F104-414C-9EAB-B2505FB79946}" destId="{15C835EE-E3E0-4CA7-A2D8-6AC9E9C14465}" srcOrd="0" destOrd="0" presId="urn:microsoft.com/office/officeart/2005/8/layout/hierarchy4"/>
    <dgm:cxn modelId="{63C394A8-998B-4A5A-A1A4-5209997A799F}" type="presParOf" srcId="{362D5BE4-F104-414C-9EAB-B2505FB79946}" destId="{0368A313-B19B-4139-A9C0-F2CA30A6A67C}" srcOrd="1" destOrd="0" presId="urn:microsoft.com/office/officeart/2005/8/layout/hierarchy4"/>
    <dgm:cxn modelId="{13E1A95C-06F5-49BF-AA5A-CACFDF28F6BB}" type="presParOf" srcId="{362D5BE4-F104-414C-9EAB-B2505FB79946}" destId="{85B480F4-D53E-435A-A857-B7F561332559}" srcOrd="2" destOrd="0" presId="urn:microsoft.com/office/officeart/2005/8/layout/hierarchy4"/>
    <dgm:cxn modelId="{85C87A2F-5F11-42B3-94D4-273F5972ACB1}" type="presParOf" srcId="{85B480F4-D53E-435A-A857-B7F561332559}" destId="{1EEB492E-D286-46D5-9423-C159A20A14E2}" srcOrd="0" destOrd="0" presId="urn:microsoft.com/office/officeart/2005/8/layout/hierarchy4"/>
    <dgm:cxn modelId="{D2AFF89F-1A9E-42FB-A674-1CABD139925F}" type="presParOf" srcId="{1EEB492E-D286-46D5-9423-C159A20A14E2}" destId="{3A83A7F6-C828-4379-A8A9-960EC164673D}" srcOrd="0" destOrd="0" presId="urn:microsoft.com/office/officeart/2005/8/layout/hierarchy4"/>
    <dgm:cxn modelId="{39507BD7-53B9-478D-B194-3DF1DE91518D}" type="presParOf" srcId="{1EEB492E-D286-46D5-9423-C159A20A14E2}" destId="{6405C5F0-8F0A-42B0-827B-4A9C7C80AD67}" srcOrd="1" destOrd="0" presId="urn:microsoft.com/office/officeart/2005/8/layout/hierarchy4"/>
    <dgm:cxn modelId="{AA6D1DBB-8417-4649-AE0A-435E4025EBFA}" type="presParOf" srcId="{1EEB492E-D286-46D5-9423-C159A20A14E2}" destId="{97CAE23B-4448-4DB7-BA2A-45B6CB7D8E3F}" srcOrd="2" destOrd="0" presId="urn:microsoft.com/office/officeart/2005/8/layout/hierarchy4"/>
    <dgm:cxn modelId="{DE81CFA8-A4B6-42C3-B1FA-085E75DBC3D4}" type="presParOf" srcId="{97CAE23B-4448-4DB7-BA2A-45B6CB7D8E3F}" destId="{ED0CF96B-F104-4706-850B-4B50DDB73161}" srcOrd="0" destOrd="0" presId="urn:microsoft.com/office/officeart/2005/8/layout/hierarchy4"/>
    <dgm:cxn modelId="{546DD8FD-7CF7-4CF3-8F2F-63D2FE788626}" type="presParOf" srcId="{ED0CF96B-F104-4706-850B-4B50DDB73161}" destId="{903D16FD-A08F-4882-90C2-B4EBCC6763A6}" srcOrd="0" destOrd="0" presId="urn:microsoft.com/office/officeart/2005/8/layout/hierarchy4"/>
    <dgm:cxn modelId="{8225A4CB-0038-46F2-B4B6-498A295EB978}" type="presParOf" srcId="{ED0CF96B-F104-4706-850B-4B50DDB73161}" destId="{E8974D38-8AB7-4D8E-987A-3B9AF40734E4}" srcOrd="1" destOrd="0" presId="urn:microsoft.com/office/officeart/2005/8/layout/hierarchy4"/>
    <dgm:cxn modelId="{3C4C4E8B-9199-498F-8D27-0550AFDCCDB7}" type="presParOf" srcId="{97CAE23B-4448-4DB7-BA2A-45B6CB7D8E3F}" destId="{F00FA915-885E-46FC-A543-918A6F4C4D54}" srcOrd="1" destOrd="0" presId="urn:microsoft.com/office/officeart/2005/8/layout/hierarchy4"/>
    <dgm:cxn modelId="{297AD2A3-8960-4414-9FAC-241D4400A7DB}" type="presParOf" srcId="{97CAE23B-4448-4DB7-BA2A-45B6CB7D8E3F}" destId="{6A69047C-F612-450B-A0DE-1605E17E7209}" srcOrd="2" destOrd="0" presId="urn:microsoft.com/office/officeart/2005/8/layout/hierarchy4"/>
    <dgm:cxn modelId="{621ADDF9-38F5-47C8-A993-E2A54F2DF766}" type="presParOf" srcId="{6A69047C-F612-450B-A0DE-1605E17E7209}" destId="{BC626A79-B2DF-430E-B7FE-BED1349205E0}" srcOrd="0" destOrd="0" presId="urn:microsoft.com/office/officeart/2005/8/layout/hierarchy4"/>
    <dgm:cxn modelId="{4F418FCC-9175-4EB9-9AD0-AB2466BD4D1E}" type="presParOf" srcId="{6A69047C-F612-450B-A0DE-1605E17E7209}" destId="{207721FF-5626-4F11-839B-ADB0E66155B0}" srcOrd="1" destOrd="0" presId="urn:microsoft.com/office/officeart/2005/8/layout/hierarchy4"/>
    <dgm:cxn modelId="{59DC17F2-AA21-4901-A4DE-6DB7E4B8C5D2}" type="presParOf" srcId="{85B480F4-D53E-435A-A857-B7F561332559}" destId="{47716F30-466C-40E6-8BD5-7767547E96BA}" srcOrd="1" destOrd="0" presId="urn:microsoft.com/office/officeart/2005/8/layout/hierarchy4"/>
    <dgm:cxn modelId="{4539D051-25B0-4189-AF00-E8779E3964B3}" type="presParOf" srcId="{85B480F4-D53E-435A-A857-B7F561332559}" destId="{F3A5ABB2-EBB5-4CA7-B687-138863707B32}" srcOrd="2" destOrd="0" presId="urn:microsoft.com/office/officeart/2005/8/layout/hierarchy4"/>
    <dgm:cxn modelId="{37796278-C331-4E95-B175-EFDF7DFA5C69}" type="presParOf" srcId="{F3A5ABB2-EBB5-4CA7-B687-138863707B32}" destId="{F9B9D6C3-1349-44DB-93F6-AC2D9938CF50}" srcOrd="0" destOrd="0" presId="urn:microsoft.com/office/officeart/2005/8/layout/hierarchy4"/>
    <dgm:cxn modelId="{56B4D48E-7066-45CD-91F2-E829720FAECA}" type="presParOf" srcId="{F3A5ABB2-EBB5-4CA7-B687-138863707B32}" destId="{289A86D2-C9C4-4F7A-AAF5-FC67D07F0646}" srcOrd="1" destOrd="0" presId="urn:microsoft.com/office/officeart/2005/8/layout/hierarchy4"/>
    <dgm:cxn modelId="{BF538330-9407-4459-989A-79F41A9A0ACB}" type="presParOf" srcId="{F3A5ABB2-EBB5-4CA7-B687-138863707B32}" destId="{19A8E561-D26F-4206-A56A-A118C3EE825A}" srcOrd="2" destOrd="0" presId="urn:microsoft.com/office/officeart/2005/8/layout/hierarchy4"/>
    <dgm:cxn modelId="{36B4EEBB-1220-4C7C-AD1F-9762BE91BE18}" type="presParOf" srcId="{19A8E561-D26F-4206-A56A-A118C3EE825A}" destId="{850B9878-D012-4558-A4AC-AE0A60C4A083}" srcOrd="0" destOrd="0" presId="urn:microsoft.com/office/officeart/2005/8/layout/hierarchy4"/>
    <dgm:cxn modelId="{0CB94114-CE2C-4D20-8425-AC70FCE0B40E}" type="presParOf" srcId="{850B9878-D012-4558-A4AC-AE0A60C4A083}" destId="{769DB565-9384-48AF-BED4-393F0ABF504D}" srcOrd="0" destOrd="0" presId="urn:microsoft.com/office/officeart/2005/8/layout/hierarchy4"/>
    <dgm:cxn modelId="{17503DE8-74DC-4F8D-8AFE-BB784BF576EE}" type="presParOf" srcId="{850B9878-D012-4558-A4AC-AE0A60C4A083}" destId="{761E505E-9118-4F82-A528-5844FC11666C}" srcOrd="1" destOrd="0" presId="urn:microsoft.com/office/officeart/2005/8/layout/hierarchy4"/>
    <dgm:cxn modelId="{52B8C847-2D00-4888-9648-4602D4BC8796}" type="presParOf" srcId="{85B480F4-D53E-435A-A857-B7F561332559}" destId="{85A139A6-D758-4A70-98A4-D7709683DE2F}" srcOrd="3" destOrd="0" presId="urn:microsoft.com/office/officeart/2005/8/layout/hierarchy4"/>
    <dgm:cxn modelId="{A54BEC7A-4F1A-4C8E-8598-D3CEA2B3436A}" type="presParOf" srcId="{85B480F4-D53E-435A-A857-B7F561332559}" destId="{FFC170F1-2D19-406E-8205-11EEB015ADC8}" srcOrd="4" destOrd="0" presId="urn:microsoft.com/office/officeart/2005/8/layout/hierarchy4"/>
    <dgm:cxn modelId="{CE1EBC60-7F69-4EDF-886D-B83F98BD8708}" type="presParOf" srcId="{FFC170F1-2D19-406E-8205-11EEB015ADC8}" destId="{C112CE92-6CA2-49A7-91A5-B8CF2C9D07C6}" srcOrd="0" destOrd="0" presId="urn:microsoft.com/office/officeart/2005/8/layout/hierarchy4"/>
    <dgm:cxn modelId="{EF9E5245-371B-4D3B-8A34-6BA582E9D2E1}" type="presParOf" srcId="{FFC170F1-2D19-406E-8205-11EEB015ADC8}" destId="{1C3B985A-71ED-46BF-BDE9-8377B1AB547C}" srcOrd="1" destOrd="0" presId="urn:microsoft.com/office/officeart/2005/8/layout/hierarchy4"/>
    <dgm:cxn modelId="{D05207A1-9F4F-4DA8-9448-30472950D7A6}" type="presParOf" srcId="{FFC170F1-2D19-406E-8205-11EEB015ADC8}" destId="{EFE7D7D9-7CCA-4803-8E0F-9A73ADE0E391}" srcOrd="2" destOrd="0" presId="urn:microsoft.com/office/officeart/2005/8/layout/hierarchy4"/>
    <dgm:cxn modelId="{7C1638A3-44D0-4B53-93E7-F940AF27BA66}" type="presParOf" srcId="{EFE7D7D9-7CCA-4803-8E0F-9A73ADE0E391}" destId="{E4408285-31F9-4FC9-B2BC-51C243786C63}" srcOrd="0" destOrd="0" presId="urn:microsoft.com/office/officeart/2005/8/layout/hierarchy4"/>
    <dgm:cxn modelId="{CEC75989-4780-4CB0-86B6-AD7EF210B367}" type="presParOf" srcId="{E4408285-31F9-4FC9-B2BC-51C243786C63}" destId="{ADE9DC5B-DB7B-42D1-BEAC-E2DD02C73F79}" srcOrd="0" destOrd="0" presId="urn:microsoft.com/office/officeart/2005/8/layout/hierarchy4"/>
    <dgm:cxn modelId="{E752DABE-B41A-470F-8E7A-55B0FFD5C766}" type="presParOf" srcId="{E4408285-31F9-4FC9-B2BC-51C243786C63}" destId="{90F17DC6-7771-48F6-8EF5-0D6B9DE5D3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835EE-E3E0-4CA7-A2D8-6AC9E9C14465}">
      <dsp:nvSpPr>
        <dsp:cNvPr id="0" name=""/>
        <dsp:cNvSpPr/>
      </dsp:nvSpPr>
      <dsp:spPr>
        <a:xfrm>
          <a:off x="3922" y="816"/>
          <a:ext cx="8273075" cy="16765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Запланирована разработка</a:t>
          </a:r>
          <a:br>
            <a:rPr lang="ru-RU" sz="4400" kern="1200" dirty="0" smtClean="0"/>
          </a:br>
          <a:r>
            <a:rPr lang="ru-RU" sz="4400" b="1" kern="1200" dirty="0" smtClean="0"/>
            <a:t>102 </a:t>
          </a:r>
          <a:r>
            <a:rPr lang="ru-RU" sz="4400" b="1" kern="1200" dirty="0" smtClean="0"/>
            <a:t>ГОСТ</a:t>
          </a:r>
          <a:endParaRPr lang="ru-RU" sz="4400" b="1" kern="1200" dirty="0"/>
        </a:p>
      </dsp:txBody>
      <dsp:txXfrm>
        <a:off x="53028" y="49922"/>
        <a:ext cx="8174863" cy="1578382"/>
      </dsp:txXfrm>
    </dsp:sp>
    <dsp:sp modelId="{3A83A7F6-C828-4379-A8A9-960EC164673D}">
      <dsp:nvSpPr>
        <dsp:cNvPr id="0" name=""/>
        <dsp:cNvSpPr/>
      </dsp:nvSpPr>
      <dsp:spPr>
        <a:xfrm>
          <a:off x="3922" y="1823458"/>
          <a:ext cx="4012736" cy="1676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Российская Федерация</a:t>
          </a:r>
          <a:br>
            <a:rPr lang="ru-RU" sz="3200" kern="1200" dirty="0" smtClean="0"/>
          </a:br>
          <a:r>
            <a:rPr lang="ru-RU" sz="3200" b="1" kern="1200" dirty="0" smtClean="0"/>
            <a:t>84 ГОСТ</a:t>
          </a:r>
          <a:endParaRPr lang="ru-RU" sz="3200" b="1" kern="1200" dirty="0"/>
        </a:p>
      </dsp:txBody>
      <dsp:txXfrm>
        <a:off x="53028" y="1872564"/>
        <a:ext cx="3914524" cy="1578382"/>
      </dsp:txXfrm>
    </dsp:sp>
    <dsp:sp modelId="{903D16FD-A08F-4882-90C2-B4EBCC6763A6}">
      <dsp:nvSpPr>
        <dsp:cNvPr id="0" name=""/>
        <dsp:cNvSpPr/>
      </dsp:nvSpPr>
      <dsp:spPr>
        <a:xfrm>
          <a:off x="3922" y="3646100"/>
          <a:ext cx="1965101" cy="1676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83 </a:t>
          </a:r>
          <a:r>
            <a:rPr lang="ru-RU" sz="2300" b="1" kern="1200" dirty="0" smtClean="0"/>
            <a:t>ГОСТ </a:t>
          </a:r>
          <a:r>
            <a:rPr lang="ru-RU" sz="2300" kern="1200" dirty="0" smtClean="0"/>
            <a:t>разработаны</a:t>
          </a:r>
          <a:br>
            <a:rPr lang="ru-RU" sz="2300" kern="1200" dirty="0" smtClean="0"/>
          </a:br>
          <a:endParaRPr lang="ru-RU" sz="2300" kern="1200" dirty="0"/>
        </a:p>
      </dsp:txBody>
      <dsp:txXfrm>
        <a:off x="53028" y="3695206"/>
        <a:ext cx="1866889" cy="1578382"/>
      </dsp:txXfrm>
    </dsp:sp>
    <dsp:sp modelId="{BC626A79-B2DF-430E-B7FE-BED1349205E0}">
      <dsp:nvSpPr>
        <dsp:cNvPr id="0" name=""/>
        <dsp:cNvSpPr/>
      </dsp:nvSpPr>
      <dsp:spPr>
        <a:xfrm>
          <a:off x="2051557" y="3646100"/>
          <a:ext cx="1965101" cy="1676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 ГОСТ</a:t>
          </a:r>
          <a:br>
            <a:rPr lang="ru-RU" sz="2300" b="1" kern="1200" dirty="0" smtClean="0"/>
          </a:br>
          <a:r>
            <a:rPr lang="ru-RU" sz="2300" kern="1200" dirty="0" smtClean="0"/>
            <a:t>разработка отменена</a:t>
          </a:r>
          <a:endParaRPr lang="ru-RU" sz="2300" kern="1200" dirty="0"/>
        </a:p>
      </dsp:txBody>
      <dsp:txXfrm>
        <a:off x="2100663" y="3695206"/>
        <a:ext cx="1866889" cy="1578382"/>
      </dsp:txXfrm>
    </dsp:sp>
    <dsp:sp modelId="{F9B9D6C3-1349-44DB-93F6-AC2D9938CF50}">
      <dsp:nvSpPr>
        <dsp:cNvPr id="0" name=""/>
        <dsp:cNvSpPr/>
      </dsp:nvSpPr>
      <dsp:spPr>
        <a:xfrm>
          <a:off x="4181727" y="1823458"/>
          <a:ext cx="1965101" cy="16765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Республика Беларусь</a:t>
          </a:r>
          <a:br>
            <a:rPr lang="ru-RU" sz="2600" kern="1200" dirty="0" smtClean="0"/>
          </a:br>
          <a:r>
            <a:rPr lang="ru-RU" sz="2600" b="1" kern="1200" dirty="0" smtClean="0"/>
            <a:t>15 </a:t>
          </a:r>
          <a:r>
            <a:rPr lang="ru-RU" sz="2600" b="1" kern="1200" dirty="0" smtClean="0"/>
            <a:t>ГОСТ</a:t>
          </a:r>
          <a:endParaRPr lang="ru-RU" sz="2600" b="1" kern="1200" dirty="0"/>
        </a:p>
      </dsp:txBody>
      <dsp:txXfrm>
        <a:off x="4230833" y="1872564"/>
        <a:ext cx="1866889" cy="1578382"/>
      </dsp:txXfrm>
    </dsp:sp>
    <dsp:sp modelId="{769DB565-9384-48AF-BED4-393F0ABF504D}">
      <dsp:nvSpPr>
        <dsp:cNvPr id="0" name=""/>
        <dsp:cNvSpPr/>
      </dsp:nvSpPr>
      <dsp:spPr>
        <a:xfrm>
          <a:off x="4181727" y="3646100"/>
          <a:ext cx="1965101" cy="16765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16 ГОСТ</a:t>
          </a:r>
          <a:r>
            <a:rPr lang="ru-RU" sz="2300" kern="1200" dirty="0" smtClean="0"/>
            <a:t/>
          </a:r>
          <a:br>
            <a:rPr lang="ru-RU" sz="2300" kern="1200" dirty="0" smtClean="0"/>
          </a:br>
          <a:r>
            <a:rPr lang="ru-RU" sz="2300" kern="1200" dirty="0" smtClean="0"/>
            <a:t>разработаны</a:t>
          </a:r>
          <a:br>
            <a:rPr lang="ru-RU" sz="2300" kern="1200" dirty="0" smtClean="0"/>
          </a:br>
          <a:r>
            <a:rPr lang="ru-RU" sz="2300" kern="1200" dirty="0" smtClean="0"/>
            <a:t>100 %</a:t>
          </a:r>
          <a:endParaRPr lang="ru-RU" sz="2300" kern="1200" dirty="0"/>
        </a:p>
      </dsp:txBody>
      <dsp:txXfrm>
        <a:off x="4230833" y="3695206"/>
        <a:ext cx="1866889" cy="1578382"/>
      </dsp:txXfrm>
    </dsp:sp>
    <dsp:sp modelId="{C112CE92-6CA2-49A7-91A5-B8CF2C9D07C6}">
      <dsp:nvSpPr>
        <dsp:cNvPr id="0" name=""/>
        <dsp:cNvSpPr/>
      </dsp:nvSpPr>
      <dsp:spPr>
        <a:xfrm>
          <a:off x="6311896" y="1823458"/>
          <a:ext cx="1965101" cy="16765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Республика Казахстан</a:t>
          </a:r>
          <a:br>
            <a:rPr lang="ru-RU" sz="2600" kern="1200" dirty="0" smtClean="0"/>
          </a:br>
          <a:r>
            <a:rPr lang="ru-RU" sz="2600" b="1" kern="1200" dirty="0" smtClean="0"/>
            <a:t>4 ГОСТ</a:t>
          </a:r>
          <a:endParaRPr lang="ru-RU" sz="2600" b="1" kern="1200" dirty="0"/>
        </a:p>
      </dsp:txBody>
      <dsp:txXfrm>
        <a:off x="6361002" y="1872564"/>
        <a:ext cx="1866889" cy="1578382"/>
      </dsp:txXfrm>
    </dsp:sp>
    <dsp:sp modelId="{ADE9DC5B-DB7B-42D1-BEAC-E2DD02C73F79}">
      <dsp:nvSpPr>
        <dsp:cNvPr id="0" name=""/>
        <dsp:cNvSpPr/>
      </dsp:nvSpPr>
      <dsp:spPr>
        <a:xfrm>
          <a:off x="6311896" y="3646100"/>
          <a:ext cx="1965101" cy="16765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4 ГОСТ</a:t>
          </a:r>
          <a:br>
            <a:rPr lang="ru-RU" sz="2300" b="1" kern="1200" dirty="0" smtClean="0"/>
          </a:br>
          <a:r>
            <a:rPr lang="ru-RU" sz="2300" kern="1200" dirty="0" smtClean="0"/>
            <a:t>разработаны</a:t>
          </a:r>
          <a:br>
            <a:rPr lang="ru-RU" sz="2300" kern="1200" dirty="0" smtClean="0"/>
          </a:br>
          <a:r>
            <a:rPr lang="ru-RU" sz="2300" kern="1200" dirty="0" smtClean="0"/>
            <a:t>100 %</a:t>
          </a:r>
          <a:endParaRPr lang="ru-RU" sz="2300" kern="1200" dirty="0"/>
        </a:p>
      </dsp:txBody>
      <dsp:txXfrm>
        <a:off x="6361002" y="3695206"/>
        <a:ext cx="1866889" cy="1578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1C9211-8C67-428E-B01A-B6EE58826638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217535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9BB606A-131E-45CD-ABE0-E1CD00174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347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606425" algn="l" defTabSz="1216025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825625" algn="l" defTabSz="1216025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435225" algn="l" defTabSz="1216025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3047729" algn="l" defTabSz="12190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657275" algn="l" defTabSz="12190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266820" algn="l" defTabSz="12190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876366" algn="l" defTabSz="12190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B606A-131E-45CD-ABE0-E1CD00174C6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74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B606A-131E-45CD-ABE0-E1CD00174C6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34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3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229FD-C691-45DB-AD31-0274D95F1B3A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70A4-0DE8-4942-A8F9-DAEC505082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54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2427-F94E-490A-8C2B-1A0E0A7F4B59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7EE42-F6AA-41FF-A9B1-D865C54297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044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5"/>
            <a:ext cx="2742843" cy="43888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4" y="206425"/>
            <a:ext cx="8025355" cy="43888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FB58-232B-4753-97D5-5B204D71A38E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AEE6-D25D-44EB-827D-33B786C0A3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873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3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886E2B-9826-4853-938C-E7A2F828857E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952F9E-25B6-416E-9E1E-167D07166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3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E25260-F03F-4434-BA97-292175A4B40B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EAF8FB-B900-4AAC-BFEA-56FC9E328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3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1" y="2907388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52EDB2-43BB-449F-9E8E-DB70283AFF30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918CB8-044A-496F-9423-3E305BBC6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0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3" y="1200430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200430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FAF03B-73A7-4539-BB68-960DD1E3837F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48A132-7328-4B47-99FE-5ECFFB71E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0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1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71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D633A5-C7BC-4B13-ADDF-93C811B0AF1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D716B-CF94-4FC9-A9A4-A8B38B04F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2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C07241-8722-47B3-8B55-505EA74AD35F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548EBF-E95F-4596-8FFC-951C5DC89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8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588637-8321-46F2-B6AD-AFF186E7D4EE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46BDD8-C806-4077-BB91-125346512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4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DA1497-3175-4244-96B3-DF3A3760E22D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38A423-3343-4AC0-A170-899027D87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8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FC0E-8CE1-4E83-8579-CCCCA15EFADC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5AC4-A954-4F8D-B308-4DF6CCB4E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955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3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8CB0F-8416-4109-993D-1EC52A417225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9A326D-AEF6-46BB-94E5-8F7FFD8B7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79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01EAE6-81A4-49A2-9024-CB510CC2F458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1B8B97-0CE9-4D4D-A4B4-3F6BD145D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17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4"/>
            <a:ext cx="2742843" cy="43888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3" y="206424"/>
            <a:ext cx="8025355" cy="43888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6E930B-F41A-4605-B0DC-BAA77C59B537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FED06E-3ACE-4E46-9431-1D5CBED27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0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2" y="4407922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2" y="2907389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1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2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3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CBAC-F3F0-46D6-8BD8-E26374392140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16C6-1716-4A1E-B66F-174125BE4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96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4" y="1200431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200431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5E79-E573-4B73-8D5F-C455DC50B5C3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5548-9644-490E-939F-6611D15ADE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00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2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46" indent="0">
              <a:buNone/>
              <a:defRPr sz="2700" b="1"/>
            </a:lvl2pPr>
            <a:lvl3pPr marL="1219092" indent="0">
              <a:buNone/>
              <a:defRPr sz="2400" b="1"/>
            </a:lvl3pPr>
            <a:lvl4pPr marL="1828637" indent="0">
              <a:buNone/>
              <a:defRPr sz="2100" b="1"/>
            </a:lvl4pPr>
            <a:lvl5pPr marL="2438183" indent="0">
              <a:buNone/>
              <a:defRPr sz="2100" b="1"/>
            </a:lvl5pPr>
            <a:lvl6pPr marL="3047729" indent="0">
              <a:buNone/>
              <a:defRPr sz="2100" b="1"/>
            </a:lvl6pPr>
            <a:lvl7pPr marL="3657275" indent="0">
              <a:buNone/>
              <a:defRPr sz="2100" b="1"/>
            </a:lvl7pPr>
            <a:lvl8pPr marL="4266820" indent="0">
              <a:buNone/>
              <a:defRPr sz="2100" b="1"/>
            </a:lvl8pPr>
            <a:lvl9pPr marL="4876366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72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46" indent="0">
              <a:buNone/>
              <a:defRPr sz="2700" b="1"/>
            </a:lvl2pPr>
            <a:lvl3pPr marL="1219092" indent="0">
              <a:buNone/>
              <a:defRPr sz="2400" b="1"/>
            </a:lvl3pPr>
            <a:lvl4pPr marL="1828637" indent="0">
              <a:buNone/>
              <a:defRPr sz="2100" b="1"/>
            </a:lvl4pPr>
            <a:lvl5pPr marL="2438183" indent="0">
              <a:buNone/>
              <a:defRPr sz="2100" b="1"/>
            </a:lvl5pPr>
            <a:lvl6pPr marL="3047729" indent="0">
              <a:buNone/>
              <a:defRPr sz="2100" b="1"/>
            </a:lvl6pPr>
            <a:lvl7pPr marL="3657275" indent="0">
              <a:buNone/>
              <a:defRPr sz="2100" b="1"/>
            </a:lvl7pPr>
            <a:lvl8pPr marL="4266820" indent="0">
              <a:buNone/>
              <a:defRPr sz="2100" b="1"/>
            </a:lvl8pPr>
            <a:lvl9pPr marL="4876366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81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5C53-80E8-462D-A56A-1CA965499C5A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6789-8B92-49DE-A3D5-55CBECF7EF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21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C719-951A-4EDA-86A6-8FC6899E067B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2511-40B9-4646-80DB-6746C7221E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78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7B63-06AE-40C6-90FC-9452FA664B91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0050-B4C8-4E66-949F-614EA2D6C0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19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15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46" indent="0">
              <a:buNone/>
              <a:defRPr sz="1500"/>
            </a:lvl2pPr>
            <a:lvl3pPr marL="1219092" indent="0">
              <a:buNone/>
              <a:defRPr sz="1300"/>
            </a:lvl3pPr>
            <a:lvl4pPr marL="1828637" indent="0">
              <a:buNone/>
              <a:defRPr sz="1200"/>
            </a:lvl4pPr>
            <a:lvl5pPr marL="2438183" indent="0">
              <a:buNone/>
              <a:defRPr sz="1200"/>
            </a:lvl5pPr>
            <a:lvl6pPr marL="3047729" indent="0">
              <a:buNone/>
              <a:defRPr sz="1200"/>
            </a:lvl6pPr>
            <a:lvl7pPr marL="3657275" indent="0">
              <a:buNone/>
              <a:defRPr sz="1200"/>
            </a:lvl7pPr>
            <a:lvl8pPr marL="4266820" indent="0">
              <a:buNone/>
              <a:defRPr sz="1200"/>
            </a:lvl8pPr>
            <a:lvl9pPr marL="4876366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9084-871D-4E16-8306-109B055C383E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ADDB-1036-44BA-9DB3-E95A7DD91F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49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9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46" indent="0">
              <a:buNone/>
              <a:defRPr sz="3700"/>
            </a:lvl2pPr>
            <a:lvl3pPr marL="1219092" indent="0">
              <a:buNone/>
              <a:defRPr sz="3200"/>
            </a:lvl3pPr>
            <a:lvl4pPr marL="1828637" indent="0">
              <a:buNone/>
              <a:defRPr sz="2700"/>
            </a:lvl4pPr>
            <a:lvl5pPr marL="2438183" indent="0">
              <a:buNone/>
              <a:defRPr sz="2700"/>
            </a:lvl5pPr>
            <a:lvl6pPr marL="3047729" indent="0">
              <a:buNone/>
              <a:defRPr sz="2700"/>
            </a:lvl6pPr>
            <a:lvl7pPr marL="3657275" indent="0">
              <a:buNone/>
              <a:defRPr sz="2700"/>
            </a:lvl7pPr>
            <a:lvl8pPr marL="4266820" indent="0">
              <a:buNone/>
              <a:defRPr sz="2700"/>
            </a:lvl8pPr>
            <a:lvl9pPr marL="4876366" indent="0">
              <a:buNone/>
              <a:defRPr sz="2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46" indent="0">
              <a:buNone/>
              <a:defRPr sz="1500"/>
            </a:lvl2pPr>
            <a:lvl3pPr marL="1219092" indent="0">
              <a:buNone/>
              <a:defRPr sz="1300"/>
            </a:lvl3pPr>
            <a:lvl4pPr marL="1828637" indent="0">
              <a:buNone/>
              <a:defRPr sz="1200"/>
            </a:lvl4pPr>
            <a:lvl5pPr marL="2438183" indent="0">
              <a:buNone/>
              <a:defRPr sz="1200"/>
            </a:lvl5pPr>
            <a:lvl6pPr marL="3047729" indent="0">
              <a:buNone/>
              <a:defRPr sz="1200"/>
            </a:lvl6pPr>
            <a:lvl7pPr marL="3657275" indent="0">
              <a:buNone/>
              <a:defRPr sz="1200"/>
            </a:lvl7pPr>
            <a:lvl8pPr marL="4266820" indent="0">
              <a:buNone/>
              <a:defRPr sz="1200"/>
            </a:lvl8pPr>
            <a:lvl9pPr marL="4876366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18DE-A0A3-4A99-8FBE-F78B2C5CF364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AE0B-E607-4AB0-BFEE-F1C3B6C39D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04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2" y="27464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5" tIns="60947" rIns="121895" bIns="609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2" y="1600200"/>
            <a:ext cx="10971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5" tIns="60947" rIns="121895" bIns="609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40"/>
            <a:ext cx="2844800" cy="365125"/>
          </a:xfrm>
          <a:prstGeom prst="rect">
            <a:avLst/>
          </a:prstGeom>
        </p:spPr>
        <p:txBody>
          <a:bodyPr vert="horz" lIns="121895" tIns="60947" rIns="121895" bIns="60947" rtlCol="0" anchor="ctr"/>
          <a:lstStyle>
            <a:lvl1pPr algn="l" defTabSz="1219092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4AFF2-9C03-451E-8A69-148437A68F2A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2" y="6357940"/>
            <a:ext cx="3859213" cy="365125"/>
          </a:xfrm>
          <a:prstGeom prst="rect">
            <a:avLst/>
          </a:prstGeom>
        </p:spPr>
        <p:txBody>
          <a:bodyPr vert="horz" lIns="121895" tIns="60947" rIns="121895" bIns="60947" rtlCol="0" anchor="ctr"/>
          <a:lstStyle>
            <a:lvl1pPr algn="ctr" defTabSz="1219092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7940"/>
            <a:ext cx="2844800" cy="365125"/>
          </a:xfrm>
          <a:prstGeom prst="rect">
            <a:avLst/>
          </a:prstGeom>
        </p:spPr>
        <p:txBody>
          <a:bodyPr vert="horz" wrap="square" lIns="121895" tIns="60947" rIns="121895" bIns="60947" numCol="1" anchor="ctr" anchorCtr="0" compatLnSpc="1">
            <a:prstTxWarp prst="textNoShape">
              <a:avLst/>
            </a:prstTxWarp>
          </a:bodyPr>
          <a:lstStyle>
            <a:lvl1pPr algn="r" defTabSz="1217535" eaLnBrk="1" hangingPunct="1">
              <a:defRPr sz="15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E391ED2-7F77-40D7-A1D8-F7E78FC65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1216025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025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2pPr>
      <a:lvl3pPr algn="ctr" defTabSz="1216025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3pPr>
      <a:lvl4pPr algn="ctr" defTabSz="1216025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4pPr>
      <a:lvl5pPr algn="ctr" defTabSz="1216025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5pPr>
      <a:lvl6pPr marL="457171" algn="ctr" defTabSz="1217535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6pPr>
      <a:lvl7pPr marL="914341" algn="ctr" defTabSz="1217535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7pPr>
      <a:lvl8pPr marL="1371512" algn="ctr" defTabSz="1217535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8pPr>
      <a:lvl9pPr marL="1828683" algn="ctr" defTabSz="1217535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9pPr>
    </p:titleStyle>
    <p:bodyStyle>
      <a:lvl1pPr marL="454025" indent="-454025" algn="l" defTabSz="12160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defTabSz="12160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01" indent="-304772" algn="l" defTabSz="12190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48" indent="-304772" algn="l" defTabSz="12190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93" indent="-304772" algn="l" defTabSz="12190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39" indent="-304772" algn="l" defTabSz="12190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6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2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37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83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29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75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20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66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2" y="27464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2" y="1600200"/>
            <a:ext cx="10971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4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88C0232-889F-47B7-9A09-1AF71E85B196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2" y="6357940"/>
            <a:ext cx="385921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defTabSz="121917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794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121917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01081AD-EA2C-4902-BB66-5C1811DD4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378" r="60997" b="17972"/>
          <a:stretch>
            <a:fillRect/>
          </a:stretch>
        </p:blipFill>
        <p:spPr bwMode="auto">
          <a:xfrm>
            <a:off x="6419850" y="-20636"/>
            <a:ext cx="577056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2"/>
          <p:cNvSpPr/>
          <p:nvPr/>
        </p:nvSpPr>
        <p:spPr>
          <a:xfrm>
            <a:off x="3" y="-44450"/>
            <a:ext cx="9263555" cy="6923088"/>
          </a:xfrm>
          <a:custGeom>
            <a:avLst/>
            <a:gdLst>
              <a:gd name="connsiteX0" fmla="*/ 0 w 7452320"/>
              <a:gd name="connsiteY0" fmla="*/ 0 h 6858000"/>
              <a:gd name="connsiteX1" fmla="*/ 7452320 w 7452320"/>
              <a:gd name="connsiteY1" fmla="*/ 0 h 6858000"/>
              <a:gd name="connsiteX2" fmla="*/ 7452320 w 7452320"/>
              <a:gd name="connsiteY2" fmla="*/ 6858000 h 6858000"/>
              <a:gd name="connsiteX3" fmla="*/ 0 w 7452320"/>
              <a:gd name="connsiteY3" fmla="*/ 6858000 h 6858000"/>
              <a:gd name="connsiteX4" fmla="*/ 0 w 7452320"/>
              <a:gd name="connsiteY4" fmla="*/ 0 h 6858000"/>
              <a:gd name="connsiteX0" fmla="*/ 0 w 7452320"/>
              <a:gd name="connsiteY0" fmla="*/ 0 h 6877050"/>
              <a:gd name="connsiteX1" fmla="*/ 7452320 w 7452320"/>
              <a:gd name="connsiteY1" fmla="*/ 0 h 6877050"/>
              <a:gd name="connsiteX2" fmla="*/ 4775795 w 7452320"/>
              <a:gd name="connsiteY2" fmla="*/ 6877050 h 6877050"/>
              <a:gd name="connsiteX3" fmla="*/ 0 w 7452320"/>
              <a:gd name="connsiteY3" fmla="*/ 6858000 h 6877050"/>
              <a:gd name="connsiteX4" fmla="*/ 0 w 7452320"/>
              <a:gd name="connsiteY4" fmla="*/ 0 h 6877050"/>
              <a:gd name="connsiteX0" fmla="*/ 0 w 7308573"/>
              <a:gd name="connsiteY0" fmla="*/ 0 h 6877050"/>
              <a:gd name="connsiteX1" fmla="*/ 7308573 w 7308573"/>
              <a:gd name="connsiteY1" fmla="*/ 0 h 6877050"/>
              <a:gd name="connsiteX2" fmla="*/ 4775795 w 7308573"/>
              <a:gd name="connsiteY2" fmla="*/ 6877050 h 6877050"/>
              <a:gd name="connsiteX3" fmla="*/ 0 w 7308573"/>
              <a:gd name="connsiteY3" fmla="*/ 6858000 h 6877050"/>
              <a:gd name="connsiteX4" fmla="*/ 0 w 7308573"/>
              <a:gd name="connsiteY4" fmla="*/ 0 h 6877050"/>
              <a:gd name="connsiteX0" fmla="*/ 0 w 7308573"/>
              <a:gd name="connsiteY0" fmla="*/ 0 h 6858000"/>
              <a:gd name="connsiteX1" fmla="*/ 7308573 w 7308573"/>
              <a:gd name="connsiteY1" fmla="*/ 0 h 6858000"/>
              <a:gd name="connsiteX2" fmla="*/ 5430822 w 7308573"/>
              <a:gd name="connsiteY2" fmla="*/ 6841424 h 6858000"/>
              <a:gd name="connsiteX3" fmla="*/ 0 w 7308573"/>
              <a:gd name="connsiteY3" fmla="*/ 6858000 h 6858000"/>
              <a:gd name="connsiteX4" fmla="*/ 0 w 7308573"/>
              <a:gd name="connsiteY4" fmla="*/ 0 h 6858000"/>
              <a:gd name="connsiteX0" fmla="*/ 0 w 7308573"/>
              <a:gd name="connsiteY0" fmla="*/ 0 h 6858000"/>
              <a:gd name="connsiteX1" fmla="*/ 7308573 w 7308573"/>
              <a:gd name="connsiteY1" fmla="*/ 0 h 6858000"/>
              <a:gd name="connsiteX2" fmla="*/ 5181728 w 7308573"/>
              <a:gd name="connsiteY2" fmla="*/ 6853299 h 6858000"/>
              <a:gd name="connsiteX3" fmla="*/ 0 w 7308573"/>
              <a:gd name="connsiteY3" fmla="*/ 6858000 h 6858000"/>
              <a:gd name="connsiteX4" fmla="*/ 0 w 7308573"/>
              <a:gd name="connsiteY4" fmla="*/ 0 h 6858000"/>
              <a:gd name="connsiteX0" fmla="*/ 0 w 7308573"/>
              <a:gd name="connsiteY0" fmla="*/ 0 h 6858000"/>
              <a:gd name="connsiteX1" fmla="*/ 7308573 w 7308573"/>
              <a:gd name="connsiteY1" fmla="*/ 0 h 6858000"/>
              <a:gd name="connsiteX2" fmla="*/ 5122105 w 7308573"/>
              <a:gd name="connsiteY2" fmla="*/ 6853299 h 6858000"/>
              <a:gd name="connsiteX3" fmla="*/ 0 w 7308573"/>
              <a:gd name="connsiteY3" fmla="*/ 6858000 h 6858000"/>
              <a:gd name="connsiteX4" fmla="*/ 0 w 7308573"/>
              <a:gd name="connsiteY4" fmla="*/ 0 h 6858000"/>
              <a:gd name="connsiteX0" fmla="*/ 0 w 7308573"/>
              <a:gd name="connsiteY0" fmla="*/ 0 h 6876958"/>
              <a:gd name="connsiteX1" fmla="*/ 7308573 w 7308573"/>
              <a:gd name="connsiteY1" fmla="*/ 0 h 6876958"/>
              <a:gd name="connsiteX2" fmla="*/ 5082357 w 7308573"/>
              <a:gd name="connsiteY2" fmla="*/ 6876958 h 6876958"/>
              <a:gd name="connsiteX3" fmla="*/ 0 w 7308573"/>
              <a:gd name="connsiteY3" fmla="*/ 6858000 h 6876958"/>
              <a:gd name="connsiteX4" fmla="*/ 0 w 7308573"/>
              <a:gd name="connsiteY4" fmla="*/ 0 h 6876958"/>
              <a:gd name="connsiteX0" fmla="*/ 0 w 7308573"/>
              <a:gd name="connsiteY0" fmla="*/ 0 h 6895953"/>
              <a:gd name="connsiteX1" fmla="*/ 7308573 w 7308573"/>
              <a:gd name="connsiteY1" fmla="*/ 0 h 6895953"/>
              <a:gd name="connsiteX2" fmla="*/ 5082357 w 7308573"/>
              <a:gd name="connsiteY2" fmla="*/ 6876958 h 6895953"/>
              <a:gd name="connsiteX3" fmla="*/ 0 w 7308573"/>
              <a:gd name="connsiteY3" fmla="*/ 6895953 h 6895953"/>
              <a:gd name="connsiteX4" fmla="*/ 0 w 7308573"/>
              <a:gd name="connsiteY4" fmla="*/ 0 h 689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8573" h="6895953">
                <a:moveTo>
                  <a:pt x="0" y="0"/>
                </a:moveTo>
                <a:lnTo>
                  <a:pt x="7308573" y="0"/>
                </a:lnTo>
                <a:lnTo>
                  <a:pt x="5082357" y="6876958"/>
                </a:lnTo>
                <a:lnTo>
                  <a:pt x="0" y="6895953"/>
                </a:lnTo>
                <a:lnTo>
                  <a:pt x="0" y="0"/>
                </a:lnTo>
                <a:close/>
              </a:path>
            </a:pathLst>
          </a:custGeom>
          <a:solidFill>
            <a:srgbClr val="000042"/>
          </a:solidFill>
          <a:ln w="25400" cap="flat" cmpd="sng" algn="ctr">
            <a:noFill/>
            <a:prstDash val="solid"/>
          </a:ln>
          <a:effectLst/>
        </p:spPr>
        <p:txBody>
          <a:bodyPr lIns="91423" tIns="45711" rIns="91423" bIns="45711" anchor="ctr"/>
          <a:lstStyle/>
          <a:p>
            <a:pPr algn="ctr" defTabSz="9143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8" name="Параллелограмм 13"/>
          <p:cNvSpPr/>
          <p:nvPr/>
        </p:nvSpPr>
        <p:spPr>
          <a:xfrm>
            <a:off x="8027887" y="-319088"/>
            <a:ext cx="2284413" cy="2787651"/>
          </a:xfrm>
          <a:custGeom>
            <a:avLst/>
            <a:gdLst>
              <a:gd name="connsiteX0" fmla="*/ 0 w 1584176"/>
              <a:gd name="connsiteY0" fmla="*/ 2786608 h 2786608"/>
              <a:gd name="connsiteX1" fmla="*/ 687802 w 1584176"/>
              <a:gd name="connsiteY1" fmla="*/ 0 h 2786608"/>
              <a:gd name="connsiteX2" fmla="*/ 1584176 w 1584176"/>
              <a:gd name="connsiteY2" fmla="*/ 0 h 2786608"/>
              <a:gd name="connsiteX3" fmla="*/ 896374 w 1584176"/>
              <a:gd name="connsiteY3" fmla="*/ 2786608 h 2786608"/>
              <a:gd name="connsiteX4" fmla="*/ 0 w 1584176"/>
              <a:gd name="connsiteY4" fmla="*/ 2786608 h 2786608"/>
              <a:gd name="connsiteX0" fmla="*/ 0 w 2127101"/>
              <a:gd name="connsiteY0" fmla="*/ 2796133 h 2796133"/>
              <a:gd name="connsiteX1" fmla="*/ 1230727 w 2127101"/>
              <a:gd name="connsiteY1" fmla="*/ 0 h 2796133"/>
              <a:gd name="connsiteX2" fmla="*/ 2127101 w 2127101"/>
              <a:gd name="connsiteY2" fmla="*/ 0 h 2796133"/>
              <a:gd name="connsiteX3" fmla="*/ 1439299 w 2127101"/>
              <a:gd name="connsiteY3" fmla="*/ 2786608 h 2796133"/>
              <a:gd name="connsiteX4" fmla="*/ 0 w 2127101"/>
              <a:gd name="connsiteY4" fmla="*/ 2796133 h 2796133"/>
              <a:gd name="connsiteX0" fmla="*/ 0 w 2127101"/>
              <a:gd name="connsiteY0" fmla="*/ 2796133 h 2796133"/>
              <a:gd name="connsiteX1" fmla="*/ 1230727 w 2127101"/>
              <a:gd name="connsiteY1" fmla="*/ 0 h 2796133"/>
              <a:gd name="connsiteX2" fmla="*/ 2127101 w 2127101"/>
              <a:gd name="connsiteY2" fmla="*/ 0 h 2796133"/>
              <a:gd name="connsiteX3" fmla="*/ 972574 w 2127101"/>
              <a:gd name="connsiteY3" fmla="*/ 2786608 h 2796133"/>
              <a:gd name="connsiteX4" fmla="*/ 0 w 2127101"/>
              <a:gd name="connsiteY4" fmla="*/ 2796133 h 2796133"/>
              <a:gd name="connsiteX0" fmla="*/ 0 w 2127101"/>
              <a:gd name="connsiteY0" fmla="*/ 2796133 h 2796133"/>
              <a:gd name="connsiteX1" fmla="*/ 1230727 w 2127101"/>
              <a:gd name="connsiteY1" fmla="*/ 0 h 2796133"/>
              <a:gd name="connsiteX2" fmla="*/ 2127101 w 2127101"/>
              <a:gd name="connsiteY2" fmla="*/ 0 h 2796133"/>
              <a:gd name="connsiteX3" fmla="*/ 1048774 w 2127101"/>
              <a:gd name="connsiteY3" fmla="*/ 2796133 h 2796133"/>
              <a:gd name="connsiteX4" fmla="*/ 0 w 2127101"/>
              <a:gd name="connsiteY4" fmla="*/ 2796133 h 2796133"/>
              <a:gd name="connsiteX0" fmla="*/ 0 w 2022326"/>
              <a:gd name="connsiteY0" fmla="*/ 2786608 h 2796133"/>
              <a:gd name="connsiteX1" fmla="*/ 1125952 w 2022326"/>
              <a:gd name="connsiteY1" fmla="*/ 0 h 2796133"/>
              <a:gd name="connsiteX2" fmla="*/ 2022326 w 2022326"/>
              <a:gd name="connsiteY2" fmla="*/ 0 h 2796133"/>
              <a:gd name="connsiteX3" fmla="*/ 943999 w 2022326"/>
              <a:gd name="connsiteY3" fmla="*/ 2796133 h 2796133"/>
              <a:gd name="connsiteX4" fmla="*/ 0 w 2022326"/>
              <a:gd name="connsiteY4" fmla="*/ 2786608 h 2796133"/>
              <a:gd name="connsiteX0" fmla="*/ 0 w 2022326"/>
              <a:gd name="connsiteY0" fmla="*/ 2786608 h 2786608"/>
              <a:gd name="connsiteX1" fmla="*/ 1125952 w 2022326"/>
              <a:gd name="connsiteY1" fmla="*/ 0 h 2786608"/>
              <a:gd name="connsiteX2" fmla="*/ 2022326 w 2022326"/>
              <a:gd name="connsiteY2" fmla="*/ 0 h 2786608"/>
              <a:gd name="connsiteX3" fmla="*/ 1073617 w 2022326"/>
              <a:gd name="connsiteY3" fmla="*/ 2777083 h 2786608"/>
              <a:gd name="connsiteX4" fmla="*/ 0 w 2022326"/>
              <a:gd name="connsiteY4" fmla="*/ 2786608 h 2786608"/>
              <a:gd name="connsiteX0" fmla="*/ 0 w 1862209"/>
              <a:gd name="connsiteY0" fmla="*/ 2796133 h 2796133"/>
              <a:gd name="connsiteX1" fmla="*/ 965835 w 1862209"/>
              <a:gd name="connsiteY1" fmla="*/ 0 h 2796133"/>
              <a:gd name="connsiteX2" fmla="*/ 1862209 w 1862209"/>
              <a:gd name="connsiteY2" fmla="*/ 0 h 2796133"/>
              <a:gd name="connsiteX3" fmla="*/ 913500 w 1862209"/>
              <a:gd name="connsiteY3" fmla="*/ 2777083 h 2796133"/>
              <a:gd name="connsiteX4" fmla="*/ 0 w 1862209"/>
              <a:gd name="connsiteY4" fmla="*/ 2796133 h 2796133"/>
              <a:gd name="connsiteX0" fmla="*/ 0 w 1862209"/>
              <a:gd name="connsiteY0" fmla="*/ 2796133 h 2796133"/>
              <a:gd name="connsiteX1" fmla="*/ 965835 w 1862209"/>
              <a:gd name="connsiteY1" fmla="*/ 0 h 2796133"/>
              <a:gd name="connsiteX2" fmla="*/ 1862209 w 1862209"/>
              <a:gd name="connsiteY2" fmla="*/ 0 h 2796133"/>
              <a:gd name="connsiteX3" fmla="*/ 1004781 w 1862209"/>
              <a:gd name="connsiteY3" fmla="*/ 2787022 h 2796133"/>
              <a:gd name="connsiteX4" fmla="*/ 0 w 1862209"/>
              <a:gd name="connsiteY4" fmla="*/ 2796133 h 2796133"/>
              <a:gd name="connsiteX0" fmla="*/ 0 w 1748107"/>
              <a:gd name="connsiteY0" fmla="*/ 2766315 h 2787022"/>
              <a:gd name="connsiteX1" fmla="*/ 851733 w 1748107"/>
              <a:gd name="connsiteY1" fmla="*/ 0 h 2787022"/>
              <a:gd name="connsiteX2" fmla="*/ 1748107 w 1748107"/>
              <a:gd name="connsiteY2" fmla="*/ 0 h 2787022"/>
              <a:gd name="connsiteX3" fmla="*/ 890679 w 1748107"/>
              <a:gd name="connsiteY3" fmla="*/ 2787022 h 2787022"/>
              <a:gd name="connsiteX4" fmla="*/ 0 w 1748107"/>
              <a:gd name="connsiteY4" fmla="*/ 2766315 h 27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107" h="2787022">
                <a:moveTo>
                  <a:pt x="0" y="2766315"/>
                </a:moveTo>
                <a:lnTo>
                  <a:pt x="851733" y="0"/>
                </a:lnTo>
                <a:lnTo>
                  <a:pt x="1748107" y="0"/>
                </a:lnTo>
                <a:lnTo>
                  <a:pt x="890679" y="2787022"/>
                </a:lnTo>
                <a:lnTo>
                  <a:pt x="0" y="2766315"/>
                </a:lnTo>
                <a:close/>
              </a:path>
            </a:pathLst>
          </a:custGeom>
          <a:gradFill flip="none" rotWithShape="1">
            <a:gsLst>
              <a:gs pos="0">
                <a:srgbClr val="F2581A">
                  <a:shade val="30000"/>
                  <a:satMod val="115000"/>
                </a:srgbClr>
              </a:gs>
              <a:gs pos="50000">
                <a:srgbClr val="F2581A">
                  <a:shade val="67500"/>
                  <a:satMod val="115000"/>
                </a:srgbClr>
              </a:gs>
              <a:gs pos="100000">
                <a:srgbClr val="F2581A">
                  <a:shade val="100000"/>
                  <a:satMod val="11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423" tIns="45711" rIns="91423" bIns="45711" anchor="ctr"/>
          <a:lstStyle/>
          <a:p>
            <a:pPr algn="ctr" defTabSz="9143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pSp>
        <p:nvGrpSpPr>
          <p:cNvPr id="14341" name="Группа 1"/>
          <p:cNvGrpSpPr>
            <a:grpSpLocks/>
          </p:cNvGrpSpPr>
          <p:nvPr/>
        </p:nvGrpSpPr>
        <p:grpSpPr bwMode="auto">
          <a:xfrm>
            <a:off x="7216179" y="3141665"/>
            <a:ext cx="2232025" cy="5184775"/>
            <a:chOff x="5231110" y="2853730"/>
            <a:chExt cx="2232248" cy="518457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V="1">
              <a:off x="5662953" y="2853730"/>
              <a:ext cx="1800405" cy="446387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447032" y="3214078"/>
              <a:ext cx="1800405" cy="446387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231110" y="3574427"/>
              <a:ext cx="1800405" cy="446387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2" name="Группа 3"/>
          <p:cNvGrpSpPr>
            <a:grpSpLocks/>
          </p:cNvGrpSpPr>
          <p:nvPr/>
        </p:nvGrpSpPr>
        <p:grpSpPr bwMode="auto">
          <a:xfrm>
            <a:off x="6167214" y="4509914"/>
            <a:ext cx="3929062" cy="2719387"/>
            <a:chOff x="4669085" y="4722813"/>
            <a:chExt cx="3929062" cy="2719387"/>
          </a:xfrm>
        </p:grpSpPr>
        <p:sp>
          <p:nvSpPr>
            <p:cNvPr id="9" name="Параллелограмм 15"/>
            <p:cNvSpPr/>
            <p:nvPr/>
          </p:nvSpPr>
          <p:spPr>
            <a:xfrm flipH="1">
              <a:off x="6547097" y="4722813"/>
              <a:ext cx="2051050" cy="2678112"/>
            </a:xfrm>
            <a:custGeom>
              <a:avLst/>
              <a:gdLst>
                <a:gd name="connsiteX0" fmla="*/ 0 w 1872208"/>
                <a:gd name="connsiteY0" fmla="*/ 2160240 h 2160240"/>
                <a:gd name="connsiteX1" fmla="*/ 746356 w 1872208"/>
                <a:gd name="connsiteY1" fmla="*/ 0 h 2160240"/>
                <a:gd name="connsiteX2" fmla="*/ 1872208 w 1872208"/>
                <a:gd name="connsiteY2" fmla="*/ 0 h 2160240"/>
                <a:gd name="connsiteX3" fmla="*/ 1125852 w 1872208"/>
                <a:gd name="connsiteY3" fmla="*/ 2160240 h 2160240"/>
                <a:gd name="connsiteX4" fmla="*/ 0 w 1872208"/>
                <a:gd name="connsiteY4" fmla="*/ 2160240 h 2160240"/>
                <a:gd name="connsiteX0" fmla="*/ 0 w 1991477"/>
                <a:gd name="connsiteY0" fmla="*/ 2160240 h 2160240"/>
                <a:gd name="connsiteX1" fmla="*/ 746356 w 1991477"/>
                <a:gd name="connsiteY1" fmla="*/ 0 h 2160240"/>
                <a:gd name="connsiteX2" fmla="*/ 1991477 w 1991477"/>
                <a:gd name="connsiteY2" fmla="*/ 447261 h 2160240"/>
                <a:gd name="connsiteX3" fmla="*/ 1125852 w 1991477"/>
                <a:gd name="connsiteY3" fmla="*/ 2160240 h 2160240"/>
                <a:gd name="connsiteX4" fmla="*/ 0 w 1991477"/>
                <a:gd name="connsiteY4" fmla="*/ 2160240 h 2160240"/>
                <a:gd name="connsiteX0" fmla="*/ 0 w 1991477"/>
                <a:gd name="connsiteY0" fmla="*/ 2677075 h 2677075"/>
                <a:gd name="connsiteX1" fmla="*/ 1561365 w 1991477"/>
                <a:gd name="connsiteY1" fmla="*/ 0 h 2677075"/>
                <a:gd name="connsiteX2" fmla="*/ 1991477 w 1991477"/>
                <a:gd name="connsiteY2" fmla="*/ 964096 h 2677075"/>
                <a:gd name="connsiteX3" fmla="*/ 1125852 w 1991477"/>
                <a:gd name="connsiteY3" fmla="*/ 2677075 h 2677075"/>
                <a:gd name="connsiteX4" fmla="*/ 0 w 1991477"/>
                <a:gd name="connsiteY4" fmla="*/ 2677075 h 2677075"/>
                <a:gd name="connsiteX0" fmla="*/ 0 w 2051112"/>
                <a:gd name="connsiteY0" fmla="*/ 2677075 h 2677075"/>
                <a:gd name="connsiteX1" fmla="*/ 1561365 w 2051112"/>
                <a:gd name="connsiteY1" fmla="*/ 0 h 2677075"/>
                <a:gd name="connsiteX2" fmla="*/ 2051112 w 2051112"/>
                <a:gd name="connsiteY2" fmla="*/ 1152940 h 2677075"/>
                <a:gd name="connsiteX3" fmla="*/ 1125852 w 2051112"/>
                <a:gd name="connsiteY3" fmla="*/ 2677075 h 2677075"/>
                <a:gd name="connsiteX4" fmla="*/ 0 w 2051112"/>
                <a:gd name="connsiteY4" fmla="*/ 2677075 h 2677075"/>
                <a:gd name="connsiteX0" fmla="*/ 0 w 2051112"/>
                <a:gd name="connsiteY0" fmla="*/ 2677075 h 2677075"/>
                <a:gd name="connsiteX1" fmla="*/ 1575535 w 2051112"/>
                <a:gd name="connsiteY1" fmla="*/ 0 h 2677075"/>
                <a:gd name="connsiteX2" fmla="*/ 2051112 w 2051112"/>
                <a:gd name="connsiteY2" fmla="*/ 1152940 h 2677075"/>
                <a:gd name="connsiteX3" fmla="*/ 1125852 w 2051112"/>
                <a:gd name="connsiteY3" fmla="*/ 2677075 h 2677075"/>
                <a:gd name="connsiteX4" fmla="*/ 0 w 2051112"/>
                <a:gd name="connsiteY4" fmla="*/ 2677075 h 2677075"/>
                <a:gd name="connsiteX0" fmla="*/ 0 w 2051112"/>
                <a:gd name="connsiteY0" fmla="*/ 2673545 h 2673545"/>
                <a:gd name="connsiteX1" fmla="*/ 1586174 w 2051112"/>
                <a:gd name="connsiteY1" fmla="*/ 0 h 2673545"/>
                <a:gd name="connsiteX2" fmla="*/ 2051112 w 2051112"/>
                <a:gd name="connsiteY2" fmla="*/ 1149410 h 2673545"/>
                <a:gd name="connsiteX3" fmla="*/ 1125852 w 2051112"/>
                <a:gd name="connsiteY3" fmla="*/ 2673545 h 2673545"/>
                <a:gd name="connsiteX4" fmla="*/ 0 w 2051112"/>
                <a:gd name="connsiteY4" fmla="*/ 2673545 h 2673545"/>
                <a:gd name="connsiteX0" fmla="*/ 0 w 2051112"/>
                <a:gd name="connsiteY0" fmla="*/ 2677075 h 2677075"/>
                <a:gd name="connsiteX1" fmla="*/ 1589753 w 2051112"/>
                <a:gd name="connsiteY1" fmla="*/ 0 h 2677075"/>
                <a:gd name="connsiteX2" fmla="*/ 2051112 w 2051112"/>
                <a:gd name="connsiteY2" fmla="*/ 1152940 h 2677075"/>
                <a:gd name="connsiteX3" fmla="*/ 1125852 w 2051112"/>
                <a:gd name="connsiteY3" fmla="*/ 2677075 h 2677075"/>
                <a:gd name="connsiteX4" fmla="*/ 0 w 2051112"/>
                <a:gd name="connsiteY4" fmla="*/ 2677075 h 2677075"/>
                <a:gd name="connsiteX0" fmla="*/ 0 w 2051112"/>
                <a:gd name="connsiteY0" fmla="*/ 2680604 h 2680604"/>
                <a:gd name="connsiteX1" fmla="*/ 1579210 w 2051112"/>
                <a:gd name="connsiteY1" fmla="*/ 0 h 2680604"/>
                <a:gd name="connsiteX2" fmla="*/ 2051112 w 2051112"/>
                <a:gd name="connsiteY2" fmla="*/ 1156469 h 2680604"/>
                <a:gd name="connsiteX3" fmla="*/ 1125852 w 2051112"/>
                <a:gd name="connsiteY3" fmla="*/ 2680604 h 2680604"/>
                <a:gd name="connsiteX4" fmla="*/ 0 w 2051112"/>
                <a:gd name="connsiteY4" fmla="*/ 2680604 h 2680604"/>
                <a:gd name="connsiteX0" fmla="*/ 0 w 2051112"/>
                <a:gd name="connsiteY0" fmla="*/ 2677074 h 2677074"/>
                <a:gd name="connsiteX1" fmla="*/ 1568666 w 2051112"/>
                <a:gd name="connsiteY1" fmla="*/ 0 h 2677074"/>
                <a:gd name="connsiteX2" fmla="*/ 2051112 w 2051112"/>
                <a:gd name="connsiteY2" fmla="*/ 1152939 h 2677074"/>
                <a:gd name="connsiteX3" fmla="*/ 1125852 w 2051112"/>
                <a:gd name="connsiteY3" fmla="*/ 2677074 h 2677074"/>
                <a:gd name="connsiteX4" fmla="*/ 0 w 2051112"/>
                <a:gd name="connsiteY4" fmla="*/ 2677074 h 267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1112" h="2677074">
                  <a:moveTo>
                    <a:pt x="0" y="2677074"/>
                  </a:moveTo>
                  <a:lnTo>
                    <a:pt x="1568666" y="0"/>
                  </a:lnTo>
                  <a:lnTo>
                    <a:pt x="2051112" y="1152939"/>
                  </a:lnTo>
                  <a:lnTo>
                    <a:pt x="1125852" y="2677074"/>
                  </a:lnTo>
                  <a:lnTo>
                    <a:pt x="0" y="26770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Параллелограмм 13"/>
            <p:cNvSpPr/>
            <p:nvPr/>
          </p:nvSpPr>
          <p:spPr>
            <a:xfrm>
              <a:off x="4669085" y="4724400"/>
              <a:ext cx="2363787" cy="2717800"/>
            </a:xfrm>
            <a:custGeom>
              <a:avLst/>
              <a:gdLst>
                <a:gd name="connsiteX0" fmla="*/ 0 w 1584176"/>
                <a:gd name="connsiteY0" fmla="*/ 2786608 h 2786608"/>
                <a:gd name="connsiteX1" fmla="*/ 687802 w 1584176"/>
                <a:gd name="connsiteY1" fmla="*/ 0 h 2786608"/>
                <a:gd name="connsiteX2" fmla="*/ 1584176 w 1584176"/>
                <a:gd name="connsiteY2" fmla="*/ 0 h 2786608"/>
                <a:gd name="connsiteX3" fmla="*/ 896374 w 1584176"/>
                <a:gd name="connsiteY3" fmla="*/ 2786608 h 2786608"/>
                <a:gd name="connsiteX4" fmla="*/ 0 w 1584176"/>
                <a:gd name="connsiteY4" fmla="*/ 2786608 h 2786608"/>
                <a:gd name="connsiteX0" fmla="*/ 0 w 2127101"/>
                <a:gd name="connsiteY0" fmla="*/ 2796133 h 2796133"/>
                <a:gd name="connsiteX1" fmla="*/ 1230727 w 2127101"/>
                <a:gd name="connsiteY1" fmla="*/ 0 h 2796133"/>
                <a:gd name="connsiteX2" fmla="*/ 2127101 w 2127101"/>
                <a:gd name="connsiteY2" fmla="*/ 0 h 2796133"/>
                <a:gd name="connsiteX3" fmla="*/ 1439299 w 2127101"/>
                <a:gd name="connsiteY3" fmla="*/ 2786608 h 2796133"/>
                <a:gd name="connsiteX4" fmla="*/ 0 w 2127101"/>
                <a:gd name="connsiteY4" fmla="*/ 2796133 h 2796133"/>
                <a:gd name="connsiteX0" fmla="*/ 0 w 2127101"/>
                <a:gd name="connsiteY0" fmla="*/ 2796133 h 2796133"/>
                <a:gd name="connsiteX1" fmla="*/ 1230727 w 2127101"/>
                <a:gd name="connsiteY1" fmla="*/ 0 h 2796133"/>
                <a:gd name="connsiteX2" fmla="*/ 2127101 w 2127101"/>
                <a:gd name="connsiteY2" fmla="*/ 0 h 2796133"/>
                <a:gd name="connsiteX3" fmla="*/ 972574 w 2127101"/>
                <a:gd name="connsiteY3" fmla="*/ 2786608 h 2796133"/>
                <a:gd name="connsiteX4" fmla="*/ 0 w 2127101"/>
                <a:gd name="connsiteY4" fmla="*/ 2796133 h 2796133"/>
                <a:gd name="connsiteX0" fmla="*/ 0 w 2127101"/>
                <a:gd name="connsiteY0" fmla="*/ 2796133 h 2796133"/>
                <a:gd name="connsiteX1" fmla="*/ 1230727 w 2127101"/>
                <a:gd name="connsiteY1" fmla="*/ 0 h 2796133"/>
                <a:gd name="connsiteX2" fmla="*/ 2127101 w 2127101"/>
                <a:gd name="connsiteY2" fmla="*/ 0 h 2796133"/>
                <a:gd name="connsiteX3" fmla="*/ 1048774 w 2127101"/>
                <a:gd name="connsiteY3" fmla="*/ 2796133 h 2796133"/>
                <a:gd name="connsiteX4" fmla="*/ 0 w 2127101"/>
                <a:gd name="connsiteY4" fmla="*/ 2796133 h 2796133"/>
                <a:gd name="connsiteX0" fmla="*/ 0 w 2022326"/>
                <a:gd name="connsiteY0" fmla="*/ 2786608 h 2796133"/>
                <a:gd name="connsiteX1" fmla="*/ 1125952 w 2022326"/>
                <a:gd name="connsiteY1" fmla="*/ 0 h 2796133"/>
                <a:gd name="connsiteX2" fmla="*/ 2022326 w 2022326"/>
                <a:gd name="connsiteY2" fmla="*/ 0 h 2796133"/>
                <a:gd name="connsiteX3" fmla="*/ 943999 w 2022326"/>
                <a:gd name="connsiteY3" fmla="*/ 2796133 h 2796133"/>
                <a:gd name="connsiteX4" fmla="*/ 0 w 2022326"/>
                <a:gd name="connsiteY4" fmla="*/ 2786608 h 2796133"/>
                <a:gd name="connsiteX0" fmla="*/ 0 w 2022326"/>
                <a:gd name="connsiteY0" fmla="*/ 2786608 h 2786608"/>
                <a:gd name="connsiteX1" fmla="*/ 1125952 w 2022326"/>
                <a:gd name="connsiteY1" fmla="*/ 0 h 2786608"/>
                <a:gd name="connsiteX2" fmla="*/ 2022326 w 2022326"/>
                <a:gd name="connsiteY2" fmla="*/ 0 h 2786608"/>
                <a:gd name="connsiteX3" fmla="*/ 1073617 w 2022326"/>
                <a:gd name="connsiteY3" fmla="*/ 2777083 h 2786608"/>
                <a:gd name="connsiteX4" fmla="*/ 0 w 2022326"/>
                <a:gd name="connsiteY4" fmla="*/ 2786608 h 2786608"/>
                <a:gd name="connsiteX0" fmla="*/ 0 w 1862209"/>
                <a:gd name="connsiteY0" fmla="*/ 2796133 h 2796133"/>
                <a:gd name="connsiteX1" fmla="*/ 965835 w 1862209"/>
                <a:gd name="connsiteY1" fmla="*/ 0 h 2796133"/>
                <a:gd name="connsiteX2" fmla="*/ 1862209 w 1862209"/>
                <a:gd name="connsiteY2" fmla="*/ 0 h 2796133"/>
                <a:gd name="connsiteX3" fmla="*/ 913500 w 1862209"/>
                <a:gd name="connsiteY3" fmla="*/ 2777083 h 2796133"/>
                <a:gd name="connsiteX4" fmla="*/ 0 w 1862209"/>
                <a:gd name="connsiteY4" fmla="*/ 2796133 h 2796133"/>
                <a:gd name="connsiteX0" fmla="*/ 0 w 1862209"/>
                <a:gd name="connsiteY0" fmla="*/ 2796133 h 2796133"/>
                <a:gd name="connsiteX1" fmla="*/ 965835 w 1862209"/>
                <a:gd name="connsiteY1" fmla="*/ 0 h 2796133"/>
                <a:gd name="connsiteX2" fmla="*/ 1862209 w 1862209"/>
                <a:gd name="connsiteY2" fmla="*/ 0 h 2796133"/>
                <a:gd name="connsiteX3" fmla="*/ 1004781 w 1862209"/>
                <a:gd name="connsiteY3" fmla="*/ 2787022 h 2796133"/>
                <a:gd name="connsiteX4" fmla="*/ 0 w 1862209"/>
                <a:gd name="connsiteY4" fmla="*/ 2796133 h 2796133"/>
                <a:gd name="connsiteX0" fmla="*/ 0 w 1748107"/>
                <a:gd name="connsiteY0" fmla="*/ 2766315 h 2787022"/>
                <a:gd name="connsiteX1" fmla="*/ 851733 w 1748107"/>
                <a:gd name="connsiteY1" fmla="*/ 0 h 2787022"/>
                <a:gd name="connsiteX2" fmla="*/ 1748107 w 1748107"/>
                <a:gd name="connsiteY2" fmla="*/ 0 h 2787022"/>
                <a:gd name="connsiteX3" fmla="*/ 890679 w 1748107"/>
                <a:gd name="connsiteY3" fmla="*/ 2787022 h 2787022"/>
                <a:gd name="connsiteX4" fmla="*/ 0 w 1748107"/>
                <a:gd name="connsiteY4" fmla="*/ 2766315 h 2787022"/>
                <a:gd name="connsiteX0" fmla="*/ 0 w 1808961"/>
                <a:gd name="connsiteY0" fmla="*/ 2756023 h 2787022"/>
                <a:gd name="connsiteX1" fmla="*/ 912587 w 1808961"/>
                <a:gd name="connsiteY1" fmla="*/ 0 h 2787022"/>
                <a:gd name="connsiteX2" fmla="*/ 1808961 w 1808961"/>
                <a:gd name="connsiteY2" fmla="*/ 0 h 2787022"/>
                <a:gd name="connsiteX3" fmla="*/ 951533 w 1808961"/>
                <a:gd name="connsiteY3" fmla="*/ 2787022 h 2787022"/>
                <a:gd name="connsiteX4" fmla="*/ 0 w 1808961"/>
                <a:gd name="connsiteY4" fmla="*/ 2756023 h 278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961" h="2787022">
                  <a:moveTo>
                    <a:pt x="0" y="2756023"/>
                  </a:moveTo>
                  <a:lnTo>
                    <a:pt x="912587" y="0"/>
                  </a:lnTo>
                  <a:lnTo>
                    <a:pt x="1808961" y="0"/>
                  </a:lnTo>
                  <a:lnTo>
                    <a:pt x="951533" y="2787022"/>
                  </a:lnTo>
                  <a:lnTo>
                    <a:pt x="0" y="275602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2581A">
                    <a:shade val="30000"/>
                    <a:satMod val="115000"/>
                  </a:srgbClr>
                </a:gs>
                <a:gs pos="50000">
                  <a:srgbClr val="F2581A">
                    <a:shade val="67500"/>
                    <a:satMod val="115000"/>
                  </a:srgbClr>
                </a:gs>
                <a:gs pos="100000">
                  <a:srgbClr val="F2581A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52" y="379456"/>
            <a:ext cx="11398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7" y="17575"/>
            <a:ext cx="10461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Прямоугольник 18"/>
          <p:cNvSpPr>
            <a:spLocks noChangeArrowheads="1"/>
          </p:cNvSpPr>
          <p:nvPr/>
        </p:nvSpPr>
        <p:spPr bwMode="auto">
          <a:xfrm>
            <a:off x="303533" y="5038956"/>
            <a:ext cx="5533231" cy="163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1" rIns="91423" bIns="45711">
            <a:sp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сотрудник</a:t>
            </a:r>
            <a:b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научно-исследовательского центра технического регулирования </a:t>
            </a:r>
            <a:b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ВНИИПО МЧС России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АКСЮТИН  Павел  Геннадьевич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7" name="Группа 19"/>
          <p:cNvGrpSpPr>
            <a:grpSpLocks/>
          </p:cNvGrpSpPr>
          <p:nvPr/>
        </p:nvGrpSpPr>
        <p:grpSpPr bwMode="auto">
          <a:xfrm>
            <a:off x="8007250" y="-3411538"/>
            <a:ext cx="2232025" cy="5184776"/>
            <a:chOff x="5231110" y="2853730"/>
            <a:chExt cx="2232248" cy="518457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5662953" y="2853730"/>
              <a:ext cx="1800405" cy="446387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447032" y="3214079"/>
              <a:ext cx="1800405" cy="446387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5231110" y="3574427"/>
              <a:ext cx="1800405" cy="446387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308728" y="1917626"/>
            <a:ext cx="73392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технического регулирования в области пожарной безопасности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Евразийского экономического союза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6555355" y="1181859"/>
            <a:ext cx="5547247" cy="5575990"/>
          </a:xfrm>
          <a:prstGeom prst="roundRect">
            <a:avLst>
              <a:gd name="adj" fmla="val 2449"/>
            </a:avLst>
          </a:prstGeom>
          <a:solidFill>
            <a:schemeClr val="bg1">
              <a:lumMod val="95000"/>
            </a:schemeClr>
          </a:solidFill>
          <a:ln w="222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55109" y="1137727"/>
            <a:ext cx="55474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16. ГОСТ 11101-2021 «Техника пожарная. Стволы пожарные воздушно-пенные. Общие технические требования. Методы испытаний</a:t>
            </a:r>
            <a:r>
              <a:rPr lang="ru-RU" sz="1600" dirty="0" smtClean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17. ГОСТ 34778-2021 «Техника пожарная. Стволы пожарные лафетные. Общие технические требования. Методы испытаний</a:t>
            </a:r>
            <a:r>
              <a:rPr lang="ru-RU" sz="1600" dirty="0" smtClean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18. ГОСТ 9923-2021 «Техника пожарная. Стволы пожарные ручные. Общие технические требования. Методы испытаний</a:t>
            </a:r>
            <a:r>
              <a:rPr lang="ru-RU" sz="1600" dirty="0" smtClean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19. ГОСТ 34779-2021 «Техника пожарная. Рукава пожарные напорные. Общие технические требования. Методы испытаний</a:t>
            </a:r>
            <a:r>
              <a:rPr lang="ru-RU" sz="1600" dirty="0" smtClean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20. ГОСТ 34247.4-2022 «Конструкции строительные. </a:t>
            </a:r>
            <a:r>
              <a:rPr lang="ru-RU" sz="1600" dirty="0" err="1">
                <a:ea typeface="Times New Roman" panose="02020603050405020304" pitchFamily="18" charset="0"/>
              </a:rPr>
              <a:t>Светопрозрачные</a:t>
            </a:r>
            <a:r>
              <a:rPr lang="ru-RU" sz="1600" dirty="0">
                <a:ea typeface="Times New Roman" panose="02020603050405020304" pitchFamily="18" charset="0"/>
              </a:rPr>
              <a:t> ограждающие конструкции и заполнения проемов. Метод испытаний на огнестойкость».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47959" y="1181859"/>
            <a:ext cx="5547247" cy="5575990"/>
          </a:xfrm>
          <a:prstGeom prst="roundRect">
            <a:avLst>
              <a:gd name="adj" fmla="val 2449"/>
            </a:avLst>
          </a:prstGeom>
          <a:solidFill>
            <a:schemeClr val="bg1">
              <a:lumMod val="95000"/>
            </a:schemeClr>
          </a:solidFill>
          <a:ln w="222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>
            <a:stCxn id="13" idx="2"/>
          </p:cNvCxnSpPr>
          <p:nvPr/>
        </p:nvCxnSpPr>
        <p:spPr>
          <a:xfrm flipH="1" flipV="1">
            <a:off x="334566" y="1606740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55647" y="1341562"/>
            <a:ext cx="55395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11. ГОСТ 30694-2021 «Каски пожарные. Общие технические требования. Методы испытаний»;</a:t>
            </a: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12. ГОСТ 34734-2021 «Средства индивидуальной защиты ног пожарного. Общие технические требования. Методы испытаний»;</a:t>
            </a: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13. ГОСТ 34727-2021 «Техника пожарная. Автоподъемники пожарные. Общие технические требования. Методы испытаний»;</a:t>
            </a: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14. ГОСТ 34728-2021 «Техника пожарная. </a:t>
            </a:r>
            <a:r>
              <a:rPr lang="ru-RU" sz="1600" dirty="0" err="1">
                <a:ea typeface="Times New Roman" panose="02020603050405020304" pitchFamily="18" charset="0"/>
              </a:rPr>
              <a:t>Автопеноподъемники</a:t>
            </a:r>
            <a:r>
              <a:rPr lang="ru-RU" sz="1600" dirty="0">
                <a:ea typeface="Times New Roman" panose="02020603050405020304" pitchFamily="18" charset="0"/>
              </a:rPr>
              <a:t> пожарные. Общие технические условия. Методы испытаний»;</a:t>
            </a: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15. ГОСТ 34729-2021 «Техника пожарная. </a:t>
            </a:r>
            <a:r>
              <a:rPr lang="ru-RU" sz="1600" dirty="0" err="1">
                <a:ea typeface="Times New Roman" panose="02020603050405020304" pitchFamily="18" charset="0"/>
              </a:rPr>
              <a:t>Автолестницы</a:t>
            </a:r>
            <a:r>
              <a:rPr lang="ru-RU" sz="1600" dirty="0">
                <a:ea typeface="Times New Roman" panose="02020603050405020304" pitchFamily="18" charset="0"/>
              </a:rPr>
              <a:t> пожарные. Требования безопасности. Методы испытаний»;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34566" y="739666"/>
            <a:ext cx="1" cy="6119922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372694" y="921148"/>
            <a:ext cx="0" cy="487138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6694" y="154891"/>
            <a:ext cx="8516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СТАНДАРТЫ, ПРИНЯТЫЕ МГС (ПРОДОЛЖЕНИЕ)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6614" y="1507445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66614" y="2198446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66614" y="3345080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66614" y="4430190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66614" y="5503646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34566" y="2293361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334566" y="3455299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334566" y="4534089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34566" y="5603968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804742" y="1283174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804742" y="2370423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804742" y="3461801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804742" y="4578378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804742" y="5692210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>
            <a:stCxn id="33" idx="2"/>
          </p:cNvCxnSpPr>
          <p:nvPr/>
        </p:nvCxnSpPr>
        <p:spPr>
          <a:xfrm flipH="1" flipV="1">
            <a:off x="6372694" y="1382469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6372694" y="2465338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372694" y="3572020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6372694" y="4682277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372694" y="5792532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8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889_spetsialisty-vniipo-poset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8792" y="3698686"/>
            <a:ext cx="3240001" cy="2160000"/>
          </a:xfrm>
          <a:prstGeom prst="rect">
            <a:avLst/>
          </a:prstGeom>
          <a:noFill/>
        </p:spPr>
      </p:pic>
      <p:pic>
        <p:nvPicPr>
          <p:cNvPr id="1027" name="Picture 3" descr="C:\Users\Admin\Desktop\3890_spetsialisty-vniipo-poset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3122" y="1484109"/>
            <a:ext cx="3240000" cy="2160000"/>
          </a:xfrm>
          <a:prstGeom prst="rect">
            <a:avLst/>
          </a:prstGeom>
          <a:noFill/>
        </p:spPr>
      </p:pic>
      <p:pic>
        <p:nvPicPr>
          <p:cNvPr id="6" name="Picture 3" descr="C:\Users\Admin\Desktop\1200px-Great_emblem_of_the_Russian_Ministry_of_Emergency_Situation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290" y="1538614"/>
            <a:ext cx="780270" cy="1071570"/>
          </a:xfrm>
          <a:prstGeom prst="rect">
            <a:avLst/>
          </a:prstGeom>
          <a:noFill/>
          <a:effectLst/>
        </p:spPr>
      </p:pic>
      <p:pic>
        <p:nvPicPr>
          <p:cNvPr id="7" name="Picture 6" descr="C:\Users\Admin\Desktop\sha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414" y="4610447"/>
            <a:ext cx="1033925" cy="1033925"/>
          </a:xfrm>
          <a:prstGeom prst="rect">
            <a:avLst/>
          </a:prstGeom>
          <a:noFill/>
          <a:effectLst/>
        </p:spPr>
      </p:pic>
      <p:pic>
        <p:nvPicPr>
          <p:cNvPr id="8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2" y="3181687"/>
            <a:ext cx="951244" cy="96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8860" y="2062782"/>
            <a:ext cx="714380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Снятие разногласий по проектам стандартов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8860" y="3920170"/>
            <a:ext cx="2500330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Проведение заочных обсуждений</a:t>
            </a:r>
            <a:br>
              <a:rPr lang="ru-RU" sz="2000" dirty="0" smtClean="0"/>
            </a:br>
            <a:r>
              <a:rPr lang="ru-RU" sz="2000" dirty="0" smtClean="0"/>
              <a:t>(по переписке)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2066" y="3920170"/>
            <a:ext cx="2321185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Проведение совещаний в режиме ВКС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52396" y="3920170"/>
            <a:ext cx="199250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Очные встречи</a:t>
            </a:r>
            <a:endParaRPr lang="ru-RU" sz="2000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6952462" y="3134352"/>
            <a:ext cx="936104" cy="72008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595008" y="3134352"/>
            <a:ext cx="936104" cy="72008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2023240" y="3134352"/>
            <a:ext cx="936104" cy="72008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86694" y="154891"/>
            <a:ext cx="9734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УРЕГУЛИРОВАНИЕ РАЗНОГЛАСИЙ ПО ПРОЕКТАМ ГОСТ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2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670" y="154891"/>
            <a:ext cx="4527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ТЕХНИЧЕСКИЕ РЕШЕНИЯ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02178" y="2057223"/>
            <a:ext cx="609282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Договор о Евразийском экономическом союзе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02981" y="2713085"/>
            <a:ext cx="609282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/>
            <a:r>
              <a:rPr lang="ru-RU" sz="2000" b="1" dirty="0">
                <a:latin typeface="+mn-lt"/>
              </a:rPr>
              <a:t>Приложение </a:t>
            </a:r>
            <a:r>
              <a:rPr lang="ru-RU" sz="2000" b="1" dirty="0" smtClean="0">
                <a:latin typeface="+mn-lt"/>
              </a:rPr>
              <a:t>№</a:t>
            </a:r>
            <a:r>
              <a:rPr lang="en-US" sz="2000" b="1" dirty="0" smtClean="0">
                <a:latin typeface="+mn-lt"/>
              </a:rPr>
              <a:t> 9</a:t>
            </a:r>
            <a:endParaRPr lang="ru-RU" sz="2000" b="1" dirty="0">
              <a:latin typeface="+mn-lt"/>
            </a:endParaRPr>
          </a:p>
          <a:p>
            <a:pPr indent="266700"/>
            <a:r>
              <a:rPr lang="ru-RU" sz="2000" b="1" dirty="0" smtClean="0">
                <a:latin typeface="+mn-lt"/>
              </a:rPr>
              <a:t>Протокол о техническом регулировании</a:t>
            </a:r>
            <a:endParaRPr lang="ru-RU" sz="20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2178" y="3676723"/>
            <a:ext cx="6092825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66700" algn="just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Пункт 4</a:t>
            </a:r>
          </a:p>
          <a:p>
            <a:pPr indent="266700" algn="just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Неприменение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стандартов, включенных в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перечень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, не может рассматриваться как несоблюдение требований технического регламента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ЕАЭС.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  <a:p>
            <a:pPr indent="266700" algn="just"/>
            <a:r>
              <a:rPr lang="ru-RU" sz="2000" b="1" dirty="0">
                <a:solidFill>
                  <a:schemeClr val="tx1"/>
                </a:solidFill>
                <a:latin typeface="+mn-lt"/>
              </a:rPr>
              <a:t>В случае неприменения стандартов, включенных в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перечень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, оценка соответствия осуществляется на основе анализа рисков.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0" y="1379397"/>
            <a:ext cx="2426158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738" y="2739503"/>
            <a:ext cx="2447360" cy="3600400"/>
          </a:xfrm>
          <a:prstGeom prst="rect">
            <a:avLst/>
          </a:prstGeom>
        </p:spPr>
      </p:pic>
      <p:pic>
        <p:nvPicPr>
          <p:cNvPr id="14" name="Picture 2" descr="C:\Users\Admin\Desktop\logo-mobil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1111" y="1197546"/>
            <a:ext cx="2384651" cy="794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6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670" y="154891"/>
            <a:ext cx="4527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ТЕХНИЧЕСКИЕ РЕШЕНИЯ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34968" y="1125538"/>
            <a:ext cx="5645589" cy="538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Технический регламент ЕАЭС 043/2017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334566" y="1823895"/>
            <a:ext cx="5645991" cy="4933954"/>
          </a:xfrm>
          <a:prstGeom prst="roundRect">
            <a:avLst>
              <a:gd name="adj" fmla="val 2449"/>
            </a:avLst>
          </a:prstGeom>
          <a:solidFill>
            <a:schemeClr val="accent6">
              <a:lumMod val="20000"/>
              <a:lumOff val="80000"/>
            </a:schemeClr>
          </a:solidFill>
          <a:ln w="222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63933" y="1886730"/>
            <a:ext cx="5555160" cy="485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1600" dirty="0"/>
              <a:t>Пункт 98.</a:t>
            </a:r>
          </a:p>
          <a:p>
            <a:pPr indent="449263" algn="just">
              <a:lnSpc>
                <a:spcPct val="150000"/>
              </a:lnSpc>
            </a:pPr>
            <a:r>
              <a:rPr lang="ru-RU" sz="1600" dirty="0"/>
              <a:t>При проведении сертификации средств обеспечения пожарной безопасности и пожаротушения заявитель предоставляет органу по сертификации комплект документов, подтверждающий соответствие средств обеспечения пожарной безопасности и пожаротушения требованиям ТР, который включает в себя … описание технических решений, подтверждающих выполнение требований ТР, обоснованных анализом риска, связанного с возможностью причинения вреда и (или) нанесения ущерба (если стандарты, в результате применения которых на добровольной основе обеспечивается соблюдение требований ТР, отсутствуют или не применялись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112" name="Овал 111"/>
          <p:cNvSpPr/>
          <p:nvPr/>
        </p:nvSpPr>
        <p:spPr>
          <a:xfrm>
            <a:off x="549819" y="2062476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6250822" y="1823895"/>
            <a:ext cx="5645991" cy="4933954"/>
          </a:xfrm>
          <a:prstGeom prst="roundRect">
            <a:avLst>
              <a:gd name="adj" fmla="val 2449"/>
            </a:avLst>
          </a:prstGeom>
          <a:solidFill>
            <a:schemeClr val="accent6">
              <a:lumMod val="20000"/>
              <a:lumOff val="80000"/>
            </a:schemeClr>
          </a:solidFill>
          <a:ln w="222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280189" y="1886730"/>
            <a:ext cx="55551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1600" dirty="0"/>
              <a:t>Пункт 112.</a:t>
            </a:r>
          </a:p>
          <a:p>
            <a:pPr indent="449263" algn="just">
              <a:lnSpc>
                <a:spcPct val="150000"/>
              </a:lnSpc>
            </a:pPr>
            <a:r>
              <a:rPr lang="ru-RU" sz="1600" dirty="0"/>
              <a:t>При декларировании соответствия средства обеспечения пожарной безопасности и пожаротушения изготовитель, продавец формирует и анализирует документы, подтверждающие соответствие средств обеспечения пожарной безопасности и пожаротушения требованиям ТР, в том числе … описание технических решений, подтверждающих выполнение требований ТР, обоснованных анализом риска, связанного с возможностью причинения вреда и (или) нанесения ущерба (если стандарты, в результате применения которых на добровольной основе обеспечивается соблюдение требований ТР, отсутствуют или не применялись)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6467232" y="2062476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pic>
        <p:nvPicPr>
          <p:cNvPr id="129" name="Picture 2" descr="C:\Users\Admin\Desktop\logo-mobil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2843" y="1050735"/>
            <a:ext cx="2384651" cy="794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62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670" y="154891"/>
            <a:ext cx="9376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ТЕХНИЧЕСКИЕ РЕШЕНИЯ (ОСНОВНЫЕ ПОЛОЖЕНИЯ)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6269422" y="2877470"/>
            <a:ext cx="4434296" cy="17044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применяются </a:t>
            </a:r>
            <a:r>
              <a:rPr lang="ru-RU" sz="1800" b="1" dirty="0"/>
              <a:t>при подтверждении соответствия продукции в </a:t>
            </a:r>
            <a:r>
              <a:rPr lang="ru-RU" sz="1800" b="1" dirty="0" smtClean="0"/>
              <a:t>случае, </a:t>
            </a:r>
            <a:r>
              <a:rPr lang="ru-RU" sz="1800" b="1" dirty="0"/>
              <a:t>если документы по стандартизации, в результате применения которых </a:t>
            </a:r>
            <a:r>
              <a:rPr lang="ru-RU" sz="1800" b="1" dirty="0" smtClean="0"/>
              <a:t>обеспечиваются </a:t>
            </a:r>
            <a:r>
              <a:rPr lang="ru-RU" sz="1800" b="1" dirty="0"/>
              <a:t>требования </a:t>
            </a:r>
            <a:r>
              <a:rPr lang="ru-RU" sz="1800" b="1" dirty="0" smtClean="0"/>
              <a:t>ТР, отсутствуют </a:t>
            </a:r>
            <a:r>
              <a:rPr lang="ru-RU" sz="1800" b="1" dirty="0"/>
              <a:t>или не применялись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0918914" y="5034387"/>
            <a:ext cx="900000" cy="900000"/>
            <a:chOff x="182488" y="4606766"/>
            <a:chExt cx="900000" cy="900000"/>
          </a:xfrm>
        </p:grpSpPr>
        <p:sp>
          <p:nvSpPr>
            <p:cNvPr id="35" name="Овал 34"/>
            <p:cNvSpPr/>
            <p:nvPr/>
          </p:nvSpPr>
          <p:spPr bwMode="auto">
            <a:xfrm>
              <a:off x="182488" y="4606766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000">
                <a:solidFill>
                  <a:prstClr val="white"/>
                </a:solidFill>
              </a:endParaRPr>
            </a:p>
          </p:txBody>
        </p:sp>
        <p:grpSp>
          <p:nvGrpSpPr>
            <p:cNvPr id="44" name="Group 560"/>
            <p:cNvGrpSpPr/>
            <p:nvPr/>
          </p:nvGrpSpPr>
          <p:grpSpPr>
            <a:xfrm>
              <a:off x="406574" y="4784033"/>
              <a:ext cx="428037" cy="589977"/>
              <a:chOff x="10145713" y="5810250"/>
              <a:chExt cx="363537" cy="487363"/>
            </a:xfrm>
            <a:solidFill>
              <a:schemeClr val="bg1"/>
            </a:solidFill>
          </p:grpSpPr>
          <p:sp>
            <p:nvSpPr>
              <p:cNvPr id="45" name="Freeform 516"/>
              <p:cNvSpPr>
                <a:spLocks noEditPoints="1"/>
              </p:cNvSpPr>
              <p:nvPr/>
            </p:nvSpPr>
            <p:spPr bwMode="auto">
              <a:xfrm>
                <a:off x="10145713" y="5810250"/>
                <a:ext cx="363537" cy="487363"/>
              </a:xfrm>
              <a:custGeom>
                <a:avLst/>
                <a:gdLst>
                  <a:gd name="T0" fmla="*/ 222 w 2515"/>
                  <a:gd name="T1" fmla="*/ 222 h 3378"/>
                  <a:gd name="T2" fmla="*/ 222 w 2515"/>
                  <a:gd name="T3" fmla="*/ 3156 h 3378"/>
                  <a:gd name="T4" fmla="*/ 1776 w 2515"/>
                  <a:gd name="T5" fmla="*/ 3156 h 3378"/>
                  <a:gd name="T6" fmla="*/ 1776 w 2515"/>
                  <a:gd name="T7" fmla="*/ 2676 h 3378"/>
                  <a:gd name="T8" fmla="*/ 2293 w 2515"/>
                  <a:gd name="T9" fmla="*/ 2676 h 3378"/>
                  <a:gd name="T10" fmla="*/ 2293 w 2515"/>
                  <a:gd name="T11" fmla="*/ 222 h 3378"/>
                  <a:gd name="T12" fmla="*/ 2062 w 2515"/>
                  <a:gd name="T13" fmla="*/ 222 h 3378"/>
                  <a:gd name="T14" fmla="*/ 2062 w 2515"/>
                  <a:gd name="T15" fmla="*/ 1490 h 3378"/>
                  <a:gd name="T16" fmla="*/ 1779 w 2515"/>
                  <a:gd name="T17" fmla="*/ 1121 h 3378"/>
                  <a:gd name="T18" fmla="*/ 1495 w 2515"/>
                  <a:gd name="T19" fmla="*/ 1490 h 3378"/>
                  <a:gd name="T20" fmla="*/ 1495 w 2515"/>
                  <a:gd name="T21" fmla="*/ 222 h 3378"/>
                  <a:gd name="T22" fmla="*/ 222 w 2515"/>
                  <a:gd name="T23" fmla="*/ 222 h 3378"/>
                  <a:gd name="T24" fmla="*/ 111 w 2515"/>
                  <a:gd name="T25" fmla="*/ 0 h 3378"/>
                  <a:gd name="T26" fmla="*/ 2404 w 2515"/>
                  <a:gd name="T27" fmla="*/ 0 h 3378"/>
                  <a:gd name="T28" fmla="*/ 2430 w 2515"/>
                  <a:gd name="T29" fmla="*/ 3 h 3378"/>
                  <a:gd name="T30" fmla="*/ 2452 w 2515"/>
                  <a:gd name="T31" fmla="*/ 11 h 3378"/>
                  <a:gd name="T32" fmla="*/ 2473 w 2515"/>
                  <a:gd name="T33" fmla="*/ 25 h 3378"/>
                  <a:gd name="T34" fmla="*/ 2490 w 2515"/>
                  <a:gd name="T35" fmla="*/ 41 h 3378"/>
                  <a:gd name="T36" fmla="*/ 2504 w 2515"/>
                  <a:gd name="T37" fmla="*/ 62 h 3378"/>
                  <a:gd name="T38" fmla="*/ 2512 w 2515"/>
                  <a:gd name="T39" fmla="*/ 85 h 3378"/>
                  <a:gd name="T40" fmla="*/ 2515 w 2515"/>
                  <a:gd name="T41" fmla="*/ 111 h 3378"/>
                  <a:gd name="T42" fmla="*/ 2515 w 2515"/>
                  <a:gd name="T43" fmla="*/ 2737 h 3378"/>
                  <a:gd name="T44" fmla="*/ 2512 w 2515"/>
                  <a:gd name="T45" fmla="*/ 2761 h 3378"/>
                  <a:gd name="T46" fmla="*/ 2505 w 2515"/>
                  <a:gd name="T47" fmla="*/ 2782 h 3378"/>
                  <a:gd name="T48" fmla="*/ 2493 w 2515"/>
                  <a:gd name="T49" fmla="*/ 2803 h 3378"/>
                  <a:gd name="T50" fmla="*/ 2478 w 2515"/>
                  <a:gd name="T51" fmla="*/ 2820 h 3378"/>
                  <a:gd name="T52" fmla="*/ 1886 w 2515"/>
                  <a:gd name="T53" fmla="*/ 3349 h 3378"/>
                  <a:gd name="T54" fmla="*/ 1870 w 2515"/>
                  <a:gd name="T55" fmla="*/ 3361 h 3378"/>
                  <a:gd name="T56" fmla="*/ 1851 w 2515"/>
                  <a:gd name="T57" fmla="*/ 3371 h 3378"/>
                  <a:gd name="T58" fmla="*/ 1832 w 2515"/>
                  <a:gd name="T59" fmla="*/ 3376 h 3378"/>
                  <a:gd name="T60" fmla="*/ 1812 w 2515"/>
                  <a:gd name="T61" fmla="*/ 3378 h 3378"/>
                  <a:gd name="T62" fmla="*/ 111 w 2515"/>
                  <a:gd name="T63" fmla="*/ 3378 h 3378"/>
                  <a:gd name="T64" fmla="*/ 85 w 2515"/>
                  <a:gd name="T65" fmla="*/ 3375 h 3378"/>
                  <a:gd name="T66" fmla="*/ 62 w 2515"/>
                  <a:gd name="T67" fmla="*/ 3366 h 3378"/>
                  <a:gd name="T68" fmla="*/ 41 w 2515"/>
                  <a:gd name="T69" fmla="*/ 3353 h 3378"/>
                  <a:gd name="T70" fmla="*/ 25 w 2515"/>
                  <a:gd name="T71" fmla="*/ 3336 h 3378"/>
                  <a:gd name="T72" fmla="*/ 11 w 2515"/>
                  <a:gd name="T73" fmla="*/ 3315 h 3378"/>
                  <a:gd name="T74" fmla="*/ 3 w 2515"/>
                  <a:gd name="T75" fmla="*/ 3292 h 3378"/>
                  <a:gd name="T76" fmla="*/ 0 w 2515"/>
                  <a:gd name="T77" fmla="*/ 3267 h 3378"/>
                  <a:gd name="T78" fmla="*/ 0 w 2515"/>
                  <a:gd name="T79" fmla="*/ 111 h 3378"/>
                  <a:gd name="T80" fmla="*/ 3 w 2515"/>
                  <a:gd name="T81" fmla="*/ 85 h 3378"/>
                  <a:gd name="T82" fmla="*/ 11 w 2515"/>
                  <a:gd name="T83" fmla="*/ 62 h 3378"/>
                  <a:gd name="T84" fmla="*/ 25 w 2515"/>
                  <a:gd name="T85" fmla="*/ 41 h 3378"/>
                  <a:gd name="T86" fmla="*/ 41 w 2515"/>
                  <a:gd name="T87" fmla="*/ 25 h 3378"/>
                  <a:gd name="T88" fmla="*/ 62 w 2515"/>
                  <a:gd name="T89" fmla="*/ 11 h 3378"/>
                  <a:gd name="T90" fmla="*/ 85 w 2515"/>
                  <a:gd name="T91" fmla="*/ 3 h 3378"/>
                  <a:gd name="T92" fmla="*/ 111 w 2515"/>
                  <a:gd name="T93" fmla="*/ 0 h 3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15" h="3378">
                    <a:moveTo>
                      <a:pt x="222" y="222"/>
                    </a:moveTo>
                    <a:lnTo>
                      <a:pt x="222" y="3156"/>
                    </a:lnTo>
                    <a:lnTo>
                      <a:pt x="1776" y="3156"/>
                    </a:lnTo>
                    <a:lnTo>
                      <a:pt x="1776" y="2676"/>
                    </a:lnTo>
                    <a:lnTo>
                      <a:pt x="2293" y="2676"/>
                    </a:lnTo>
                    <a:lnTo>
                      <a:pt x="2293" y="222"/>
                    </a:lnTo>
                    <a:lnTo>
                      <a:pt x="2062" y="222"/>
                    </a:lnTo>
                    <a:lnTo>
                      <a:pt x="2062" y="1490"/>
                    </a:lnTo>
                    <a:lnTo>
                      <a:pt x="1779" y="1121"/>
                    </a:lnTo>
                    <a:lnTo>
                      <a:pt x="1495" y="1490"/>
                    </a:lnTo>
                    <a:lnTo>
                      <a:pt x="1495" y="222"/>
                    </a:lnTo>
                    <a:lnTo>
                      <a:pt x="222" y="222"/>
                    </a:lnTo>
                    <a:close/>
                    <a:moveTo>
                      <a:pt x="111" y="0"/>
                    </a:moveTo>
                    <a:lnTo>
                      <a:pt x="2404" y="0"/>
                    </a:lnTo>
                    <a:lnTo>
                      <a:pt x="2430" y="3"/>
                    </a:lnTo>
                    <a:lnTo>
                      <a:pt x="2452" y="11"/>
                    </a:lnTo>
                    <a:lnTo>
                      <a:pt x="2473" y="25"/>
                    </a:lnTo>
                    <a:lnTo>
                      <a:pt x="2490" y="41"/>
                    </a:lnTo>
                    <a:lnTo>
                      <a:pt x="2504" y="62"/>
                    </a:lnTo>
                    <a:lnTo>
                      <a:pt x="2512" y="85"/>
                    </a:lnTo>
                    <a:lnTo>
                      <a:pt x="2515" y="111"/>
                    </a:lnTo>
                    <a:lnTo>
                      <a:pt x="2515" y="2737"/>
                    </a:lnTo>
                    <a:lnTo>
                      <a:pt x="2512" y="2761"/>
                    </a:lnTo>
                    <a:lnTo>
                      <a:pt x="2505" y="2782"/>
                    </a:lnTo>
                    <a:lnTo>
                      <a:pt x="2493" y="2803"/>
                    </a:lnTo>
                    <a:lnTo>
                      <a:pt x="2478" y="2820"/>
                    </a:lnTo>
                    <a:lnTo>
                      <a:pt x="1886" y="3349"/>
                    </a:lnTo>
                    <a:lnTo>
                      <a:pt x="1870" y="3361"/>
                    </a:lnTo>
                    <a:lnTo>
                      <a:pt x="1851" y="3371"/>
                    </a:lnTo>
                    <a:lnTo>
                      <a:pt x="1832" y="3376"/>
                    </a:lnTo>
                    <a:lnTo>
                      <a:pt x="1812" y="3378"/>
                    </a:lnTo>
                    <a:lnTo>
                      <a:pt x="111" y="3378"/>
                    </a:lnTo>
                    <a:lnTo>
                      <a:pt x="85" y="3375"/>
                    </a:lnTo>
                    <a:lnTo>
                      <a:pt x="62" y="3366"/>
                    </a:lnTo>
                    <a:lnTo>
                      <a:pt x="41" y="3353"/>
                    </a:lnTo>
                    <a:lnTo>
                      <a:pt x="25" y="3336"/>
                    </a:lnTo>
                    <a:lnTo>
                      <a:pt x="11" y="3315"/>
                    </a:lnTo>
                    <a:lnTo>
                      <a:pt x="3" y="3292"/>
                    </a:lnTo>
                    <a:lnTo>
                      <a:pt x="0" y="3267"/>
                    </a:lnTo>
                    <a:lnTo>
                      <a:pt x="0" y="111"/>
                    </a:lnTo>
                    <a:lnTo>
                      <a:pt x="3" y="85"/>
                    </a:lnTo>
                    <a:lnTo>
                      <a:pt x="11" y="62"/>
                    </a:lnTo>
                    <a:lnTo>
                      <a:pt x="25" y="41"/>
                    </a:lnTo>
                    <a:lnTo>
                      <a:pt x="41" y="25"/>
                    </a:lnTo>
                    <a:lnTo>
                      <a:pt x="62" y="11"/>
                    </a:lnTo>
                    <a:lnTo>
                      <a:pt x="85" y="3"/>
                    </a:lnTo>
                    <a:lnTo>
                      <a:pt x="111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Rectangle 517"/>
              <p:cNvSpPr>
                <a:spLocks noChangeArrowheads="1"/>
              </p:cNvSpPr>
              <p:nvPr/>
            </p:nvSpPr>
            <p:spPr bwMode="auto">
              <a:xfrm>
                <a:off x="10206038" y="5934075"/>
                <a:ext cx="101600" cy="1000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518"/>
              <p:cNvSpPr>
                <a:spLocks noChangeArrowheads="1"/>
              </p:cNvSpPr>
              <p:nvPr/>
            </p:nvSpPr>
            <p:spPr bwMode="auto">
              <a:xfrm>
                <a:off x="10236200" y="6075363"/>
                <a:ext cx="165100" cy="285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519"/>
              <p:cNvSpPr>
                <a:spLocks noChangeArrowheads="1"/>
              </p:cNvSpPr>
              <p:nvPr/>
            </p:nvSpPr>
            <p:spPr bwMode="auto">
              <a:xfrm>
                <a:off x="10236200" y="6153150"/>
                <a:ext cx="165100" cy="301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9" name="Скругленный прямоугольник 48"/>
          <p:cNvSpPr/>
          <p:nvPr/>
        </p:nvSpPr>
        <p:spPr>
          <a:xfrm>
            <a:off x="1444886" y="1341562"/>
            <a:ext cx="7026584" cy="12978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ТЕХНИЧЕСКИЕ РЕШЕНИЯ, ПРИМЕНЯЕМЫЕ ДЛЯ ПОДТВЕРЖДЕНИЯ СООТВЕТСВИЯ ПРОДУКЦИИ ТРЕБОВАНИЯМ ТР ЕАЭС 043/2017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444886" y="2877470"/>
            <a:ext cx="4434296" cy="17044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подтверждают </a:t>
            </a:r>
            <a:r>
              <a:rPr lang="ru-RU" sz="1800" b="1" dirty="0"/>
              <a:t>выполнение требований </a:t>
            </a:r>
            <a:r>
              <a:rPr lang="ru-RU" sz="1800" b="1" dirty="0" smtClean="0"/>
              <a:t>ТР и обоснованы </a:t>
            </a:r>
            <a:r>
              <a:rPr lang="ru-RU" sz="1800" b="1" dirty="0"/>
              <a:t>анализом риска, связанного с возможностью причинения вреда или нанесения ущерба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444886" y="4797946"/>
            <a:ext cx="4434296" cy="14181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разрабатываются непосредственно заявителем, обращающимся за получением сертификата соответствия 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69422" y="4797946"/>
            <a:ext cx="4434296" cy="14181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 ряде случав сокращают </a:t>
            </a:r>
            <a:r>
              <a:rPr lang="ru-RU" sz="1800" b="1" dirty="0"/>
              <a:t>временные и финансовые затраты и заявителя, и органа по сертификации </a:t>
            </a:r>
            <a:r>
              <a:rPr lang="en-US" sz="1800" b="1" dirty="0"/>
              <a:t> 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10918914" y="3279696"/>
            <a:ext cx="936000" cy="900000"/>
            <a:chOff x="1846734" y="5660233"/>
            <a:chExt cx="900000" cy="900000"/>
          </a:xfrm>
          <a:effectLst/>
        </p:grpSpPr>
        <p:sp>
          <p:nvSpPr>
            <p:cNvPr id="67" name="Овал 66"/>
            <p:cNvSpPr/>
            <p:nvPr/>
          </p:nvSpPr>
          <p:spPr bwMode="auto">
            <a:xfrm>
              <a:off x="1846734" y="5660233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68" name="Group 31"/>
            <p:cNvGrpSpPr/>
            <p:nvPr/>
          </p:nvGrpSpPr>
          <p:grpSpPr>
            <a:xfrm>
              <a:off x="2039544" y="5858233"/>
              <a:ext cx="576000" cy="504000"/>
              <a:chOff x="5349875" y="4229101"/>
              <a:chExt cx="442913" cy="377825"/>
            </a:xfrm>
            <a:solidFill>
              <a:schemeClr val="bg1"/>
            </a:solidFill>
          </p:grpSpPr>
          <p:sp>
            <p:nvSpPr>
              <p:cNvPr id="70" name="Freeform 249"/>
              <p:cNvSpPr>
                <a:spLocks/>
              </p:cNvSpPr>
              <p:nvPr/>
            </p:nvSpPr>
            <p:spPr bwMode="auto">
              <a:xfrm>
                <a:off x="5464175" y="4292601"/>
                <a:ext cx="328613" cy="247650"/>
              </a:xfrm>
              <a:custGeom>
                <a:avLst/>
                <a:gdLst>
                  <a:gd name="T0" fmla="*/ 2227 w 2474"/>
                  <a:gd name="T1" fmla="*/ 0 h 1870"/>
                  <a:gd name="T2" fmla="*/ 2250 w 2474"/>
                  <a:gd name="T3" fmla="*/ 1 h 1870"/>
                  <a:gd name="T4" fmla="*/ 2271 w 2474"/>
                  <a:gd name="T5" fmla="*/ 8 h 1870"/>
                  <a:gd name="T6" fmla="*/ 2291 w 2474"/>
                  <a:gd name="T7" fmla="*/ 17 h 1870"/>
                  <a:gd name="T8" fmla="*/ 2311 w 2474"/>
                  <a:gd name="T9" fmla="*/ 31 h 1870"/>
                  <a:gd name="T10" fmla="*/ 2437 w 2474"/>
                  <a:gd name="T11" fmla="*/ 150 h 1870"/>
                  <a:gd name="T12" fmla="*/ 2453 w 2474"/>
                  <a:gd name="T13" fmla="*/ 167 h 1870"/>
                  <a:gd name="T14" fmla="*/ 2464 w 2474"/>
                  <a:gd name="T15" fmla="*/ 186 h 1870"/>
                  <a:gd name="T16" fmla="*/ 2471 w 2474"/>
                  <a:gd name="T17" fmla="*/ 208 h 1870"/>
                  <a:gd name="T18" fmla="*/ 2474 w 2474"/>
                  <a:gd name="T19" fmla="*/ 230 h 1870"/>
                  <a:gd name="T20" fmla="*/ 2473 w 2474"/>
                  <a:gd name="T21" fmla="*/ 252 h 1870"/>
                  <a:gd name="T22" fmla="*/ 2467 w 2474"/>
                  <a:gd name="T23" fmla="*/ 273 h 1870"/>
                  <a:gd name="T24" fmla="*/ 2458 w 2474"/>
                  <a:gd name="T25" fmla="*/ 294 h 1870"/>
                  <a:gd name="T26" fmla="*/ 2443 w 2474"/>
                  <a:gd name="T27" fmla="*/ 313 h 1870"/>
                  <a:gd name="T28" fmla="*/ 1030 w 2474"/>
                  <a:gd name="T29" fmla="*/ 1830 h 1870"/>
                  <a:gd name="T30" fmla="*/ 1013 w 2474"/>
                  <a:gd name="T31" fmla="*/ 1846 h 1870"/>
                  <a:gd name="T32" fmla="*/ 993 w 2474"/>
                  <a:gd name="T33" fmla="*/ 1858 h 1870"/>
                  <a:gd name="T34" fmla="*/ 970 w 2474"/>
                  <a:gd name="T35" fmla="*/ 1865 h 1870"/>
                  <a:gd name="T36" fmla="*/ 947 w 2474"/>
                  <a:gd name="T37" fmla="*/ 1870 h 1870"/>
                  <a:gd name="T38" fmla="*/ 924 w 2474"/>
                  <a:gd name="T39" fmla="*/ 1870 h 1870"/>
                  <a:gd name="T40" fmla="*/ 901 w 2474"/>
                  <a:gd name="T41" fmla="*/ 1866 h 1870"/>
                  <a:gd name="T42" fmla="*/ 879 w 2474"/>
                  <a:gd name="T43" fmla="*/ 1858 h 1870"/>
                  <a:gd name="T44" fmla="*/ 859 w 2474"/>
                  <a:gd name="T45" fmla="*/ 1846 h 1870"/>
                  <a:gd name="T46" fmla="*/ 46 w 2474"/>
                  <a:gd name="T47" fmla="*/ 1245 h 1870"/>
                  <a:gd name="T48" fmla="*/ 29 w 2474"/>
                  <a:gd name="T49" fmla="*/ 1230 h 1870"/>
                  <a:gd name="T50" fmla="*/ 16 w 2474"/>
                  <a:gd name="T51" fmla="*/ 1211 h 1870"/>
                  <a:gd name="T52" fmla="*/ 7 w 2474"/>
                  <a:gd name="T53" fmla="*/ 1191 h 1870"/>
                  <a:gd name="T54" fmla="*/ 1 w 2474"/>
                  <a:gd name="T55" fmla="*/ 1170 h 1870"/>
                  <a:gd name="T56" fmla="*/ 0 w 2474"/>
                  <a:gd name="T57" fmla="*/ 1148 h 1870"/>
                  <a:gd name="T58" fmla="*/ 4 w 2474"/>
                  <a:gd name="T59" fmla="*/ 1125 h 1870"/>
                  <a:gd name="T60" fmla="*/ 11 w 2474"/>
                  <a:gd name="T61" fmla="*/ 1104 h 1870"/>
                  <a:gd name="T62" fmla="*/ 23 w 2474"/>
                  <a:gd name="T63" fmla="*/ 1085 h 1870"/>
                  <a:gd name="T64" fmla="*/ 127 w 2474"/>
                  <a:gd name="T65" fmla="*/ 946 h 1870"/>
                  <a:gd name="T66" fmla="*/ 144 w 2474"/>
                  <a:gd name="T67" fmla="*/ 928 h 1870"/>
                  <a:gd name="T68" fmla="*/ 162 w 2474"/>
                  <a:gd name="T69" fmla="*/ 915 h 1870"/>
                  <a:gd name="T70" fmla="*/ 182 w 2474"/>
                  <a:gd name="T71" fmla="*/ 906 h 1870"/>
                  <a:gd name="T72" fmla="*/ 203 w 2474"/>
                  <a:gd name="T73" fmla="*/ 901 h 1870"/>
                  <a:gd name="T74" fmla="*/ 226 w 2474"/>
                  <a:gd name="T75" fmla="*/ 900 h 1870"/>
                  <a:gd name="T76" fmla="*/ 248 w 2474"/>
                  <a:gd name="T77" fmla="*/ 903 h 1870"/>
                  <a:gd name="T78" fmla="*/ 269 w 2474"/>
                  <a:gd name="T79" fmla="*/ 910 h 1870"/>
                  <a:gd name="T80" fmla="*/ 290 w 2474"/>
                  <a:gd name="T81" fmla="*/ 922 h 1870"/>
                  <a:gd name="T82" fmla="*/ 811 w 2474"/>
                  <a:gd name="T83" fmla="*/ 1304 h 1870"/>
                  <a:gd name="T84" fmla="*/ 831 w 2474"/>
                  <a:gd name="T85" fmla="*/ 1316 h 1870"/>
                  <a:gd name="T86" fmla="*/ 853 w 2474"/>
                  <a:gd name="T87" fmla="*/ 1324 h 1870"/>
                  <a:gd name="T88" fmla="*/ 876 w 2474"/>
                  <a:gd name="T89" fmla="*/ 1328 h 1870"/>
                  <a:gd name="T90" fmla="*/ 899 w 2474"/>
                  <a:gd name="T91" fmla="*/ 1327 h 1870"/>
                  <a:gd name="T92" fmla="*/ 923 w 2474"/>
                  <a:gd name="T93" fmla="*/ 1323 h 1870"/>
                  <a:gd name="T94" fmla="*/ 945 w 2474"/>
                  <a:gd name="T95" fmla="*/ 1315 h 1870"/>
                  <a:gd name="T96" fmla="*/ 964 w 2474"/>
                  <a:gd name="T97" fmla="*/ 1304 h 1870"/>
                  <a:gd name="T98" fmla="*/ 983 w 2474"/>
                  <a:gd name="T99" fmla="*/ 1288 h 1870"/>
                  <a:gd name="T100" fmla="*/ 2147 w 2474"/>
                  <a:gd name="T101" fmla="*/ 37 h 1870"/>
                  <a:gd name="T102" fmla="*/ 2164 w 2474"/>
                  <a:gd name="T103" fmla="*/ 22 h 1870"/>
                  <a:gd name="T104" fmla="*/ 2185 w 2474"/>
                  <a:gd name="T105" fmla="*/ 11 h 1870"/>
                  <a:gd name="T106" fmla="*/ 2205 w 2474"/>
                  <a:gd name="T107" fmla="*/ 3 h 1870"/>
                  <a:gd name="T108" fmla="*/ 2227 w 2474"/>
                  <a:gd name="T109" fmla="*/ 0 h 1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4" h="1870">
                    <a:moveTo>
                      <a:pt x="2227" y="0"/>
                    </a:moveTo>
                    <a:lnTo>
                      <a:pt x="2250" y="1"/>
                    </a:lnTo>
                    <a:lnTo>
                      <a:pt x="2271" y="8"/>
                    </a:lnTo>
                    <a:lnTo>
                      <a:pt x="2291" y="17"/>
                    </a:lnTo>
                    <a:lnTo>
                      <a:pt x="2311" y="31"/>
                    </a:lnTo>
                    <a:lnTo>
                      <a:pt x="2437" y="150"/>
                    </a:lnTo>
                    <a:lnTo>
                      <a:pt x="2453" y="167"/>
                    </a:lnTo>
                    <a:lnTo>
                      <a:pt x="2464" y="186"/>
                    </a:lnTo>
                    <a:lnTo>
                      <a:pt x="2471" y="208"/>
                    </a:lnTo>
                    <a:lnTo>
                      <a:pt x="2474" y="230"/>
                    </a:lnTo>
                    <a:lnTo>
                      <a:pt x="2473" y="252"/>
                    </a:lnTo>
                    <a:lnTo>
                      <a:pt x="2467" y="273"/>
                    </a:lnTo>
                    <a:lnTo>
                      <a:pt x="2458" y="294"/>
                    </a:lnTo>
                    <a:lnTo>
                      <a:pt x="2443" y="313"/>
                    </a:lnTo>
                    <a:lnTo>
                      <a:pt x="1030" y="1830"/>
                    </a:lnTo>
                    <a:lnTo>
                      <a:pt x="1013" y="1846"/>
                    </a:lnTo>
                    <a:lnTo>
                      <a:pt x="993" y="1858"/>
                    </a:lnTo>
                    <a:lnTo>
                      <a:pt x="970" y="1865"/>
                    </a:lnTo>
                    <a:lnTo>
                      <a:pt x="947" y="1870"/>
                    </a:lnTo>
                    <a:lnTo>
                      <a:pt x="924" y="1870"/>
                    </a:lnTo>
                    <a:lnTo>
                      <a:pt x="901" y="1866"/>
                    </a:lnTo>
                    <a:lnTo>
                      <a:pt x="879" y="1858"/>
                    </a:lnTo>
                    <a:lnTo>
                      <a:pt x="859" y="1846"/>
                    </a:lnTo>
                    <a:lnTo>
                      <a:pt x="46" y="1245"/>
                    </a:lnTo>
                    <a:lnTo>
                      <a:pt x="29" y="1230"/>
                    </a:lnTo>
                    <a:lnTo>
                      <a:pt x="16" y="1211"/>
                    </a:lnTo>
                    <a:lnTo>
                      <a:pt x="7" y="1191"/>
                    </a:lnTo>
                    <a:lnTo>
                      <a:pt x="1" y="1170"/>
                    </a:lnTo>
                    <a:lnTo>
                      <a:pt x="0" y="1148"/>
                    </a:lnTo>
                    <a:lnTo>
                      <a:pt x="4" y="1125"/>
                    </a:lnTo>
                    <a:lnTo>
                      <a:pt x="11" y="1104"/>
                    </a:lnTo>
                    <a:lnTo>
                      <a:pt x="23" y="1085"/>
                    </a:lnTo>
                    <a:lnTo>
                      <a:pt x="127" y="946"/>
                    </a:lnTo>
                    <a:lnTo>
                      <a:pt x="144" y="928"/>
                    </a:lnTo>
                    <a:lnTo>
                      <a:pt x="162" y="915"/>
                    </a:lnTo>
                    <a:lnTo>
                      <a:pt x="182" y="906"/>
                    </a:lnTo>
                    <a:lnTo>
                      <a:pt x="203" y="901"/>
                    </a:lnTo>
                    <a:lnTo>
                      <a:pt x="226" y="900"/>
                    </a:lnTo>
                    <a:lnTo>
                      <a:pt x="248" y="903"/>
                    </a:lnTo>
                    <a:lnTo>
                      <a:pt x="269" y="910"/>
                    </a:lnTo>
                    <a:lnTo>
                      <a:pt x="290" y="922"/>
                    </a:lnTo>
                    <a:lnTo>
                      <a:pt x="811" y="1304"/>
                    </a:lnTo>
                    <a:lnTo>
                      <a:pt x="831" y="1316"/>
                    </a:lnTo>
                    <a:lnTo>
                      <a:pt x="853" y="1324"/>
                    </a:lnTo>
                    <a:lnTo>
                      <a:pt x="876" y="1328"/>
                    </a:lnTo>
                    <a:lnTo>
                      <a:pt x="899" y="1327"/>
                    </a:lnTo>
                    <a:lnTo>
                      <a:pt x="923" y="1323"/>
                    </a:lnTo>
                    <a:lnTo>
                      <a:pt x="945" y="1315"/>
                    </a:lnTo>
                    <a:lnTo>
                      <a:pt x="964" y="1304"/>
                    </a:lnTo>
                    <a:lnTo>
                      <a:pt x="983" y="1288"/>
                    </a:lnTo>
                    <a:lnTo>
                      <a:pt x="2147" y="37"/>
                    </a:lnTo>
                    <a:lnTo>
                      <a:pt x="2164" y="22"/>
                    </a:lnTo>
                    <a:lnTo>
                      <a:pt x="2185" y="11"/>
                    </a:lnTo>
                    <a:lnTo>
                      <a:pt x="2205" y="3"/>
                    </a:lnTo>
                    <a:lnTo>
                      <a:pt x="2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250"/>
              <p:cNvSpPr>
                <a:spLocks/>
              </p:cNvSpPr>
              <p:nvPr/>
            </p:nvSpPr>
            <p:spPr bwMode="auto">
              <a:xfrm>
                <a:off x="5349875" y="4229101"/>
                <a:ext cx="388938" cy="377825"/>
              </a:xfrm>
              <a:custGeom>
                <a:avLst/>
                <a:gdLst>
                  <a:gd name="T0" fmla="*/ 2791 w 2936"/>
                  <a:gd name="T1" fmla="*/ 3 h 2859"/>
                  <a:gd name="T2" fmla="*/ 2873 w 2936"/>
                  <a:gd name="T3" fmla="*/ 43 h 2859"/>
                  <a:gd name="T4" fmla="*/ 2925 w 2936"/>
                  <a:gd name="T5" fmla="*/ 117 h 2859"/>
                  <a:gd name="T6" fmla="*/ 2936 w 2936"/>
                  <a:gd name="T7" fmla="*/ 317 h 2859"/>
                  <a:gd name="T8" fmla="*/ 2925 w 2936"/>
                  <a:gd name="T9" fmla="*/ 360 h 2859"/>
                  <a:gd name="T10" fmla="*/ 2907 w 2936"/>
                  <a:gd name="T11" fmla="*/ 381 h 2859"/>
                  <a:gd name="T12" fmla="*/ 2879 w 2936"/>
                  <a:gd name="T13" fmla="*/ 407 h 2859"/>
                  <a:gd name="T14" fmla="*/ 2842 w 2936"/>
                  <a:gd name="T15" fmla="*/ 442 h 2859"/>
                  <a:gd name="T16" fmla="*/ 2809 w 2936"/>
                  <a:gd name="T17" fmla="*/ 473 h 2859"/>
                  <a:gd name="T18" fmla="*/ 2795 w 2936"/>
                  <a:gd name="T19" fmla="*/ 486 h 2859"/>
                  <a:gd name="T20" fmla="*/ 2786 w 2936"/>
                  <a:gd name="T21" fmla="*/ 495 h 2859"/>
                  <a:gd name="T22" fmla="*/ 2769 w 2936"/>
                  <a:gd name="T23" fmla="*/ 504 h 2859"/>
                  <a:gd name="T24" fmla="*/ 2752 w 2936"/>
                  <a:gd name="T25" fmla="*/ 497 h 2859"/>
                  <a:gd name="T26" fmla="*/ 2748 w 2936"/>
                  <a:gd name="T27" fmla="*/ 367 h 2859"/>
                  <a:gd name="T28" fmla="*/ 2724 w 2936"/>
                  <a:gd name="T29" fmla="*/ 277 h 2859"/>
                  <a:gd name="T30" fmla="*/ 2660 w 2936"/>
                  <a:gd name="T31" fmla="*/ 213 h 2859"/>
                  <a:gd name="T32" fmla="*/ 2571 w 2936"/>
                  <a:gd name="T33" fmla="*/ 189 h 2859"/>
                  <a:gd name="T34" fmla="*/ 303 w 2936"/>
                  <a:gd name="T35" fmla="*/ 200 h 2859"/>
                  <a:gd name="T36" fmla="*/ 230 w 2936"/>
                  <a:gd name="T37" fmla="*/ 252 h 2859"/>
                  <a:gd name="T38" fmla="*/ 191 w 2936"/>
                  <a:gd name="T39" fmla="*/ 334 h 2859"/>
                  <a:gd name="T40" fmla="*/ 191 w 2936"/>
                  <a:gd name="T41" fmla="*/ 2525 h 2859"/>
                  <a:gd name="T42" fmla="*/ 230 w 2936"/>
                  <a:gd name="T43" fmla="*/ 2607 h 2859"/>
                  <a:gd name="T44" fmla="*/ 303 w 2936"/>
                  <a:gd name="T45" fmla="*/ 2659 h 2859"/>
                  <a:gd name="T46" fmla="*/ 2571 w 2936"/>
                  <a:gd name="T47" fmla="*/ 2670 h 2859"/>
                  <a:gd name="T48" fmla="*/ 2660 w 2936"/>
                  <a:gd name="T49" fmla="*/ 2646 h 2859"/>
                  <a:gd name="T50" fmla="*/ 2724 w 2936"/>
                  <a:gd name="T51" fmla="*/ 2582 h 2859"/>
                  <a:gd name="T52" fmla="*/ 2748 w 2936"/>
                  <a:gd name="T53" fmla="*/ 2492 h 2859"/>
                  <a:gd name="T54" fmla="*/ 2752 w 2936"/>
                  <a:gd name="T55" fmla="*/ 1774 h 2859"/>
                  <a:gd name="T56" fmla="*/ 2770 w 2936"/>
                  <a:gd name="T57" fmla="*/ 1739 h 2859"/>
                  <a:gd name="T58" fmla="*/ 2799 w 2936"/>
                  <a:gd name="T59" fmla="*/ 1709 h 2859"/>
                  <a:gd name="T60" fmla="*/ 2839 w 2936"/>
                  <a:gd name="T61" fmla="*/ 1667 h 2859"/>
                  <a:gd name="T62" fmla="*/ 2874 w 2936"/>
                  <a:gd name="T63" fmla="*/ 1628 h 2859"/>
                  <a:gd name="T64" fmla="*/ 2894 w 2936"/>
                  <a:gd name="T65" fmla="*/ 1606 h 2859"/>
                  <a:gd name="T66" fmla="*/ 2901 w 2936"/>
                  <a:gd name="T67" fmla="*/ 1600 h 2859"/>
                  <a:gd name="T68" fmla="*/ 2916 w 2936"/>
                  <a:gd name="T69" fmla="*/ 1589 h 2859"/>
                  <a:gd name="T70" fmla="*/ 2932 w 2936"/>
                  <a:gd name="T71" fmla="*/ 1590 h 2859"/>
                  <a:gd name="T72" fmla="*/ 2936 w 2936"/>
                  <a:gd name="T73" fmla="*/ 2681 h 2859"/>
                  <a:gd name="T74" fmla="*/ 2912 w 2936"/>
                  <a:gd name="T75" fmla="*/ 2770 h 2859"/>
                  <a:gd name="T76" fmla="*/ 2849 w 2936"/>
                  <a:gd name="T77" fmla="*/ 2834 h 2859"/>
                  <a:gd name="T78" fmla="*/ 2759 w 2936"/>
                  <a:gd name="T79" fmla="*/ 2859 h 2859"/>
                  <a:gd name="T80" fmla="*/ 116 w 2936"/>
                  <a:gd name="T81" fmla="*/ 2848 h 2859"/>
                  <a:gd name="T82" fmla="*/ 42 w 2936"/>
                  <a:gd name="T83" fmla="*/ 2795 h 2859"/>
                  <a:gd name="T84" fmla="*/ 3 w 2936"/>
                  <a:gd name="T85" fmla="*/ 2713 h 2859"/>
                  <a:gd name="T86" fmla="*/ 3 w 2936"/>
                  <a:gd name="T87" fmla="*/ 146 h 2859"/>
                  <a:gd name="T88" fmla="*/ 42 w 2936"/>
                  <a:gd name="T89" fmla="*/ 64 h 2859"/>
                  <a:gd name="T90" fmla="*/ 116 w 2936"/>
                  <a:gd name="T91" fmla="*/ 11 h 2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36" h="2859">
                    <a:moveTo>
                      <a:pt x="178" y="0"/>
                    </a:moveTo>
                    <a:lnTo>
                      <a:pt x="2759" y="0"/>
                    </a:lnTo>
                    <a:lnTo>
                      <a:pt x="2791" y="3"/>
                    </a:lnTo>
                    <a:lnTo>
                      <a:pt x="2820" y="11"/>
                    </a:lnTo>
                    <a:lnTo>
                      <a:pt x="2849" y="25"/>
                    </a:lnTo>
                    <a:lnTo>
                      <a:pt x="2873" y="43"/>
                    </a:lnTo>
                    <a:lnTo>
                      <a:pt x="2894" y="64"/>
                    </a:lnTo>
                    <a:lnTo>
                      <a:pt x="2912" y="88"/>
                    </a:lnTo>
                    <a:lnTo>
                      <a:pt x="2925" y="117"/>
                    </a:lnTo>
                    <a:lnTo>
                      <a:pt x="2934" y="146"/>
                    </a:lnTo>
                    <a:lnTo>
                      <a:pt x="2936" y="178"/>
                    </a:lnTo>
                    <a:lnTo>
                      <a:pt x="2936" y="317"/>
                    </a:lnTo>
                    <a:lnTo>
                      <a:pt x="2935" y="333"/>
                    </a:lnTo>
                    <a:lnTo>
                      <a:pt x="2931" y="347"/>
                    </a:lnTo>
                    <a:lnTo>
                      <a:pt x="2925" y="360"/>
                    </a:lnTo>
                    <a:lnTo>
                      <a:pt x="2919" y="369"/>
                    </a:lnTo>
                    <a:lnTo>
                      <a:pt x="2912" y="376"/>
                    </a:lnTo>
                    <a:lnTo>
                      <a:pt x="2907" y="381"/>
                    </a:lnTo>
                    <a:lnTo>
                      <a:pt x="2900" y="388"/>
                    </a:lnTo>
                    <a:lnTo>
                      <a:pt x="2890" y="396"/>
                    </a:lnTo>
                    <a:lnTo>
                      <a:pt x="2879" y="407"/>
                    </a:lnTo>
                    <a:lnTo>
                      <a:pt x="2867" y="418"/>
                    </a:lnTo>
                    <a:lnTo>
                      <a:pt x="2855" y="431"/>
                    </a:lnTo>
                    <a:lnTo>
                      <a:pt x="2842" y="442"/>
                    </a:lnTo>
                    <a:lnTo>
                      <a:pt x="2830" y="454"/>
                    </a:lnTo>
                    <a:lnTo>
                      <a:pt x="2818" y="464"/>
                    </a:lnTo>
                    <a:lnTo>
                      <a:pt x="2809" y="473"/>
                    </a:lnTo>
                    <a:lnTo>
                      <a:pt x="2801" y="480"/>
                    </a:lnTo>
                    <a:lnTo>
                      <a:pt x="2796" y="484"/>
                    </a:lnTo>
                    <a:lnTo>
                      <a:pt x="2795" y="486"/>
                    </a:lnTo>
                    <a:lnTo>
                      <a:pt x="2794" y="487"/>
                    </a:lnTo>
                    <a:lnTo>
                      <a:pt x="2791" y="490"/>
                    </a:lnTo>
                    <a:lnTo>
                      <a:pt x="2786" y="495"/>
                    </a:lnTo>
                    <a:lnTo>
                      <a:pt x="2781" y="499"/>
                    </a:lnTo>
                    <a:lnTo>
                      <a:pt x="2775" y="502"/>
                    </a:lnTo>
                    <a:lnTo>
                      <a:pt x="2769" y="504"/>
                    </a:lnTo>
                    <a:lnTo>
                      <a:pt x="2763" y="505"/>
                    </a:lnTo>
                    <a:lnTo>
                      <a:pt x="2757" y="503"/>
                    </a:lnTo>
                    <a:lnTo>
                      <a:pt x="2752" y="497"/>
                    </a:lnTo>
                    <a:lnTo>
                      <a:pt x="2749" y="486"/>
                    </a:lnTo>
                    <a:lnTo>
                      <a:pt x="2748" y="472"/>
                    </a:lnTo>
                    <a:lnTo>
                      <a:pt x="2748" y="367"/>
                    </a:lnTo>
                    <a:lnTo>
                      <a:pt x="2745" y="334"/>
                    </a:lnTo>
                    <a:lnTo>
                      <a:pt x="2737" y="305"/>
                    </a:lnTo>
                    <a:lnTo>
                      <a:pt x="2724" y="277"/>
                    </a:lnTo>
                    <a:lnTo>
                      <a:pt x="2707" y="252"/>
                    </a:lnTo>
                    <a:lnTo>
                      <a:pt x="2686" y="231"/>
                    </a:lnTo>
                    <a:lnTo>
                      <a:pt x="2660" y="213"/>
                    </a:lnTo>
                    <a:lnTo>
                      <a:pt x="2633" y="200"/>
                    </a:lnTo>
                    <a:lnTo>
                      <a:pt x="2602" y="192"/>
                    </a:lnTo>
                    <a:lnTo>
                      <a:pt x="2571" y="189"/>
                    </a:lnTo>
                    <a:lnTo>
                      <a:pt x="365" y="189"/>
                    </a:lnTo>
                    <a:lnTo>
                      <a:pt x="334" y="192"/>
                    </a:lnTo>
                    <a:lnTo>
                      <a:pt x="303" y="200"/>
                    </a:lnTo>
                    <a:lnTo>
                      <a:pt x="276" y="213"/>
                    </a:lnTo>
                    <a:lnTo>
                      <a:pt x="252" y="231"/>
                    </a:lnTo>
                    <a:lnTo>
                      <a:pt x="230" y="252"/>
                    </a:lnTo>
                    <a:lnTo>
                      <a:pt x="212" y="277"/>
                    </a:lnTo>
                    <a:lnTo>
                      <a:pt x="199" y="305"/>
                    </a:lnTo>
                    <a:lnTo>
                      <a:pt x="191" y="334"/>
                    </a:lnTo>
                    <a:lnTo>
                      <a:pt x="188" y="367"/>
                    </a:lnTo>
                    <a:lnTo>
                      <a:pt x="188" y="2492"/>
                    </a:lnTo>
                    <a:lnTo>
                      <a:pt x="191" y="2525"/>
                    </a:lnTo>
                    <a:lnTo>
                      <a:pt x="199" y="2554"/>
                    </a:lnTo>
                    <a:lnTo>
                      <a:pt x="212" y="2582"/>
                    </a:lnTo>
                    <a:lnTo>
                      <a:pt x="230" y="2607"/>
                    </a:lnTo>
                    <a:lnTo>
                      <a:pt x="252" y="2628"/>
                    </a:lnTo>
                    <a:lnTo>
                      <a:pt x="276" y="2646"/>
                    </a:lnTo>
                    <a:lnTo>
                      <a:pt x="303" y="2659"/>
                    </a:lnTo>
                    <a:lnTo>
                      <a:pt x="334" y="2667"/>
                    </a:lnTo>
                    <a:lnTo>
                      <a:pt x="365" y="2670"/>
                    </a:lnTo>
                    <a:lnTo>
                      <a:pt x="2571" y="2670"/>
                    </a:lnTo>
                    <a:lnTo>
                      <a:pt x="2602" y="2667"/>
                    </a:lnTo>
                    <a:lnTo>
                      <a:pt x="2633" y="2659"/>
                    </a:lnTo>
                    <a:lnTo>
                      <a:pt x="2660" y="2646"/>
                    </a:lnTo>
                    <a:lnTo>
                      <a:pt x="2686" y="2628"/>
                    </a:lnTo>
                    <a:lnTo>
                      <a:pt x="2707" y="2607"/>
                    </a:lnTo>
                    <a:lnTo>
                      <a:pt x="2724" y="2582"/>
                    </a:lnTo>
                    <a:lnTo>
                      <a:pt x="2737" y="2554"/>
                    </a:lnTo>
                    <a:lnTo>
                      <a:pt x="2745" y="2525"/>
                    </a:lnTo>
                    <a:lnTo>
                      <a:pt x="2748" y="2492"/>
                    </a:lnTo>
                    <a:lnTo>
                      <a:pt x="2748" y="1812"/>
                    </a:lnTo>
                    <a:lnTo>
                      <a:pt x="2749" y="1791"/>
                    </a:lnTo>
                    <a:lnTo>
                      <a:pt x="2752" y="1774"/>
                    </a:lnTo>
                    <a:lnTo>
                      <a:pt x="2757" y="1759"/>
                    </a:lnTo>
                    <a:lnTo>
                      <a:pt x="2763" y="1748"/>
                    </a:lnTo>
                    <a:lnTo>
                      <a:pt x="2770" y="1739"/>
                    </a:lnTo>
                    <a:lnTo>
                      <a:pt x="2777" y="1731"/>
                    </a:lnTo>
                    <a:lnTo>
                      <a:pt x="2788" y="1721"/>
                    </a:lnTo>
                    <a:lnTo>
                      <a:pt x="2799" y="1709"/>
                    </a:lnTo>
                    <a:lnTo>
                      <a:pt x="2812" y="1695"/>
                    </a:lnTo>
                    <a:lnTo>
                      <a:pt x="2826" y="1681"/>
                    </a:lnTo>
                    <a:lnTo>
                      <a:pt x="2839" y="1667"/>
                    </a:lnTo>
                    <a:lnTo>
                      <a:pt x="2851" y="1654"/>
                    </a:lnTo>
                    <a:lnTo>
                      <a:pt x="2863" y="1641"/>
                    </a:lnTo>
                    <a:lnTo>
                      <a:pt x="2874" y="1628"/>
                    </a:lnTo>
                    <a:lnTo>
                      <a:pt x="2883" y="1618"/>
                    </a:lnTo>
                    <a:lnTo>
                      <a:pt x="2889" y="1611"/>
                    </a:lnTo>
                    <a:lnTo>
                      <a:pt x="2894" y="1606"/>
                    </a:lnTo>
                    <a:lnTo>
                      <a:pt x="2896" y="1604"/>
                    </a:lnTo>
                    <a:lnTo>
                      <a:pt x="2898" y="1603"/>
                    </a:lnTo>
                    <a:lnTo>
                      <a:pt x="2901" y="1600"/>
                    </a:lnTo>
                    <a:lnTo>
                      <a:pt x="2905" y="1596"/>
                    </a:lnTo>
                    <a:lnTo>
                      <a:pt x="2910" y="1592"/>
                    </a:lnTo>
                    <a:lnTo>
                      <a:pt x="2916" y="1589"/>
                    </a:lnTo>
                    <a:lnTo>
                      <a:pt x="2922" y="1587"/>
                    </a:lnTo>
                    <a:lnTo>
                      <a:pt x="2928" y="1587"/>
                    </a:lnTo>
                    <a:lnTo>
                      <a:pt x="2932" y="1590"/>
                    </a:lnTo>
                    <a:lnTo>
                      <a:pt x="2935" y="1598"/>
                    </a:lnTo>
                    <a:lnTo>
                      <a:pt x="2936" y="1610"/>
                    </a:lnTo>
                    <a:lnTo>
                      <a:pt x="2936" y="2681"/>
                    </a:lnTo>
                    <a:lnTo>
                      <a:pt x="2934" y="2713"/>
                    </a:lnTo>
                    <a:lnTo>
                      <a:pt x="2925" y="2743"/>
                    </a:lnTo>
                    <a:lnTo>
                      <a:pt x="2912" y="2770"/>
                    </a:lnTo>
                    <a:lnTo>
                      <a:pt x="2894" y="2795"/>
                    </a:lnTo>
                    <a:lnTo>
                      <a:pt x="2873" y="2816"/>
                    </a:lnTo>
                    <a:lnTo>
                      <a:pt x="2849" y="2834"/>
                    </a:lnTo>
                    <a:lnTo>
                      <a:pt x="2820" y="2848"/>
                    </a:lnTo>
                    <a:lnTo>
                      <a:pt x="2791" y="2856"/>
                    </a:lnTo>
                    <a:lnTo>
                      <a:pt x="2759" y="2859"/>
                    </a:lnTo>
                    <a:lnTo>
                      <a:pt x="178" y="2859"/>
                    </a:lnTo>
                    <a:lnTo>
                      <a:pt x="146" y="2856"/>
                    </a:lnTo>
                    <a:lnTo>
                      <a:pt x="116" y="2848"/>
                    </a:lnTo>
                    <a:lnTo>
                      <a:pt x="88" y="2834"/>
                    </a:lnTo>
                    <a:lnTo>
                      <a:pt x="63" y="2816"/>
                    </a:lnTo>
                    <a:lnTo>
                      <a:pt x="42" y="2795"/>
                    </a:lnTo>
                    <a:lnTo>
                      <a:pt x="24" y="2770"/>
                    </a:lnTo>
                    <a:lnTo>
                      <a:pt x="11" y="2743"/>
                    </a:lnTo>
                    <a:lnTo>
                      <a:pt x="3" y="2713"/>
                    </a:lnTo>
                    <a:lnTo>
                      <a:pt x="0" y="2681"/>
                    </a:lnTo>
                    <a:lnTo>
                      <a:pt x="0" y="178"/>
                    </a:lnTo>
                    <a:lnTo>
                      <a:pt x="3" y="146"/>
                    </a:lnTo>
                    <a:lnTo>
                      <a:pt x="11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3"/>
                    </a:lnTo>
                    <a:lnTo>
                      <a:pt x="88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2" name="Группа 71"/>
          <p:cNvGrpSpPr/>
          <p:nvPr/>
        </p:nvGrpSpPr>
        <p:grpSpPr>
          <a:xfrm>
            <a:off x="334670" y="5036505"/>
            <a:ext cx="936000" cy="900000"/>
            <a:chOff x="1846734" y="5660233"/>
            <a:chExt cx="900000" cy="900000"/>
          </a:xfrm>
          <a:effectLst/>
        </p:grpSpPr>
        <p:sp>
          <p:nvSpPr>
            <p:cNvPr id="73" name="Овал 72"/>
            <p:cNvSpPr/>
            <p:nvPr/>
          </p:nvSpPr>
          <p:spPr bwMode="auto">
            <a:xfrm>
              <a:off x="1846734" y="5660233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74" name="Group 31"/>
            <p:cNvGrpSpPr/>
            <p:nvPr/>
          </p:nvGrpSpPr>
          <p:grpSpPr>
            <a:xfrm>
              <a:off x="2039544" y="5858233"/>
              <a:ext cx="576000" cy="504000"/>
              <a:chOff x="5349875" y="4229101"/>
              <a:chExt cx="442913" cy="377825"/>
            </a:xfrm>
            <a:solidFill>
              <a:schemeClr val="bg1"/>
            </a:solidFill>
          </p:grpSpPr>
          <p:sp>
            <p:nvSpPr>
              <p:cNvPr id="75" name="Freeform 249"/>
              <p:cNvSpPr>
                <a:spLocks/>
              </p:cNvSpPr>
              <p:nvPr/>
            </p:nvSpPr>
            <p:spPr bwMode="auto">
              <a:xfrm>
                <a:off x="5464175" y="4292601"/>
                <a:ext cx="328613" cy="247650"/>
              </a:xfrm>
              <a:custGeom>
                <a:avLst/>
                <a:gdLst>
                  <a:gd name="T0" fmla="*/ 2227 w 2474"/>
                  <a:gd name="T1" fmla="*/ 0 h 1870"/>
                  <a:gd name="T2" fmla="*/ 2250 w 2474"/>
                  <a:gd name="T3" fmla="*/ 1 h 1870"/>
                  <a:gd name="T4" fmla="*/ 2271 w 2474"/>
                  <a:gd name="T5" fmla="*/ 8 h 1870"/>
                  <a:gd name="T6" fmla="*/ 2291 w 2474"/>
                  <a:gd name="T7" fmla="*/ 17 h 1870"/>
                  <a:gd name="T8" fmla="*/ 2311 w 2474"/>
                  <a:gd name="T9" fmla="*/ 31 h 1870"/>
                  <a:gd name="T10" fmla="*/ 2437 w 2474"/>
                  <a:gd name="T11" fmla="*/ 150 h 1870"/>
                  <a:gd name="T12" fmla="*/ 2453 w 2474"/>
                  <a:gd name="T13" fmla="*/ 167 h 1870"/>
                  <a:gd name="T14" fmla="*/ 2464 w 2474"/>
                  <a:gd name="T15" fmla="*/ 186 h 1870"/>
                  <a:gd name="T16" fmla="*/ 2471 w 2474"/>
                  <a:gd name="T17" fmla="*/ 208 h 1870"/>
                  <a:gd name="T18" fmla="*/ 2474 w 2474"/>
                  <a:gd name="T19" fmla="*/ 230 h 1870"/>
                  <a:gd name="T20" fmla="*/ 2473 w 2474"/>
                  <a:gd name="T21" fmla="*/ 252 h 1870"/>
                  <a:gd name="T22" fmla="*/ 2467 w 2474"/>
                  <a:gd name="T23" fmla="*/ 273 h 1870"/>
                  <a:gd name="T24" fmla="*/ 2458 w 2474"/>
                  <a:gd name="T25" fmla="*/ 294 h 1870"/>
                  <a:gd name="T26" fmla="*/ 2443 w 2474"/>
                  <a:gd name="T27" fmla="*/ 313 h 1870"/>
                  <a:gd name="T28" fmla="*/ 1030 w 2474"/>
                  <a:gd name="T29" fmla="*/ 1830 h 1870"/>
                  <a:gd name="T30" fmla="*/ 1013 w 2474"/>
                  <a:gd name="T31" fmla="*/ 1846 h 1870"/>
                  <a:gd name="T32" fmla="*/ 993 w 2474"/>
                  <a:gd name="T33" fmla="*/ 1858 h 1870"/>
                  <a:gd name="T34" fmla="*/ 970 w 2474"/>
                  <a:gd name="T35" fmla="*/ 1865 h 1870"/>
                  <a:gd name="T36" fmla="*/ 947 w 2474"/>
                  <a:gd name="T37" fmla="*/ 1870 h 1870"/>
                  <a:gd name="T38" fmla="*/ 924 w 2474"/>
                  <a:gd name="T39" fmla="*/ 1870 h 1870"/>
                  <a:gd name="T40" fmla="*/ 901 w 2474"/>
                  <a:gd name="T41" fmla="*/ 1866 h 1870"/>
                  <a:gd name="T42" fmla="*/ 879 w 2474"/>
                  <a:gd name="T43" fmla="*/ 1858 h 1870"/>
                  <a:gd name="T44" fmla="*/ 859 w 2474"/>
                  <a:gd name="T45" fmla="*/ 1846 h 1870"/>
                  <a:gd name="T46" fmla="*/ 46 w 2474"/>
                  <a:gd name="T47" fmla="*/ 1245 h 1870"/>
                  <a:gd name="T48" fmla="*/ 29 w 2474"/>
                  <a:gd name="T49" fmla="*/ 1230 h 1870"/>
                  <a:gd name="T50" fmla="*/ 16 w 2474"/>
                  <a:gd name="T51" fmla="*/ 1211 h 1870"/>
                  <a:gd name="T52" fmla="*/ 7 w 2474"/>
                  <a:gd name="T53" fmla="*/ 1191 h 1870"/>
                  <a:gd name="T54" fmla="*/ 1 w 2474"/>
                  <a:gd name="T55" fmla="*/ 1170 h 1870"/>
                  <a:gd name="T56" fmla="*/ 0 w 2474"/>
                  <a:gd name="T57" fmla="*/ 1148 h 1870"/>
                  <a:gd name="T58" fmla="*/ 4 w 2474"/>
                  <a:gd name="T59" fmla="*/ 1125 h 1870"/>
                  <a:gd name="T60" fmla="*/ 11 w 2474"/>
                  <a:gd name="T61" fmla="*/ 1104 h 1870"/>
                  <a:gd name="T62" fmla="*/ 23 w 2474"/>
                  <a:gd name="T63" fmla="*/ 1085 h 1870"/>
                  <a:gd name="T64" fmla="*/ 127 w 2474"/>
                  <a:gd name="T65" fmla="*/ 946 h 1870"/>
                  <a:gd name="T66" fmla="*/ 144 w 2474"/>
                  <a:gd name="T67" fmla="*/ 928 h 1870"/>
                  <a:gd name="T68" fmla="*/ 162 w 2474"/>
                  <a:gd name="T69" fmla="*/ 915 h 1870"/>
                  <a:gd name="T70" fmla="*/ 182 w 2474"/>
                  <a:gd name="T71" fmla="*/ 906 h 1870"/>
                  <a:gd name="T72" fmla="*/ 203 w 2474"/>
                  <a:gd name="T73" fmla="*/ 901 h 1870"/>
                  <a:gd name="T74" fmla="*/ 226 w 2474"/>
                  <a:gd name="T75" fmla="*/ 900 h 1870"/>
                  <a:gd name="T76" fmla="*/ 248 w 2474"/>
                  <a:gd name="T77" fmla="*/ 903 h 1870"/>
                  <a:gd name="T78" fmla="*/ 269 w 2474"/>
                  <a:gd name="T79" fmla="*/ 910 h 1870"/>
                  <a:gd name="T80" fmla="*/ 290 w 2474"/>
                  <a:gd name="T81" fmla="*/ 922 h 1870"/>
                  <a:gd name="T82" fmla="*/ 811 w 2474"/>
                  <a:gd name="T83" fmla="*/ 1304 h 1870"/>
                  <a:gd name="T84" fmla="*/ 831 w 2474"/>
                  <a:gd name="T85" fmla="*/ 1316 h 1870"/>
                  <a:gd name="T86" fmla="*/ 853 w 2474"/>
                  <a:gd name="T87" fmla="*/ 1324 h 1870"/>
                  <a:gd name="T88" fmla="*/ 876 w 2474"/>
                  <a:gd name="T89" fmla="*/ 1328 h 1870"/>
                  <a:gd name="T90" fmla="*/ 899 w 2474"/>
                  <a:gd name="T91" fmla="*/ 1327 h 1870"/>
                  <a:gd name="T92" fmla="*/ 923 w 2474"/>
                  <a:gd name="T93" fmla="*/ 1323 h 1870"/>
                  <a:gd name="T94" fmla="*/ 945 w 2474"/>
                  <a:gd name="T95" fmla="*/ 1315 h 1870"/>
                  <a:gd name="T96" fmla="*/ 964 w 2474"/>
                  <a:gd name="T97" fmla="*/ 1304 h 1870"/>
                  <a:gd name="T98" fmla="*/ 983 w 2474"/>
                  <a:gd name="T99" fmla="*/ 1288 h 1870"/>
                  <a:gd name="T100" fmla="*/ 2147 w 2474"/>
                  <a:gd name="T101" fmla="*/ 37 h 1870"/>
                  <a:gd name="T102" fmla="*/ 2164 w 2474"/>
                  <a:gd name="T103" fmla="*/ 22 h 1870"/>
                  <a:gd name="T104" fmla="*/ 2185 w 2474"/>
                  <a:gd name="T105" fmla="*/ 11 h 1870"/>
                  <a:gd name="T106" fmla="*/ 2205 w 2474"/>
                  <a:gd name="T107" fmla="*/ 3 h 1870"/>
                  <a:gd name="T108" fmla="*/ 2227 w 2474"/>
                  <a:gd name="T109" fmla="*/ 0 h 1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4" h="1870">
                    <a:moveTo>
                      <a:pt x="2227" y="0"/>
                    </a:moveTo>
                    <a:lnTo>
                      <a:pt x="2250" y="1"/>
                    </a:lnTo>
                    <a:lnTo>
                      <a:pt x="2271" y="8"/>
                    </a:lnTo>
                    <a:lnTo>
                      <a:pt x="2291" y="17"/>
                    </a:lnTo>
                    <a:lnTo>
                      <a:pt x="2311" y="31"/>
                    </a:lnTo>
                    <a:lnTo>
                      <a:pt x="2437" y="150"/>
                    </a:lnTo>
                    <a:lnTo>
                      <a:pt x="2453" y="167"/>
                    </a:lnTo>
                    <a:lnTo>
                      <a:pt x="2464" y="186"/>
                    </a:lnTo>
                    <a:lnTo>
                      <a:pt x="2471" y="208"/>
                    </a:lnTo>
                    <a:lnTo>
                      <a:pt x="2474" y="230"/>
                    </a:lnTo>
                    <a:lnTo>
                      <a:pt x="2473" y="252"/>
                    </a:lnTo>
                    <a:lnTo>
                      <a:pt x="2467" y="273"/>
                    </a:lnTo>
                    <a:lnTo>
                      <a:pt x="2458" y="294"/>
                    </a:lnTo>
                    <a:lnTo>
                      <a:pt x="2443" y="313"/>
                    </a:lnTo>
                    <a:lnTo>
                      <a:pt x="1030" y="1830"/>
                    </a:lnTo>
                    <a:lnTo>
                      <a:pt x="1013" y="1846"/>
                    </a:lnTo>
                    <a:lnTo>
                      <a:pt x="993" y="1858"/>
                    </a:lnTo>
                    <a:lnTo>
                      <a:pt x="970" y="1865"/>
                    </a:lnTo>
                    <a:lnTo>
                      <a:pt x="947" y="1870"/>
                    </a:lnTo>
                    <a:lnTo>
                      <a:pt x="924" y="1870"/>
                    </a:lnTo>
                    <a:lnTo>
                      <a:pt x="901" y="1866"/>
                    </a:lnTo>
                    <a:lnTo>
                      <a:pt x="879" y="1858"/>
                    </a:lnTo>
                    <a:lnTo>
                      <a:pt x="859" y="1846"/>
                    </a:lnTo>
                    <a:lnTo>
                      <a:pt x="46" y="1245"/>
                    </a:lnTo>
                    <a:lnTo>
                      <a:pt x="29" y="1230"/>
                    </a:lnTo>
                    <a:lnTo>
                      <a:pt x="16" y="1211"/>
                    </a:lnTo>
                    <a:lnTo>
                      <a:pt x="7" y="1191"/>
                    </a:lnTo>
                    <a:lnTo>
                      <a:pt x="1" y="1170"/>
                    </a:lnTo>
                    <a:lnTo>
                      <a:pt x="0" y="1148"/>
                    </a:lnTo>
                    <a:lnTo>
                      <a:pt x="4" y="1125"/>
                    </a:lnTo>
                    <a:lnTo>
                      <a:pt x="11" y="1104"/>
                    </a:lnTo>
                    <a:lnTo>
                      <a:pt x="23" y="1085"/>
                    </a:lnTo>
                    <a:lnTo>
                      <a:pt x="127" y="946"/>
                    </a:lnTo>
                    <a:lnTo>
                      <a:pt x="144" y="928"/>
                    </a:lnTo>
                    <a:lnTo>
                      <a:pt x="162" y="915"/>
                    </a:lnTo>
                    <a:lnTo>
                      <a:pt x="182" y="906"/>
                    </a:lnTo>
                    <a:lnTo>
                      <a:pt x="203" y="901"/>
                    </a:lnTo>
                    <a:lnTo>
                      <a:pt x="226" y="900"/>
                    </a:lnTo>
                    <a:lnTo>
                      <a:pt x="248" y="903"/>
                    </a:lnTo>
                    <a:lnTo>
                      <a:pt x="269" y="910"/>
                    </a:lnTo>
                    <a:lnTo>
                      <a:pt x="290" y="922"/>
                    </a:lnTo>
                    <a:lnTo>
                      <a:pt x="811" y="1304"/>
                    </a:lnTo>
                    <a:lnTo>
                      <a:pt x="831" y="1316"/>
                    </a:lnTo>
                    <a:lnTo>
                      <a:pt x="853" y="1324"/>
                    </a:lnTo>
                    <a:lnTo>
                      <a:pt x="876" y="1328"/>
                    </a:lnTo>
                    <a:lnTo>
                      <a:pt x="899" y="1327"/>
                    </a:lnTo>
                    <a:lnTo>
                      <a:pt x="923" y="1323"/>
                    </a:lnTo>
                    <a:lnTo>
                      <a:pt x="945" y="1315"/>
                    </a:lnTo>
                    <a:lnTo>
                      <a:pt x="964" y="1304"/>
                    </a:lnTo>
                    <a:lnTo>
                      <a:pt x="983" y="1288"/>
                    </a:lnTo>
                    <a:lnTo>
                      <a:pt x="2147" y="37"/>
                    </a:lnTo>
                    <a:lnTo>
                      <a:pt x="2164" y="22"/>
                    </a:lnTo>
                    <a:lnTo>
                      <a:pt x="2185" y="11"/>
                    </a:lnTo>
                    <a:lnTo>
                      <a:pt x="2205" y="3"/>
                    </a:lnTo>
                    <a:lnTo>
                      <a:pt x="2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250"/>
              <p:cNvSpPr>
                <a:spLocks/>
              </p:cNvSpPr>
              <p:nvPr/>
            </p:nvSpPr>
            <p:spPr bwMode="auto">
              <a:xfrm>
                <a:off x="5349875" y="4229101"/>
                <a:ext cx="388938" cy="377825"/>
              </a:xfrm>
              <a:custGeom>
                <a:avLst/>
                <a:gdLst>
                  <a:gd name="T0" fmla="*/ 2791 w 2936"/>
                  <a:gd name="T1" fmla="*/ 3 h 2859"/>
                  <a:gd name="T2" fmla="*/ 2873 w 2936"/>
                  <a:gd name="T3" fmla="*/ 43 h 2859"/>
                  <a:gd name="T4" fmla="*/ 2925 w 2936"/>
                  <a:gd name="T5" fmla="*/ 117 h 2859"/>
                  <a:gd name="T6" fmla="*/ 2936 w 2936"/>
                  <a:gd name="T7" fmla="*/ 317 h 2859"/>
                  <a:gd name="T8" fmla="*/ 2925 w 2936"/>
                  <a:gd name="T9" fmla="*/ 360 h 2859"/>
                  <a:gd name="T10" fmla="*/ 2907 w 2936"/>
                  <a:gd name="T11" fmla="*/ 381 h 2859"/>
                  <a:gd name="T12" fmla="*/ 2879 w 2936"/>
                  <a:gd name="T13" fmla="*/ 407 h 2859"/>
                  <a:gd name="T14" fmla="*/ 2842 w 2936"/>
                  <a:gd name="T15" fmla="*/ 442 h 2859"/>
                  <a:gd name="T16" fmla="*/ 2809 w 2936"/>
                  <a:gd name="T17" fmla="*/ 473 h 2859"/>
                  <a:gd name="T18" fmla="*/ 2795 w 2936"/>
                  <a:gd name="T19" fmla="*/ 486 h 2859"/>
                  <a:gd name="T20" fmla="*/ 2786 w 2936"/>
                  <a:gd name="T21" fmla="*/ 495 h 2859"/>
                  <a:gd name="T22" fmla="*/ 2769 w 2936"/>
                  <a:gd name="T23" fmla="*/ 504 h 2859"/>
                  <a:gd name="T24" fmla="*/ 2752 w 2936"/>
                  <a:gd name="T25" fmla="*/ 497 h 2859"/>
                  <a:gd name="T26" fmla="*/ 2748 w 2936"/>
                  <a:gd name="T27" fmla="*/ 367 h 2859"/>
                  <a:gd name="T28" fmla="*/ 2724 w 2936"/>
                  <a:gd name="T29" fmla="*/ 277 h 2859"/>
                  <a:gd name="T30" fmla="*/ 2660 w 2936"/>
                  <a:gd name="T31" fmla="*/ 213 h 2859"/>
                  <a:gd name="T32" fmla="*/ 2571 w 2936"/>
                  <a:gd name="T33" fmla="*/ 189 h 2859"/>
                  <a:gd name="T34" fmla="*/ 303 w 2936"/>
                  <a:gd name="T35" fmla="*/ 200 h 2859"/>
                  <a:gd name="T36" fmla="*/ 230 w 2936"/>
                  <a:gd name="T37" fmla="*/ 252 h 2859"/>
                  <a:gd name="T38" fmla="*/ 191 w 2936"/>
                  <a:gd name="T39" fmla="*/ 334 h 2859"/>
                  <a:gd name="T40" fmla="*/ 191 w 2936"/>
                  <a:gd name="T41" fmla="*/ 2525 h 2859"/>
                  <a:gd name="T42" fmla="*/ 230 w 2936"/>
                  <a:gd name="T43" fmla="*/ 2607 h 2859"/>
                  <a:gd name="T44" fmla="*/ 303 w 2936"/>
                  <a:gd name="T45" fmla="*/ 2659 h 2859"/>
                  <a:gd name="T46" fmla="*/ 2571 w 2936"/>
                  <a:gd name="T47" fmla="*/ 2670 h 2859"/>
                  <a:gd name="T48" fmla="*/ 2660 w 2936"/>
                  <a:gd name="T49" fmla="*/ 2646 h 2859"/>
                  <a:gd name="T50" fmla="*/ 2724 w 2936"/>
                  <a:gd name="T51" fmla="*/ 2582 h 2859"/>
                  <a:gd name="T52" fmla="*/ 2748 w 2936"/>
                  <a:gd name="T53" fmla="*/ 2492 h 2859"/>
                  <a:gd name="T54" fmla="*/ 2752 w 2936"/>
                  <a:gd name="T55" fmla="*/ 1774 h 2859"/>
                  <a:gd name="T56" fmla="*/ 2770 w 2936"/>
                  <a:gd name="T57" fmla="*/ 1739 h 2859"/>
                  <a:gd name="T58" fmla="*/ 2799 w 2936"/>
                  <a:gd name="T59" fmla="*/ 1709 h 2859"/>
                  <a:gd name="T60" fmla="*/ 2839 w 2936"/>
                  <a:gd name="T61" fmla="*/ 1667 h 2859"/>
                  <a:gd name="T62" fmla="*/ 2874 w 2936"/>
                  <a:gd name="T63" fmla="*/ 1628 h 2859"/>
                  <a:gd name="T64" fmla="*/ 2894 w 2936"/>
                  <a:gd name="T65" fmla="*/ 1606 h 2859"/>
                  <a:gd name="T66" fmla="*/ 2901 w 2936"/>
                  <a:gd name="T67" fmla="*/ 1600 h 2859"/>
                  <a:gd name="T68" fmla="*/ 2916 w 2936"/>
                  <a:gd name="T69" fmla="*/ 1589 h 2859"/>
                  <a:gd name="T70" fmla="*/ 2932 w 2936"/>
                  <a:gd name="T71" fmla="*/ 1590 h 2859"/>
                  <a:gd name="T72" fmla="*/ 2936 w 2936"/>
                  <a:gd name="T73" fmla="*/ 2681 h 2859"/>
                  <a:gd name="T74" fmla="*/ 2912 w 2936"/>
                  <a:gd name="T75" fmla="*/ 2770 h 2859"/>
                  <a:gd name="T76" fmla="*/ 2849 w 2936"/>
                  <a:gd name="T77" fmla="*/ 2834 h 2859"/>
                  <a:gd name="T78" fmla="*/ 2759 w 2936"/>
                  <a:gd name="T79" fmla="*/ 2859 h 2859"/>
                  <a:gd name="T80" fmla="*/ 116 w 2936"/>
                  <a:gd name="T81" fmla="*/ 2848 h 2859"/>
                  <a:gd name="T82" fmla="*/ 42 w 2936"/>
                  <a:gd name="T83" fmla="*/ 2795 h 2859"/>
                  <a:gd name="T84" fmla="*/ 3 w 2936"/>
                  <a:gd name="T85" fmla="*/ 2713 h 2859"/>
                  <a:gd name="T86" fmla="*/ 3 w 2936"/>
                  <a:gd name="T87" fmla="*/ 146 h 2859"/>
                  <a:gd name="T88" fmla="*/ 42 w 2936"/>
                  <a:gd name="T89" fmla="*/ 64 h 2859"/>
                  <a:gd name="T90" fmla="*/ 116 w 2936"/>
                  <a:gd name="T91" fmla="*/ 11 h 2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36" h="2859">
                    <a:moveTo>
                      <a:pt x="178" y="0"/>
                    </a:moveTo>
                    <a:lnTo>
                      <a:pt x="2759" y="0"/>
                    </a:lnTo>
                    <a:lnTo>
                      <a:pt x="2791" y="3"/>
                    </a:lnTo>
                    <a:lnTo>
                      <a:pt x="2820" y="11"/>
                    </a:lnTo>
                    <a:lnTo>
                      <a:pt x="2849" y="25"/>
                    </a:lnTo>
                    <a:lnTo>
                      <a:pt x="2873" y="43"/>
                    </a:lnTo>
                    <a:lnTo>
                      <a:pt x="2894" y="64"/>
                    </a:lnTo>
                    <a:lnTo>
                      <a:pt x="2912" y="88"/>
                    </a:lnTo>
                    <a:lnTo>
                      <a:pt x="2925" y="117"/>
                    </a:lnTo>
                    <a:lnTo>
                      <a:pt x="2934" y="146"/>
                    </a:lnTo>
                    <a:lnTo>
                      <a:pt x="2936" y="178"/>
                    </a:lnTo>
                    <a:lnTo>
                      <a:pt x="2936" y="317"/>
                    </a:lnTo>
                    <a:lnTo>
                      <a:pt x="2935" y="333"/>
                    </a:lnTo>
                    <a:lnTo>
                      <a:pt x="2931" y="347"/>
                    </a:lnTo>
                    <a:lnTo>
                      <a:pt x="2925" y="360"/>
                    </a:lnTo>
                    <a:lnTo>
                      <a:pt x="2919" y="369"/>
                    </a:lnTo>
                    <a:lnTo>
                      <a:pt x="2912" y="376"/>
                    </a:lnTo>
                    <a:lnTo>
                      <a:pt x="2907" y="381"/>
                    </a:lnTo>
                    <a:lnTo>
                      <a:pt x="2900" y="388"/>
                    </a:lnTo>
                    <a:lnTo>
                      <a:pt x="2890" y="396"/>
                    </a:lnTo>
                    <a:lnTo>
                      <a:pt x="2879" y="407"/>
                    </a:lnTo>
                    <a:lnTo>
                      <a:pt x="2867" y="418"/>
                    </a:lnTo>
                    <a:lnTo>
                      <a:pt x="2855" y="431"/>
                    </a:lnTo>
                    <a:lnTo>
                      <a:pt x="2842" y="442"/>
                    </a:lnTo>
                    <a:lnTo>
                      <a:pt x="2830" y="454"/>
                    </a:lnTo>
                    <a:lnTo>
                      <a:pt x="2818" y="464"/>
                    </a:lnTo>
                    <a:lnTo>
                      <a:pt x="2809" y="473"/>
                    </a:lnTo>
                    <a:lnTo>
                      <a:pt x="2801" y="480"/>
                    </a:lnTo>
                    <a:lnTo>
                      <a:pt x="2796" y="484"/>
                    </a:lnTo>
                    <a:lnTo>
                      <a:pt x="2795" y="486"/>
                    </a:lnTo>
                    <a:lnTo>
                      <a:pt x="2794" y="487"/>
                    </a:lnTo>
                    <a:lnTo>
                      <a:pt x="2791" y="490"/>
                    </a:lnTo>
                    <a:lnTo>
                      <a:pt x="2786" y="495"/>
                    </a:lnTo>
                    <a:lnTo>
                      <a:pt x="2781" y="499"/>
                    </a:lnTo>
                    <a:lnTo>
                      <a:pt x="2775" y="502"/>
                    </a:lnTo>
                    <a:lnTo>
                      <a:pt x="2769" y="504"/>
                    </a:lnTo>
                    <a:lnTo>
                      <a:pt x="2763" y="505"/>
                    </a:lnTo>
                    <a:lnTo>
                      <a:pt x="2757" y="503"/>
                    </a:lnTo>
                    <a:lnTo>
                      <a:pt x="2752" y="497"/>
                    </a:lnTo>
                    <a:lnTo>
                      <a:pt x="2749" y="486"/>
                    </a:lnTo>
                    <a:lnTo>
                      <a:pt x="2748" y="472"/>
                    </a:lnTo>
                    <a:lnTo>
                      <a:pt x="2748" y="367"/>
                    </a:lnTo>
                    <a:lnTo>
                      <a:pt x="2745" y="334"/>
                    </a:lnTo>
                    <a:lnTo>
                      <a:pt x="2737" y="305"/>
                    </a:lnTo>
                    <a:lnTo>
                      <a:pt x="2724" y="277"/>
                    </a:lnTo>
                    <a:lnTo>
                      <a:pt x="2707" y="252"/>
                    </a:lnTo>
                    <a:lnTo>
                      <a:pt x="2686" y="231"/>
                    </a:lnTo>
                    <a:lnTo>
                      <a:pt x="2660" y="213"/>
                    </a:lnTo>
                    <a:lnTo>
                      <a:pt x="2633" y="200"/>
                    </a:lnTo>
                    <a:lnTo>
                      <a:pt x="2602" y="192"/>
                    </a:lnTo>
                    <a:lnTo>
                      <a:pt x="2571" y="189"/>
                    </a:lnTo>
                    <a:lnTo>
                      <a:pt x="365" y="189"/>
                    </a:lnTo>
                    <a:lnTo>
                      <a:pt x="334" y="192"/>
                    </a:lnTo>
                    <a:lnTo>
                      <a:pt x="303" y="200"/>
                    </a:lnTo>
                    <a:lnTo>
                      <a:pt x="276" y="213"/>
                    </a:lnTo>
                    <a:lnTo>
                      <a:pt x="252" y="231"/>
                    </a:lnTo>
                    <a:lnTo>
                      <a:pt x="230" y="252"/>
                    </a:lnTo>
                    <a:lnTo>
                      <a:pt x="212" y="277"/>
                    </a:lnTo>
                    <a:lnTo>
                      <a:pt x="199" y="305"/>
                    </a:lnTo>
                    <a:lnTo>
                      <a:pt x="191" y="334"/>
                    </a:lnTo>
                    <a:lnTo>
                      <a:pt x="188" y="367"/>
                    </a:lnTo>
                    <a:lnTo>
                      <a:pt x="188" y="2492"/>
                    </a:lnTo>
                    <a:lnTo>
                      <a:pt x="191" y="2525"/>
                    </a:lnTo>
                    <a:lnTo>
                      <a:pt x="199" y="2554"/>
                    </a:lnTo>
                    <a:lnTo>
                      <a:pt x="212" y="2582"/>
                    </a:lnTo>
                    <a:lnTo>
                      <a:pt x="230" y="2607"/>
                    </a:lnTo>
                    <a:lnTo>
                      <a:pt x="252" y="2628"/>
                    </a:lnTo>
                    <a:lnTo>
                      <a:pt x="276" y="2646"/>
                    </a:lnTo>
                    <a:lnTo>
                      <a:pt x="303" y="2659"/>
                    </a:lnTo>
                    <a:lnTo>
                      <a:pt x="334" y="2667"/>
                    </a:lnTo>
                    <a:lnTo>
                      <a:pt x="365" y="2670"/>
                    </a:lnTo>
                    <a:lnTo>
                      <a:pt x="2571" y="2670"/>
                    </a:lnTo>
                    <a:lnTo>
                      <a:pt x="2602" y="2667"/>
                    </a:lnTo>
                    <a:lnTo>
                      <a:pt x="2633" y="2659"/>
                    </a:lnTo>
                    <a:lnTo>
                      <a:pt x="2660" y="2646"/>
                    </a:lnTo>
                    <a:lnTo>
                      <a:pt x="2686" y="2628"/>
                    </a:lnTo>
                    <a:lnTo>
                      <a:pt x="2707" y="2607"/>
                    </a:lnTo>
                    <a:lnTo>
                      <a:pt x="2724" y="2582"/>
                    </a:lnTo>
                    <a:lnTo>
                      <a:pt x="2737" y="2554"/>
                    </a:lnTo>
                    <a:lnTo>
                      <a:pt x="2745" y="2525"/>
                    </a:lnTo>
                    <a:lnTo>
                      <a:pt x="2748" y="2492"/>
                    </a:lnTo>
                    <a:lnTo>
                      <a:pt x="2748" y="1812"/>
                    </a:lnTo>
                    <a:lnTo>
                      <a:pt x="2749" y="1791"/>
                    </a:lnTo>
                    <a:lnTo>
                      <a:pt x="2752" y="1774"/>
                    </a:lnTo>
                    <a:lnTo>
                      <a:pt x="2757" y="1759"/>
                    </a:lnTo>
                    <a:lnTo>
                      <a:pt x="2763" y="1748"/>
                    </a:lnTo>
                    <a:lnTo>
                      <a:pt x="2770" y="1739"/>
                    </a:lnTo>
                    <a:lnTo>
                      <a:pt x="2777" y="1731"/>
                    </a:lnTo>
                    <a:lnTo>
                      <a:pt x="2788" y="1721"/>
                    </a:lnTo>
                    <a:lnTo>
                      <a:pt x="2799" y="1709"/>
                    </a:lnTo>
                    <a:lnTo>
                      <a:pt x="2812" y="1695"/>
                    </a:lnTo>
                    <a:lnTo>
                      <a:pt x="2826" y="1681"/>
                    </a:lnTo>
                    <a:lnTo>
                      <a:pt x="2839" y="1667"/>
                    </a:lnTo>
                    <a:lnTo>
                      <a:pt x="2851" y="1654"/>
                    </a:lnTo>
                    <a:lnTo>
                      <a:pt x="2863" y="1641"/>
                    </a:lnTo>
                    <a:lnTo>
                      <a:pt x="2874" y="1628"/>
                    </a:lnTo>
                    <a:lnTo>
                      <a:pt x="2883" y="1618"/>
                    </a:lnTo>
                    <a:lnTo>
                      <a:pt x="2889" y="1611"/>
                    </a:lnTo>
                    <a:lnTo>
                      <a:pt x="2894" y="1606"/>
                    </a:lnTo>
                    <a:lnTo>
                      <a:pt x="2896" y="1604"/>
                    </a:lnTo>
                    <a:lnTo>
                      <a:pt x="2898" y="1603"/>
                    </a:lnTo>
                    <a:lnTo>
                      <a:pt x="2901" y="1600"/>
                    </a:lnTo>
                    <a:lnTo>
                      <a:pt x="2905" y="1596"/>
                    </a:lnTo>
                    <a:lnTo>
                      <a:pt x="2910" y="1592"/>
                    </a:lnTo>
                    <a:lnTo>
                      <a:pt x="2916" y="1589"/>
                    </a:lnTo>
                    <a:lnTo>
                      <a:pt x="2922" y="1587"/>
                    </a:lnTo>
                    <a:lnTo>
                      <a:pt x="2928" y="1587"/>
                    </a:lnTo>
                    <a:lnTo>
                      <a:pt x="2932" y="1590"/>
                    </a:lnTo>
                    <a:lnTo>
                      <a:pt x="2935" y="1598"/>
                    </a:lnTo>
                    <a:lnTo>
                      <a:pt x="2936" y="1610"/>
                    </a:lnTo>
                    <a:lnTo>
                      <a:pt x="2936" y="2681"/>
                    </a:lnTo>
                    <a:lnTo>
                      <a:pt x="2934" y="2713"/>
                    </a:lnTo>
                    <a:lnTo>
                      <a:pt x="2925" y="2743"/>
                    </a:lnTo>
                    <a:lnTo>
                      <a:pt x="2912" y="2770"/>
                    </a:lnTo>
                    <a:lnTo>
                      <a:pt x="2894" y="2795"/>
                    </a:lnTo>
                    <a:lnTo>
                      <a:pt x="2873" y="2816"/>
                    </a:lnTo>
                    <a:lnTo>
                      <a:pt x="2849" y="2834"/>
                    </a:lnTo>
                    <a:lnTo>
                      <a:pt x="2820" y="2848"/>
                    </a:lnTo>
                    <a:lnTo>
                      <a:pt x="2791" y="2856"/>
                    </a:lnTo>
                    <a:lnTo>
                      <a:pt x="2759" y="2859"/>
                    </a:lnTo>
                    <a:lnTo>
                      <a:pt x="178" y="2859"/>
                    </a:lnTo>
                    <a:lnTo>
                      <a:pt x="146" y="2856"/>
                    </a:lnTo>
                    <a:lnTo>
                      <a:pt x="116" y="2848"/>
                    </a:lnTo>
                    <a:lnTo>
                      <a:pt x="88" y="2834"/>
                    </a:lnTo>
                    <a:lnTo>
                      <a:pt x="63" y="2816"/>
                    </a:lnTo>
                    <a:lnTo>
                      <a:pt x="42" y="2795"/>
                    </a:lnTo>
                    <a:lnTo>
                      <a:pt x="24" y="2770"/>
                    </a:lnTo>
                    <a:lnTo>
                      <a:pt x="11" y="2743"/>
                    </a:lnTo>
                    <a:lnTo>
                      <a:pt x="3" y="2713"/>
                    </a:lnTo>
                    <a:lnTo>
                      <a:pt x="0" y="2681"/>
                    </a:lnTo>
                    <a:lnTo>
                      <a:pt x="0" y="178"/>
                    </a:lnTo>
                    <a:lnTo>
                      <a:pt x="3" y="146"/>
                    </a:lnTo>
                    <a:lnTo>
                      <a:pt x="11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3"/>
                    </a:lnTo>
                    <a:lnTo>
                      <a:pt x="88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370670" y="3279696"/>
            <a:ext cx="900000" cy="900000"/>
            <a:chOff x="454132" y="2278611"/>
            <a:chExt cx="719138" cy="719137"/>
          </a:xfrm>
        </p:grpSpPr>
        <p:sp>
          <p:nvSpPr>
            <p:cNvPr id="78" name="Овал 77"/>
            <p:cNvSpPr/>
            <p:nvPr/>
          </p:nvSpPr>
          <p:spPr bwMode="auto">
            <a:xfrm>
              <a:off x="454132" y="2278611"/>
              <a:ext cx="719138" cy="719137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Freeform 126"/>
            <p:cNvSpPr>
              <a:spLocks noEditPoints="1"/>
            </p:cNvSpPr>
            <p:nvPr/>
          </p:nvSpPr>
          <p:spPr bwMode="auto">
            <a:xfrm>
              <a:off x="550592" y="2421682"/>
              <a:ext cx="475139" cy="444356"/>
            </a:xfrm>
            <a:custGeom>
              <a:avLst/>
              <a:gdLst>
                <a:gd name="T0" fmla="*/ 1385 w 3550"/>
                <a:gd name="T1" fmla="*/ 2685 h 3321"/>
                <a:gd name="T2" fmla="*/ 662 w 3550"/>
                <a:gd name="T3" fmla="*/ 2886 h 3321"/>
                <a:gd name="T4" fmla="*/ 649 w 3550"/>
                <a:gd name="T5" fmla="*/ 2790 h 3321"/>
                <a:gd name="T6" fmla="*/ 1357 w 3550"/>
                <a:gd name="T7" fmla="*/ 2286 h 3321"/>
                <a:gd name="T8" fmla="*/ 1346 w 3550"/>
                <a:gd name="T9" fmla="*/ 2379 h 3321"/>
                <a:gd name="T10" fmla="*/ 553 w 3550"/>
                <a:gd name="T11" fmla="*/ 2511 h 3321"/>
                <a:gd name="T12" fmla="*/ 1333 w 3550"/>
                <a:gd name="T13" fmla="*/ 2274 h 3321"/>
                <a:gd name="T14" fmla="*/ 1475 w 3550"/>
                <a:gd name="T15" fmla="*/ 2021 h 3321"/>
                <a:gd name="T16" fmla="*/ 506 w 3550"/>
                <a:gd name="T17" fmla="*/ 2286 h 3321"/>
                <a:gd name="T18" fmla="*/ 493 w 3550"/>
                <a:gd name="T19" fmla="*/ 2190 h 3321"/>
                <a:gd name="T20" fmla="*/ 1377 w 3550"/>
                <a:gd name="T21" fmla="*/ 1642 h 3321"/>
                <a:gd name="T22" fmla="*/ 1366 w 3550"/>
                <a:gd name="T23" fmla="*/ 1734 h 3321"/>
                <a:gd name="T24" fmla="*/ 397 w 3550"/>
                <a:gd name="T25" fmla="*/ 1911 h 3321"/>
                <a:gd name="T26" fmla="*/ 1353 w 3550"/>
                <a:gd name="T27" fmla="*/ 1628 h 3321"/>
                <a:gd name="T28" fmla="*/ 1401 w 3550"/>
                <a:gd name="T29" fmla="*/ 1012 h 3321"/>
                <a:gd name="T30" fmla="*/ 1563 w 3550"/>
                <a:gd name="T31" fmla="*/ 1089 h 3321"/>
                <a:gd name="T32" fmla="*/ 2011 w 3550"/>
                <a:gd name="T33" fmla="*/ 2867 h 3321"/>
                <a:gd name="T34" fmla="*/ 1880 w 3550"/>
                <a:gd name="T35" fmla="*/ 2994 h 3321"/>
                <a:gd name="T36" fmla="*/ 498 w 3550"/>
                <a:gd name="T37" fmla="*/ 3287 h 3321"/>
                <a:gd name="T38" fmla="*/ 0 w 3550"/>
                <a:gd name="T39" fmla="*/ 1528 h 3321"/>
                <a:gd name="T40" fmla="*/ 77 w 3550"/>
                <a:gd name="T41" fmla="*/ 1366 h 3321"/>
                <a:gd name="T42" fmla="*/ 373 w 3550"/>
                <a:gd name="T43" fmla="*/ 1362 h 3321"/>
                <a:gd name="T44" fmla="*/ 522 w 3550"/>
                <a:gd name="T45" fmla="*/ 1454 h 3321"/>
                <a:gd name="T46" fmla="*/ 1119 w 3550"/>
                <a:gd name="T47" fmla="*/ 1282 h 3321"/>
                <a:gd name="T48" fmla="*/ 1166 w 3550"/>
                <a:gd name="T49" fmla="*/ 1107 h 3321"/>
                <a:gd name="T50" fmla="*/ 707 w 3550"/>
                <a:gd name="T51" fmla="*/ 1002 h 3321"/>
                <a:gd name="T52" fmla="*/ 675 w 3550"/>
                <a:gd name="T53" fmla="*/ 1084 h 3321"/>
                <a:gd name="T54" fmla="*/ 763 w 3550"/>
                <a:gd name="T55" fmla="*/ 1089 h 3321"/>
                <a:gd name="T56" fmla="*/ 740 w 3550"/>
                <a:gd name="T57" fmla="*/ 1004 h 3321"/>
                <a:gd name="T58" fmla="*/ 805 w 3550"/>
                <a:gd name="T59" fmla="*/ 958 h 3321"/>
                <a:gd name="T60" fmla="*/ 862 w 3550"/>
                <a:gd name="T61" fmla="*/ 1052 h 3321"/>
                <a:gd name="T62" fmla="*/ 1012 w 3550"/>
                <a:gd name="T63" fmla="*/ 1046 h 3321"/>
                <a:gd name="T64" fmla="*/ 1096 w 3550"/>
                <a:gd name="T65" fmla="*/ 1127 h 3321"/>
                <a:gd name="T66" fmla="*/ 1041 w 3550"/>
                <a:gd name="T67" fmla="*/ 1250 h 3321"/>
                <a:gd name="T68" fmla="*/ 467 w 3550"/>
                <a:gd name="T69" fmla="*/ 1361 h 3321"/>
                <a:gd name="T70" fmla="*/ 425 w 3550"/>
                <a:gd name="T71" fmla="*/ 1251 h 3321"/>
                <a:gd name="T72" fmla="*/ 558 w 3550"/>
                <a:gd name="T73" fmla="*/ 1153 h 3321"/>
                <a:gd name="T74" fmla="*/ 596 w 3550"/>
                <a:gd name="T75" fmla="*/ 1085 h 3321"/>
                <a:gd name="T76" fmla="*/ 642 w 3550"/>
                <a:gd name="T77" fmla="*/ 954 h 3321"/>
                <a:gd name="T78" fmla="*/ 910 w 3550"/>
                <a:gd name="T79" fmla="*/ 100 h 3321"/>
                <a:gd name="T80" fmla="*/ 1524 w 3550"/>
                <a:gd name="T81" fmla="*/ 395 h 3321"/>
                <a:gd name="T82" fmla="*/ 2242 w 3550"/>
                <a:gd name="T83" fmla="*/ 253 h 3321"/>
                <a:gd name="T84" fmla="*/ 2937 w 3550"/>
                <a:gd name="T85" fmla="*/ 97 h 3321"/>
                <a:gd name="T86" fmla="*/ 3021 w 3550"/>
                <a:gd name="T87" fmla="*/ 20 h 3321"/>
                <a:gd name="T88" fmla="*/ 3509 w 3550"/>
                <a:gd name="T89" fmla="*/ 614 h 3321"/>
                <a:gd name="T90" fmla="*/ 3550 w 3550"/>
                <a:gd name="T91" fmla="*/ 2941 h 3321"/>
                <a:gd name="T92" fmla="*/ 3451 w 3550"/>
                <a:gd name="T93" fmla="*/ 3136 h 3321"/>
                <a:gd name="T94" fmla="*/ 1917 w 3550"/>
                <a:gd name="T95" fmla="*/ 3134 h 3321"/>
                <a:gd name="T96" fmla="*/ 2117 w 3550"/>
                <a:gd name="T97" fmla="*/ 2983 h 3321"/>
                <a:gd name="T98" fmla="*/ 2152 w 3550"/>
                <a:gd name="T99" fmla="*/ 2735 h 3321"/>
                <a:gd name="T100" fmla="*/ 1614 w 3550"/>
                <a:gd name="T101" fmla="*/ 935 h 3321"/>
                <a:gd name="T102" fmla="*/ 1373 w 3550"/>
                <a:gd name="T103" fmla="*/ 869 h 3321"/>
                <a:gd name="T104" fmla="*/ 991 w 3550"/>
                <a:gd name="T105" fmla="*/ 899 h 3321"/>
                <a:gd name="T106" fmla="*/ 798 w 3550"/>
                <a:gd name="T107" fmla="*/ 793 h 3321"/>
                <a:gd name="T108" fmla="*/ 584 w 3550"/>
                <a:gd name="T109" fmla="*/ 818 h 3321"/>
                <a:gd name="T110" fmla="*/ 454 w 3550"/>
                <a:gd name="T111" fmla="*/ 992 h 3321"/>
                <a:gd name="T112" fmla="*/ 318 w 3550"/>
                <a:gd name="T113" fmla="*/ 1137 h 3321"/>
                <a:gd name="T114" fmla="*/ 359 w 3550"/>
                <a:gd name="T115" fmla="*/ 614 h 3321"/>
                <a:gd name="T116" fmla="*/ 848 w 3550"/>
                <a:gd name="T117" fmla="*/ 20 h 3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50" h="3321">
                  <a:moveTo>
                    <a:pt x="1345" y="2609"/>
                  </a:moveTo>
                  <a:lnTo>
                    <a:pt x="1358" y="2613"/>
                  </a:lnTo>
                  <a:lnTo>
                    <a:pt x="1368" y="2623"/>
                  </a:lnTo>
                  <a:lnTo>
                    <a:pt x="1375" y="2636"/>
                  </a:lnTo>
                  <a:lnTo>
                    <a:pt x="1383" y="2671"/>
                  </a:lnTo>
                  <a:lnTo>
                    <a:pt x="1385" y="2685"/>
                  </a:lnTo>
                  <a:lnTo>
                    <a:pt x="1380" y="2698"/>
                  </a:lnTo>
                  <a:lnTo>
                    <a:pt x="1371" y="2709"/>
                  </a:lnTo>
                  <a:lnTo>
                    <a:pt x="1358" y="2716"/>
                  </a:lnTo>
                  <a:lnTo>
                    <a:pt x="688" y="2890"/>
                  </a:lnTo>
                  <a:lnTo>
                    <a:pt x="675" y="2890"/>
                  </a:lnTo>
                  <a:lnTo>
                    <a:pt x="662" y="2886"/>
                  </a:lnTo>
                  <a:lnTo>
                    <a:pt x="651" y="2877"/>
                  </a:lnTo>
                  <a:lnTo>
                    <a:pt x="644" y="2863"/>
                  </a:lnTo>
                  <a:lnTo>
                    <a:pt x="636" y="2829"/>
                  </a:lnTo>
                  <a:lnTo>
                    <a:pt x="635" y="2814"/>
                  </a:lnTo>
                  <a:lnTo>
                    <a:pt x="639" y="2801"/>
                  </a:lnTo>
                  <a:lnTo>
                    <a:pt x="649" y="2790"/>
                  </a:lnTo>
                  <a:lnTo>
                    <a:pt x="662" y="2785"/>
                  </a:lnTo>
                  <a:lnTo>
                    <a:pt x="1331" y="2610"/>
                  </a:lnTo>
                  <a:lnTo>
                    <a:pt x="1345" y="2609"/>
                  </a:lnTo>
                  <a:close/>
                  <a:moveTo>
                    <a:pt x="1333" y="2274"/>
                  </a:moveTo>
                  <a:lnTo>
                    <a:pt x="1346" y="2278"/>
                  </a:lnTo>
                  <a:lnTo>
                    <a:pt x="1357" y="2286"/>
                  </a:lnTo>
                  <a:lnTo>
                    <a:pt x="1363" y="2299"/>
                  </a:lnTo>
                  <a:lnTo>
                    <a:pt x="1372" y="2335"/>
                  </a:lnTo>
                  <a:lnTo>
                    <a:pt x="1373" y="2350"/>
                  </a:lnTo>
                  <a:lnTo>
                    <a:pt x="1368" y="2363"/>
                  </a:lnTo>
                  <a:lnTo>
                    <a:pt x="1359" y="2374"/>
                  </a:lnTo>
                  <a:lnTo>
                    <a:pt x="1346" y="2379"/>
                  </a:lnTo>
                  <a:lnTo>
                    <a:pt x="607" y="2572"/>
                  </a:lnTo>
                  <a:lnTo>
                    <a:pt x="592" y="2573"/>
                  </a:lnTo>
                  <a:lnTo>
                    <a:pt x="579" y="2569"/>
                  </a:lnTo>
                  <a:lnTo>
                    <a:pt x="569" y="2559"/>
                  </a:lnTo>
                  <a:lnTo>
                    <a:pt x="563" y="2546"/>
                  </a:lnTo>
                  <a:lnTo>
                    <a:pt x="553" y="2511"/>
                  </a:lnTo>
                  <a:lnTo>
                    <a:pt x="552" y="2497"/>
                  </a:lnTo>
                  <a:lnTo>
                    <a:pt x="557" y="2484"/>
                  </a:lnTo>
                  <a:lnTo>
                    <a:pt x="566" y="2473"/>
                  </a:lnTo>
                  <a:lnTo>
                    <a:pt x="579" y="2467"/>
                  </a:lnTo>
                  <a:lnTo>
                    <a:pt x="1318" y="2274"/>
                  </a:lnTo>
                  <a:lnTo>
                    <a:pt x="1333" y="2274"/>
                  </a:lnTo>
                  <a:close/>
                  <a:moveTo>
                    <a:pt x="1435" y="1945"/>
                  </a:moveTo>
                  <a:lnTo>
                    <a:pt x="1449" y="1949"/>
                  </a:lnTo>
                  <a:lnTo>
                    <a:pt x="1459" y="1959"/>
                  </a:lnTo>
                  <a:lnTo>
                    <a:pt x="1465" y="1972"/>
                  </a:lnTo>
                  <a:lnTo>
                    <a:pt x="1475" y="2007"/>
                  </a:lnTo>
                  <a:lnTo>
                    <a:pt x="1475" y="2021"/>
                  </a:lnTo>
                  <a:lnTo>
                    <a:pt x="1471" y="2034"/>
                  </a:lnTo>
                  <a:lnTo>
                    <a:pt x="1462" y="2045"/>
                  </a:lnTo>
                  <a:lnTo>
                    <a:pt x="1449" y="2051"/>
                  </a:lnTo>
                  <a:lnTo>
                    <a:pt x="534" y="2290"/>
                  </a:lnTo>
                  <a:lnTo>
                    <a:pt x="519" y="2291"/>
                  </a:lnTo>
                  <a:lnTo>
                    <a:pt x="506" y="2286"/>
                  </a:lnTo>
                  <a:lnTo>
                    <a:pt x="495" y="2277"/>
                  </a:lnTo>
                  <a:lnTo>
                    <a:pt x="489" y="2264"/>
                  </a:lnTo>
                  <a:lnTo>
                    <a:pt x="480" y="2228"/>
                  </a:lnTo>
                  <a:lnTo>
                    <a:pt x="479" y="2214"/>
                  </a:lnTo>
                  <a:lnTo>
                    <a:pt x="484" y="2201"/>
                  </a:lnTo>
                  <a:lnTo>
                    <a:pt x="493" y="2190"/>
                  </a:lnTo>
                  <a:lnTo>
                    <a:pt x="506" y="2184"/>
                  </a:lnTo>
                  <a:lnTo>
                    <a:pt x="1421" y="1946"/>
                  </a:lnTo>
                  <a:lnTo>
                    <a:pt x="1435" y="1945"/>
                  </a:lnTo>
                  <a:close/>
                  <a:moveTo>
                    <a:pt x="1353" y="1628"/>
                  </a:moveTo>
                  <a:lnTo>
                    <a:pt x="1366" y="1632"/>
                  </a:lnTo>
                  <a:lnTo>
                    <a:pt x="1377" y="1642"/>
                  </a:lnTo>
                  <a:lnTo>
                    <a:pt x="1383" y="1655"/>
                  </a:lnTo>
                  <a:lnTo>
                    <a:pt x="1392" y="1689"/>
                  </a:lnTo>
                  <a:lnTo>
                    <a:pt x="1393" y="1704"/>
                  </a:lnTo>
                  <a:lnTo>
                    <a:pt x="1389" y="1717"/>
                  </a:lnTo>
                  <a:lnTo>
                    <a:pt x="1379" y="1728"/>
                  </a:lnTo>
                  <a:lnTo>
                    <a:pt x="1366" y="1734"/>
                  </a:lnTo>
                  <a:lnTo>
                    <a:pt x="451" y="1973"/>
                  </a:lnTo>
                  <a:lnTo>
                    <a:pt x="437" y="1974"/>
                  </a:lnTo>
                  <a:lnTo>
                    <a:pt x="424" y="1968"/>
                  </a:lnTo>
                  <a:lnTo>
                    <a:pt x="413" y="1960"/>
                  </a:lnTo>
                  <a:lnTo>
                    <a:pt x="407" y="1947"/>
                  </a:lnTo>
                  <a:lnTo>
                    <a:pt x="397" y="1911"/>
                  </a:lnTo>
                  <a:lnTo>
                    <a:pt x="397" y="1897"/>
                  </a:lnTo>
                  <a:lnTo>
                    <a:pt x="401" y="1883"/>
                  </a:lnTo>
                  <a:lnTo>
                    <a:pt x="411" y="1873"/>
                  </a:lnTo>
                  <a:lnTo>
                    <a:pt x="424" y="1867"/>
                  </a:lnTo>
                  <a:lnTo>
                    <a:pt x="1338" y="1628"/>
                  </a:lnTo>
                  <a:lnTo>
                    <a:pt x="1353" y="1628"/>
                  </a:lnTo>
                  <a:close/>
                  <a:moveTo>
                    <a:pt x="1468" y="1405"/>
                  </a:moveTo>
                  <a:lnTo>
                    <a:pt x="237" y="1727"/>
                  </a:lnTo>
                  <a:lnTo>
                    <a:pt x="604" y="3138"/>
                  </a:lnTo>
                  <a:lnTo>
                    <a:pt x="1835" y="2817"/>
                  </a:lnTo>
                  <a:lnTo>
                    <a:pt x="1468" y="1405"/>
                  </a:lnTo>
                  <a:close/>
                  <a:moveTo>
                    <a:pt x="1401" y="1012"/>
                  </a:moveTo>
                  <a:lnTo>
                    <a:pt x="1433" y="1013"/>
                  </a:lnTo>
                  <a:lnTo>
                    <a:pt x="1463" y="1018"/>
                  </a:lnTo>
                  <a:lnTo>
                    <a:pt x="1492" y="1029"/>
                  </a:lnTo>
                  <a:lnTo>
                    <a:pt x="1519" y="1045"/>
                  </a:lnTo>
                  <a:lnTo>
                    <a:pt x="1543" y="1066"/>
                  </a:lnTo>
                  <a:lnTo>
                    <a:pt x="1563" y="1089"/>
                  </a:lnTo>
                  <a:lnTo>
                    <a:pt x="1579" y="1118"/>
                  </a:lnTo>
                  <a:lnTo>
                    <a:pt x="1590" y="1148"/>
                  </a:lnTo>
                  <a:lnTo>
                    <a:pt x="2012" y="2772"/>
                  </a:lnTo>
                  <a:lnTo>
                    <a:pt x="2017" y="2804"/>
                  </a:lnTo>
                  <a:lnTo>
                    <a:pt x="2016" y="2835"/>
                  </a:lnTo>
                  <a:lnTo>
                    <a:pt x="2011" y="2867"/>
                  </a:lnTo>
                  <a:lnTo>
                    <a:pt x="1999" y="2896"/>
                  </a:lnTo>
                  <a:lnTo>
                    <a:pt x="1984" y="2923"/>
                  </a:lnTo>
                  <a:lnTo>
                    <a:pt x="1963" y="2946"/>
                  </a:lnTo>
                  <a:lnTo>
                    <a:pt x="1940" y="2967"/>
                  </a:lnTo>
                  <a:lnTo>
                    <a:pt x="1912" y="2982"/>
                  </a:lnTo>
                  <a:lnTo>
                    <a:pt x="1880" y="2994"/>
                  </a:lnTo>
                  <a:lnTo>
                    <a:pt x="649" y="3315"/>
                  </a:lnTo>
                  <a:lnTo>
                    <a:pt x="616" y="3321"/>
                  </a:lnTo>
                  <a:lnTo>
                    <a:pt x="584" y="3320"/>
                  </a:lnTo>
                  <a:lnTo>
                    <a:pt x="554" y="3314"/>
                  </a:lnTo>
                  <a:lnTo>
                    <a:pt x="525" y="3303"/>
                  </a:lnTo>
                  <a:lnTo>
                    <a:pt x="498" y="3287"/>
                  </a:lnTo>
                  <a:lnTo>
                    <a:pt x="474" y="3267"/>
                  </a:lnTo>
                  <a:lnTo>
                    <a:pt x="454" y="3243"/>
                  </a:lnTo>
                  <a:lnTo>
                    <a:pt x="438" y="3215"/>
                  </a:lnTo>
                  <a:lnTo>
                    <a:pt x="427" y="3185"/>
                  </a:lnTo>
                  <a:lnTo>
                    <a:pt x="5" y="1561"/>
                  </a:lnTo>
                  <a:lnTo>
                    <a:pt x="0" y="1528"/>
                  </a:lnTo>
                  <a:lnTo>
                    <a:pt x="1" y="1497"/>
                  </a:lnTo>
                  <a:lnTo>
                    <a:pt x="6" y="1466"/>
                  </a:lnTo>
                  <a:lnTo>
                    <a:pt x="18" y="1437"/>
                  </a:lnTo>
                  <a:lnTo>
                    <a:pt x="33" y="1410"/>
                  </a:lnTo>
                  <a:lnTo>
                    <a:pt x="54" y="1386"/>
                  </a:lnTo>
                  <a:lnTo>
                    <a:pt x="77" y="1366"/>
                  </a:lnTo>
                  <a:lnTo>
                    <a:pt x="105" y="1350"/>
                  </a:lnTo>
                  <a:lnTo>
                    <a:pt x="137" y="1339"/>
                  </a:lnTo>
                  <a:lnTo>
                    <a:pt x="351" y="1282"/>
                  </a:lnTo>
                  <a:lnTo>
                    <a:pt x="354" y="1308"/>
                  </a:lnTo>
                  <a:lnTo>
                    <a:pt x="360" y="1334"/>
                  </a:lnTo>
                  <a:lnTo>
                    <a:pt x="373" y="1362"/>
                  </a:lnTo>
                  <a:lnTo>
                    <a:pt x="391" y="1388"/>
                  </a:lnTo>
                  <a:lnTo>
                    <a:pt x="412" y="1409"/>
                  </a:lnTo>
                  <a:lnTo>
                    <a:pt x="437" y="1427"/>
                  </a:lnTo>
                  <a:lnTo>
                    <a:pt x="463" y="1440"/>
                  </a:lnTo>
                  <a:lnTo>
                    <a:pt x="492" y="1450"/>
                  </a:lnTo>
                  <a:lnTo>
                    <a:pt x="522" y="1454"/>
                  </a:lnTo>
                  <a:lnTo>
                    <a:pt x="553" y="1454"/>
                  </a:lnTo>
                  <a:lnTo>
                    <a:pt x="584" y="1449"/>
                  </a:lnTo>
                  <a:lnTo>
                    <a:pt x="1037" y="1330"/>
                  </a:lnTo>
                  <a:lnTo>
                    <a:pt x="1067" y="1319"/>
                  </a:lnTo>
                  <a:lnTo>
                    <a:pt x="1095" y="1303"/>
                  </a:lnTo>
                  <a:lnTo>
                    <a:pt x="1119" y="1282"/>
                  </a:lnTo>
                  <a:lnTo>
                    <a:pt x="1139" y="1259"/>
                  </a:lnTo>
                  <a:lnTo>
                    <a:pt x="1154" y="1232"/>
                  </a:lnTo>
                  <a:lnTo>
                    <a:pt x="1165" y="1203"/>
                  </a:lnTo>
                  <a:lnTo>
                    <a:pt x="1172" y="1172"/>
                  </a:lnTo>
                  <a:lnTo>
                    <a:pt x="1172" y="1140"/>
                  </a:lnTo>
                  <a:lnTo>
                    <a:pt x="1166" y="1107"/>
                  </a:lnTo>
                  <a:lnTo>
                    <a:pt x="1161" y="1089"/>
                  </a:lnTo>
                  <a:lnTo>
                    <a:pt x="1153" y="1073"/>
                  </a:lnTo>
                  <a:lnTo>
                    <a:pt x="1368" y="1017"/>
                  </a:lnTo>
                  <a:lnTo>
                    <a:pt x="1401" y="1012"/>
                  </a:lnTo>
                  <a:close/>
                  <a:moveTo>
                    <a:pt x="724" y="1000"/>
                  </a:moveTo>
                  <a:lnTo>
                    <a:pt x="707" y="1002"/>
                  </a:lnTo>
                  <a:lnTo>
                    <a:pt x="691" y="1009"/>
                  </a:lnTo>
                  <a:lnTo>
                    <a:pt x="678" y="1020"/>
                  </a:lnTo>
                  <a:lnTo>
                    <a:pt x="669" y="1034"/>
                  </a:lnTo>
                  <a:lnTo>
                    <a:pt x="666" y="1051"/>
                  </a:lnTo>
                  <a:lnTo>
                    <a:pt x="667" y="1069"/>
                  </a:lnTo>
                  <a:lnTo>
                    <a:pt x="675" y="1084"/>
                  </a:lnTo>
                  <a:lnTo>
                    <a:pt x="685" y="1097"/>
                  </a:lnTo>
                  <a:lnTo>
                    <a:pt x="700" y="1106"/>
                  </a:lnTo>
                  <a:lnTo>
                    <a:pt x="716" y="1109"/>
                  </a:lnTo>
                  <a:lnTo>
                    <a:pt x="734" y="1108"/>
                  </a:lnTo>
                  <a:lnTo>
                    <a:pt x="750" y="1100"/>
                  </a:lnTo>
                  <a:lnTo>
                    <a:pt x="763" y="1089"/>
                  </a:lnTo>
                  <a:lnTo>
                    <a:pt x="771" y="1074"/>
                  </a:lnTo>
                  <a:lnTo>
                    <a:pt x="775" y="1058"/>
                  </a:lnTo>
                  <a:lnTo>
                    <a:pt x="772" y="1041"/>
                  </a:lnTo>
                  <a:lnTo>
                    <a:pt x="766" y="1025"/>
                  </a:lnTo>
                  <a:lnTo>
                    <a:pt x="754" y="1012"/>
                  </a:lnTo>
                  <a:lnTo>
                    <a:pt x="740" y="1004"/>
                  </a:lnTo>
                  <a:lnTo>
                    <a:pt x="724" y="1000"/>
                  </a:lnTo>
                  <a:close/>
                  <a:moveTo>
                    <a:pt x="714" y="927"/>
                  </a:moveTo>
                  <a:lnTo>
                    <a:pt x="739" y="928"/>
                  </a:lnTo>
                  <a:lnTo>
                    <a:pt x="763" y="934"/>
                  </a:lnTo>
                  <a:lnTo>
                    <a:pt x="785" y="944"/>
                  </a:lnTo>
                  <a:lnTo>
                    <a:pt x="805" y="958"/>
                  </a:lnTo>
                  <a:lnTo>
                    <a:pt x="821" y="976"/>
                  </a:lnTo>
                  <a:lnTo>
                    <a:pt x="834" y="997"/>
                  </a:lnTo>
                  <a:lnTo>
                    <a:pt x="843" y="1022"/>
                  </a:lnTo>
                  <a:lnTo>
                    <a:pt x="843" y="1023"/>
                  </a:lnTo>
                  <a:lnTo>
                    <a:pt x="850" y="1039"/>
                  </a:lnTo>
                  <a:lnTo>
                    <a:pt x="862" y="1052"/>
                  </a:lnTo>
                  <a:lnTo>
                    <a:pt x="876" y="1059"/>
                  </a:lnTo>
                  <a:lnTo>
                    <a:pt x="892" y="1064"/>
                  </a:lnTo>
                  <a:lnTo>
                    <a:pt x="909" y="1061"/>
                  </a:lnTo>
                  <a:lnTo>
                    <a:pt x="964" y="1047"/>
                  </a:lnTo>
                  <a:lnTo>
                    <a:pt x="989" y="1044"/>
                  </a:lnTo>
                  <a:lnTo>
                    <a:pt x="1012" y="1046"/>
                  </a:lnTo>
                  <a:lnTo>
                    <a:pt x="1035" y="1054"/>
                  </a:lnTo>
                  <a:lnTo>
                    <a:pt x="1055" y="1066"/>
                  </a:lnTo>
                  <a:lnTo>
                    <a:pt x="1073" y="1082"/>
                  </a:lnTo>
                  <a:lnTo>
                    <a:pt x="1087" y="1102"/>
                  </a:lnTo>
                  <a:lnTo>
                    <a:pt x="1095" y="1125"/>
                  </a:lnTo>
                  <a:lnTo>
                    <a:pt x="1096" y="1127"/>
                  </a:lnTo>
                  <a:lnTo>
                    <a:pt x="1099" y="1152"/>
                  </a:lnTo>
                  <a:lnTo>
                    <a:pt x="1097" y="1176"/>
                  </a:lnTo>
                  <a:lnTo>
                    <a:pt x="1090" y="1198"/>
                  </a:lnTo>
                  <a:lnTo>
                    <a:pt x="1078" y="1219"/>
                  </a:lnTo>
                  <a:lnTo>
                    <a:pt x="1062" y="1237"/>
                  </a:lnTo>
                  <a:lnTo>
                    <a:pt x="1041" y="1250"/>
                  </a:lnTo>
                  <a:lnTo>
                    <a:pt x="1019" y="1260"/>
                  </a:lnTo>
                  <a:lnTo>
                    <a:pt x="559" y="1380"/>
                  </a:lnTo>
                  <a:lnTo>
                    <a:pt x="535" y="1383"/>
                  </a:lnTo>
                  <a:lnTo>
                    <a:pt x="510" y="1381"/>
                  </a:lnTo>
                  <a:lnTo>
                    <a:pt x="487" y="1373"/>
                  </a:lnTo>
                  <a:lnTo>
                    <a:pt x="467" y="1361"/>
                  </a:lnTo>
                  <a:lnTo>
                    <a:pt x="450" y="1345"/>
                  </a:lnTo>
                  <a:lnTo>
                    <a:pt x="436" y="1325"/>
                  </a:lnTo>
                  <a:lnTo>
                    <a:pt x="427" y="1302"/>
                  </a:lnTo>
                  <a:lnTo>
                    <a:pt x="427" y="1300"/>
                  </a:lnTo>
                  <a:lnTo>
                    <a:pt x="423" y="1275"/>
                  </a:lnTo>
                  <a:lnTo>
                    <a:pt x="425" y="1251"/>
                  </a:lnTo>
                  <a:lnTo>
                    <a:pt x="432" y="1229"/>
                  </a:lnTo>
                  <a:lnTo>
                    <a:pt x="444" y="1208"/>
                  </a:lnTo>
                  <a:lnTo>
                    <a:pt x="460" y="1190"/>
                  </a:lnTo>
                  <a:lnTo>
                    <a:pt x="481" y="1177"/>
                  </a:lnTo>
                  <a:lnTo>
                    <a:pt x="503" y="1167"/>
                  </a:lnTo>
                  <a:lnTo>
                    <a:pt x="558" y="1153"/>
                  </a:lnTo>
                  <a:lnTo>
                    <a:pt x="574" y="1147"/>
                  </a:lnTo>
                  <a:lnTo>
                    <a:pt x="586" y="1135"/>
                  </a:lnTo>
                  <a:lnTo>
                    <a:pt x="595" y="1121"/>
                  </a:lnTo>
                  <a:lnTo>
                    <a:pt x="598" y="1105"/>
                  </a:lnTo>
                  <a:lnTo>
                    <a:pt x="597" y="1087"/>
                  </a:lnTo>
                  <a:lnTo>
                    <a:pt x="596" y="1085"/>
                  </a:lnTo>
                  <a:lnTo>
                    <a:pt x="593" y="1060"/>
                  </a:lnTo>
                  <a:lnTo>
                    <a:pt x="594" y="1036"/>
                  </a:lnTo>
                  <a:lnTo>
                    <a:pt x="599" y="1012"/>
                  </a:lnTo>
                  <a:lnTo>
                    <a:pt x="610" y="990"/>
                  </a:lnTo>
                  <a:lnTo>
                    <a:pt x="624" y="970"/>
                  </a:lnTo>
                  <a:lnTo>
                    <a:pt x="642" y="954"/>
                  </a:lnTo>
                  <a:lnTo>
                    <a:pt x="663" y="941"/>
                  </a:lnTo>
                  <a:lnTo>
                    <a:pt x="686" y="932"/>
                  </a:lnTo>
                  <a:lnTo>
                    <a:pt x="690" y="931"/>
                  </a:lnTo>
                  <a:lnTo>
                    <a:pt x="714" y="927"/>
                  </a:lnTo>
                  <a:close/>
                  <a:moveTo>
                    <a:pt x="932" y="97"/>
                  </a:moveTo>
                  <a:lnTo>
                    <a:pt x="910" y="100"/>
                  </a:lnTo>
                  <a:lnTo>
                    <a:pt x="890" y="107"/>
                  </a:lnTo>
                  <a:lnTo>
                    <a:pt x="871" y="118"/>
                  </a:lnTo>
                  <a:lnTo>
                    <a:pt x="855" y="134"/>
                  </a:lnTo>
                  <a:lnTo>
                    <a:pt x="761" y="253"/>
                  </a:lnTo>
                  <a:lnTo>
                    <a:pt x="1610" y="253"/>
                  </a:lnTo>
                  <a:lnTo>
                    <a:pt x="1524" y="395"/>
                  </a:lnTo>
                  <a:lnTo>
                    <a:pt x="648" y="395"/>
                  </a:lnTo>
                  <a:lnTo>
                    <a:pt x="519" y="557"/>
                  </a:lnTo>
                  <a:lnTo>
                    <a:pt x="3350" y="557"/>
                  </a:lnTo>
                  <a:lnTo>
                    <a:pt x="3221" y="395"/>
                  </a:lnTo>
                  <a:lnTo>
                    <a:pt x="2290" y="395"/>
                  </a:lnTo>
                  <a:lnTo>
                    <a:pt x="2242" y="253"/>
                  </a:lnTo>
                  <a:lnTo>
                    <a:pt x="3108" y="253"/>
                  </a:lnTo>
                  <a:lnTo>
                    <a:pt x="3013" y="134"/>
                  </a:lnTo>
                  <a:lnTo>
                    <a:pt x="2997" y="118"/>
                  </a:lnTo>
                  <a:lnTo>
                    <a:pt x="2979" y="107"/>
                  </a:lnTo>
                  <a:lnTo>
                    <a:pt x="2958" y="100"/>
                  </a:lnTo>
                  <a:lnTo>
                    <a:pt x="2937" y="97"/>
                  </a:lnTo>
                  <a:lnTo>
                    <a:pt x="932" y="97"/>
                  </a:lnTo>
                  <a:close/>
                  <a:moveTo>
                    <a:pt x="932" y="0"/>
                  </a:moveTo>
                  <a:lnTo>
                    <a:pt x="2937" y="0"/>
                  </a:lnTo>
                  <a:lnTo>
                    <a:pt x="2966" y="2"/>
                  </a:lnTo>
                  <a:lnTo>
                    <a:pt x="2994" y="9"/>
                  </a:lnTo>
                  <a:lnTo>
                    <a:pt x="3021" y="20"/>
                  </a:lnTo>
                  <a:lnTo>
                    <a:pt x="3045" y="34"/>
                  </a:lnTo>
                  <a:lnTo>
                    <a:pt x="3068" y="52"/>
                  </a:lnTo>
                  <a:lnTo>
                    <a:pt x="3089" y="74"/>
                  </a:lnTo>
                  <a:lnTo>
                    <a:pt x="3476" y="561"/>
                  </a:lnTo>
                  <a:lnTo>
                    <a:pt x="3493" y="586"/>
                  </a:lnTo>
                  <a:lnTo>
                    <a:pt x="3509" y="614"/>
                  </a:lnTo>
                  <a:lnTo>
                    <a:pt x="3522" y="645"/>
                  </a:lnTo>
                  <a:lnTo>
                    <a:pt x="3534" y="678"/>
                  </a:lnTo>
                  <a:lnTo>
                    <a:pt x="3542" y="711"/>
                  </a:lnTo>
                  <a:lnTo>
                    <a:pt x="3548" y="743"/>
                  </a:lnTo>
                  <a:lnTo>
                    <a:pt x="3550" y="772"/>
                  </a:lnTo>
                  <a:lnTo>
                    <a:pt x="3550" y="2941"/>
                  </a:lnTo>
                  <a:lnTo>
                    <a:pt x="3547" y="2980"/>
                  </a:lnTo>
                  <a:lnTo>
                    <a:pt x="3538" y="3018"/>
                  </a:lnTo>
                  <a:lnTo>
                    <a:pt x="3523" y="3052"/>
                  </a:lnTo>
                  <a:lnTo>
                    <a:pt x="3504" y="3084"/>
                  </a:lnTo>
                  <a:lnTo>
                    <a:pt x="3479" y="3112"/>
                  </a:lnTo>
                  <a:lnTo>
                    <a:pt x="3451" y="3136"/>
                  </a:lnTo>
                  <a:lnTo>
                    <a:pt x="3420" y="3157"/>
                  </a:lnTo>
                  <a:lnTo>
                    <a:pt x="3384" y="3171"/>
                  </a:lnTo>
                  <a:lnTo>
                    <a:pt x="3348" y="3180"/>
                  </a:lnTo>
                  <a:lnTo>
                    <a:pt x="3309" y="3184"/>
                  </a:lnTo>
                  <a:lnTo>
                    <a:pt x="1730" y="3184"/>
                  </a:lnTo>
                  <a:lnTo>
                    <a:pt x="1917" y="3134"/>
                  </a:lnTo>
                  <a:lnTo>
                    <a:pt x="1959" y="3120"/>
                  </a:lnTo>
                  <a:lnTo>
                    <a:pt x="1997" y="3102"/>
                  </a:lnTo>
                  <a:lnTo>
                    <a:pt x="2032" y="3079"/>
                  </a:lnTo>
                  <a:lnTo>
                    <a:pt x="2064" y="3051"/>
                  </a:lnTo>
                  <a:lnTo>
                    <a:pt x="2092" y="3019"/>
                  </a:lnTo>
                  <a:lnTo>
                    <a:pt x="2117" y="2983"/>
                  </a:lnTo>
                  <a:lnTo>
                    <a:pt x="2136" y="2944"/>
                  </a:lnTo>
                  <a:lnTo>
                    <a:pt x="2150" y="2904"/>
                  </a:lnTo>
                  <a:lnTo>
                    <a:pt x="2159" y="2862"/>
                  </a:lnTo>
                  <a:lnTo>
                    <a:pt x="2162" y="2820"/>
                  </a:lnTo>
                  <a:lnTo>
                    <a:pt x="2159" y="2777"/>
                  </a:lnTo>
                  <a:lnTo>
                    <a:pt x="2152" y="2735"/>
                  </a:lnTo>
                  <a:lnTo>
                    <a:pt x="1730" y="1111"/>
                  </a:lnTo>
                  <a:lnTo>
                    <a:pt x="1716" y="1070"/>
                  </a:lnTo>
                  <a:lnTo>
                    <a:pt x="1698" y="1030"/>
                  </a:lnTo>
                  <a:lnTo>
                    <a:pt x="1674" y="995"/>
                  </a:lnTo>
                  <a:lnTo>
                    <a:pt x="1646" y="963"/>
                  </a:lnTo>
                  <a:lnTo>
                    <a:pt x="1614" y="935"/>
                  </a:lnTo>
                  <a:lnTo>
                    <a:pt x="1579" y="912"/>
                  </a:lnTo>
                  <a:lnTo>
                    <a:pt x="1540" y="892"/>
                  </a:lnTo>
                  <a:lnTo>
                    <a:pt x="1501" y="878"/>
                  </a:lnTo>
                  <a:lnTo>
                    <a:pt x="1458" y="869"/>
                  </a:lnTo>
                  <a:lnTo>
                    <a:pt x="1414" y="866"/>
                  </a:lnTo>
                  <a:lnTo>
                    <a:pt x="1373" y="869"/>
                  </a:lnTo>
                  <a:lnTo>
                    <a:pt x="1332" y="877"/>
                  </a:lnTo>
                  <a:lnTo>
                    <a:pt x="1117" y="933"/>
                  </a:lnTo>
                  <a:lnTo>
                    <a:pt x="1088" y="919"/>
                  </a:lnTo>
                  <a:lnTo>
                    <a:pt x="1056" y="908"/>
                  </a:lnTo>
                  <a:lnTo>
                    <a:pt x="1024" y="901"/>
                  </a:lnTo>
                  <a:lnTo>
                    <a:pt x="991" y="899"/>
                  </a:lnTo>
                  <a:lnTo>
                    <a:pt x="947" y="903"/>
                  </a:lnTo>
                  <a:lnTo>
                    <a:pt x="924" y="873"/>
                  </a:lnTo>
                  <a:lnTo>
                    <a:pt x="897" y="847"/>
                  </a:lnTo>
                  <a:lnTo>
                    <a:pt x="866" y="824"/>
                  </a:lnTo>
                  <a:lnTo>
                    <a:pt x="834" y="806"/>
                  </a:lnTo>
                  <a:lnTo>
                    <a:pt x="798" y="793"/>
                  </a:lnTo>
                  <a:lnTo>
                    <a:pt x="761" y="784"/>
                  </a:lnTo>
                  <a:lnTo>
                    <a:pt x="721" y="781"/>
                  </a:lnTo>
                  <a:lnTo>
                    <a:pt x="686" y="784"/>
                  </a:lnTo>
                  <a:lnTo>
                    <a:pt x="650" y="791"/>
                  </a:lnTo>
                  <a:lnTo>
                    <a:pt x="616" y="803"/>
                  </a:lnTo>
                  <a:lnTo>
                    <a:pt x="584" y="818"/>
                  </a:lnTo>
                  <a:lnTo>
                    <a:pt x="555" y="837"/>
                  </a:lnTo>
                  <a:lnTo>
                    <a:pt x="528" y="860"/>
                  </a:lnTo>
                  <a:lnTo>
                    <a:pt x="505" y="887"/>
                  </a:lnTo>
                  <a:lnTo>
                    <a:pt x="485" y="916"/>
                  </a:lnTo>
                  <a:lnTo>
                    <a:pt x="467" y="954"/>
                  </a:lnTo>
                  <a:lnTo>
                    <a:pt x="454" y="992"/>
                  </a:lnTo>
                  <a:lnTo>
                    <a:pt x="449" y="1032"/>
                  </a:lnTo>
                  <a:lnTo>
                    <a:pt x="417" y="1046"/>
                  </a:lnTo>
                  <a:lnTo>
                    <a:pt x="388" y="1064"/>
                  </a:lnTo>
                  <a:lnTo>
                    <a:pt x="361" y="1084"/>
                  </a:lnTo>
                  <a:lnTo>
                    <a:pt x="339" y="1109"/>
                  </a:lnTo>
                  <a:lnTo>
                    <a:pt x="318" y="1137"/>
                  </a:lnTo>
                  <a:lnTo>
                    <a:pt x="318" y="779"/>
                  </a:lnTo>
                  <a:lnTo>
                    <a:pt x="321" y="747"/>
                  </a:lnTo>
                  <a:lnTo>
                    <a:pt x="326" y="713"/>
                  </a:lnTo>
                  <a:lnTo>
                    <a:pt x="335" y="680"/>
                  </a:lnTo>
                  <a:lnTo>
                    <a:pt x="346" y="646"/>
                  </a:lnTo>
                  <a:lnTo>
                    <a:pt x="359" y="614"/>
                  </a:lnTo>
                  <a:lnTo>
                    <a:pt x="375" y="586"/>
                  </a:lnTo>
                  <a:lnTo>
                    <a:pt x="393" y="561"/>
                  </a:lnTo>
                  <a:lnTo>
                    <a:pt x="780" y="74"/>
                  </a:lnTo>
                  <a:lnTo>
                    <a:pt x="800" y="52"/>
                  </a:lnTo>
                  <a:lnTo>
                    <a:pt x="823" y="34"/>
                  </a:lnTo>
                  <a:lnTo>
                    <a:pt x="848" y="20"/>
                  </a:lnTo>
                  <a:lnTo>
                    <a:pt x="875" y="9"/>
                  </a:lnTo>
                  <a:lnTo>
                    <a:pt x="903" y="2"/>
                  </a:lnTo>
                  <a:lnTo>
                    <a:pt x="93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2" name="Picture 2" descr="C:\Users\Admin\Desktop\logo-mobile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312"/>
          <a:stretch/>
        </p:blipFill>
        <p:spPr bwMode="auto">
          <a:xfrm>
            <a:off x="8631894" y="1200534"/>
            <a:ext cx="1323250" cy="651657"/>
          </a:xfrm>
          <a:prstGeom prst="rect">
            <a:avLst/>
          </a:prstGeom>
          <a:noFill/>
        </p:spPr>
      </p:pic>
      <p:pic>
        <p:nvPicPr>
          <p:cNvPr id="83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1838718"/>
            <a:ext cx="749894" cy="75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38" y="1711373"/>
            <a:ext cx="687264" cy="95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2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n\Desktop\прол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4800" y="3291342"/>
            <a:ext cx="1618910" cy="1512168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82" y="5135946"/>
            <a:ext cx="1958188" cy="172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43" y="1125538"/>
            <a:ext cx="1326224" cy="183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35822" y="1125538"/>
            <a:ext cx="4853160" cy="11475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Цели </a:t>
            </a:r>
            <a:br>
              <a:rPr lang="ru-RU" sz="2800" b="1" dirty="0" smtClean="0"/>
            </a:br>
            <a:r>
              <a:rPr lang="ru-RU" sz="2800" b="1" dirty="0" smtClean="0"/>
              <a:t>СДС ПБ МЧС России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5822" y="2536205"/>
            <a:ext cx="4853160" cy="13976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/>
              <a:t>удостоверение соответствия </a:t>
            </a:r>
            <a:r>
              <a:rPr lang="ru-RU" sz="1900" dirty="0" smtClean="0"/>
              <a:t>систем </a:t>
            </a:r>
            <a:r>
              <a:rPr lang="ru-RU" sz="1900" dirty="0"/>
              <a:t>противопожарной защиты </a:t>
            </a:r>
            <a:r>
              <a:rPr lang="ru-RU" sz="1900" dirty="0" smtClean="0"/>
              <a:t>установленным </a:t>
            </a:r>
            <a:r>
              <a:rPr lang="ru-RU" sz="1900" dirty="0"/>
              <a:t>требованиям </a:t>
            </a:r>
            <a:r>
              <a:rPr lang="ru-RU" sz="1900" dirty="0" smtClean="0"/>
              <a:t>ПБ путем </a:t>
            </a:r>
            <a:r>
              <a:rPr lang="ru-RU" sz="1900" dirty="0"/>
              <a:t>проведения проверки их работоспособности</a:t>
            </a:r>
            <a:endParaRPr lang="ru-RU" sz="19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5822" y="4091830"/>
            <a:ext cx="4853160" cy="1102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/>
              <a:t>содействие приобретателям, в том числе потребителям, в компетентном выборе исполнителя работ и услуг в области </a:t>
            </a:r>
            <a:r>
              <a:rPr lang="ru-RU" sz="1900" dirty="0" smtClean="0"/>
              <a:t>ПБ</a:t>
            </a:r>
            <a:endParaRPr lang="ru-RU" sz="19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5822" y="5351970"/>
            <a:ext cx="4853160" cy="1318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/>
              <a:t>повышение конкурентоспособности работ и услуг, выполняемых при проверке работоспособности объектов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сертификации </a:t>
            </a:r>
            <a:r>
              <a:rPr lang="ru-RU" sz="1900" dirty="0"/>
              <a:t>Системы</a:t>
            </a:r>
            <a:endParaRPr lang="ru-RU" sz="19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30678" y="1125538"/>
            <a:ext cx="4853160" cy="11475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Участники </a:t>
            </a:r>
          </a:p>
          <a:p>
            <a:pPr algn="ctr"/>
            <a:r>
              <a:rPr lang="ru-RU" sz="2800" b="1" dirty="0" smtClean="0"/>
              <a:t>СДС ПБ МЧС России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30678" y="2712345"/>
            <a:ext cx="4853160" cy="1437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ФГБУ ВНИИПО МЧС России </a:t>
            </a:r>
            <a:r>
              <a:rPr lang="ru-RU" dirty="0" smtClean="0"/>
              <a:t>–центральный орган </a:t>
            </a:r>
            <a:r>
              <a:rPr lang="ru-RU" dirty="0"/>
              <a:t>Системы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30678" y="4581922"/>
            <a:ext cx="4853160" cy="1966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органы по сертификации и испытательные лаборатории – </a:t>
            </a:r>
            <a:r>
              <a:rPr lang="ru-RU" sz="2000" dirty="0"/>
              <a:t>юридические лица и ИП, допущенные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выполнению работ в Системе центральным органом 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-2" y="-26590"/>
            <a:ext cx="12190413" cy="9876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 sz="180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66" y="162717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4" y="52255"/>
            <a:ext cx="571504" cy="79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87260" y="180723"/>
            <a:ext cx="1063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СИСТЕМА ДОБРОВОЛЬНОЙ СЕРТИФИКАЦИИ МЧС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3821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Прямоугольник 4"/>
          <p:cNvSpPr/>
          <p:nvPr/>
        </p:nvSpPr>
        <p:spPr>
          <a:xfrm>
            <a:off x="1047616" y="1929262"/>
            <a:ext cx="6380918" cy="494256"/>
          </a:xfrm>
          <a:prstGeom prst="rect">
            <a:avLst/>
          </a:prstGeom>
        </p:spPr>
        <p:txBody>
          <a:bodyPr lIns="103903" tIns="51952" rIns="103903" bIns="51952">
            <a:spAutoFit/>
          </a:bodyPr>
          <a:lstStyle/>
          <a:p>
            <a:pPr algn="ctr">
              <a:lnSpc>
                <a:spcPct val="110000"/>
              </a:lnSpc>
              <a:tabLst>
                <a:tab pos="221877" algn="l"/>
              </a:tabLst>
              <a:defRPr/>
            </a:pPr>
            <a:endParaRPr lang="ru-RU" sz="23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6779" y="5365164"/>
            <a:ext cx="8178746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221877" algn="l"/>
              </a:tabLst>
            </a:pPr>
            <a:r>
              <a:rPr lang="ru-RU" altLang="ru-RU" sz="1800" b="1" dirty="0">
                <a:cs typeface="Arial" pitchFamily="34" charset="0"/>
              </a:rPr>
              <a:t>ГОСТ Р 59639-2021 </a:t>
            </a:r>
            <a:r>
              <a:rPr lang="ru-RU" altLang="ru-RU" sz="1800" dirty="0">
                <a:cs typeface="Arial" pitchFamily="34" charset="0"/>
              </a:rPr>
              <a:t>«Системы оповещения и управления эвакуацией людей при пожаре. Руководство по проектированию, монтажу, техническому обслуживанию и ремонту. Методы испытаний на работоспособность»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-2" y="-26590"/>
            <a:ext cx="12190413" cy="9876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 sz="180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66" y="162717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4" y="52255"/>
            <a:ext cx="571504" cy="79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6614" y="-26590"/>
            <a:ext cx="10636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СИСТЕМА ДОБРОВОЛЬНОЙ </a:t>
            </a:r>
            <a:r>
              <a:rPr lang="ru-RU" sz="2800" b="1" dirty="0" smtClean="0">
                <a:solidFill>
                  <a:schemeClr val="bg1"/>
                </a:solidFill>
              </a:rPr>
              <a:t>СЕРТИФИКАЦИИ СРЕДСТВ </a:t>
            </a:r>
            <a:r>
              <a:rPr lang="ru-RU" sz="2800" b="1" dirty="0">
                <a:solidFill>
                  <a:schemeClr val="bg1"/>
                </a:solidFill>
              </a:rPr>
              <a:t>ПРОТИВОПОЖАРНОЙ ЗАЩИТЫ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6779" y="1401962"/>
            <a:ext cx="8178746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221877" algn="l"/>
              </a:tabLst>
              <a:defRPr/>
            </a:pPr>
            <a:r>
              <a:rPr lang="ru-RU" altLang="ru-RU" sz="1800" b="1" dirty="0" smtClean="0">
                <a:cs typeface="Arial" pitchFamily="34" charset="0"/>
              </a:rPr>
              <a:t>ГОСТ Р 59636-2021</a:t>
            </a:r>
            <a:r>
              <a:rPr lang="ru-RU" altLang="ru-RU" sz="1800" dirty="0" smtClean="0">
                <a:cs typeface="Arial" pitchFamily="34" charset="0"/>
              </a:rPr>
              <a:t> «Установки пожаротушения автоматические. Руководство по проектированию, монтажу, техническому обслуживанию и ремонту. Методы испытаний на работоспособность»</a:t>
            </a:r>
            <a:endParaRPr lang="ru-RU" altLang="ru-RU" sz="1800" dirty="0"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6780" y="2723029"/>
            <a:ext cx="8178746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221877" algn="l"/>
              </a:tabLst>
            </a:pPr>
            <a:r>
              <a:rPr lang="ru-RU" altLang="ru-RU" sz="1800" b="1" dirty="0">
                <a:cs typeface="Arial" pitchFamily="34" charset="0"/>
              </a:rPr>
              <a:t>ГОСТ Р 59637-2021 </a:t>
            </a:r>
            <a:r>
              <a:rPr lang="ru-RU" altLang="ru-RU" sz="1800" dirty="0">
                <a:cs typeface="Arial" pitchFamily="34" charset="0"/>
              </a:rPr>
              <a:t>«Средства противопожарной защиты зданий и сооружений. Средства огнезащиты. Методы контроля качества огнезащитных работ при монтаже (нанесении), </a:t>
            </a:r>
            <a:r>
              <a:rPr lang="ru-RU" altLang="ru-RU" sz="1800" dirty="0" smtClean="0">
                <a:cs typeface="Arial" pitchFamily="34" charset="0"/>
              </a:rPr>
              <a:t>техническом </a:t>
            </a:r>
            <a:r>
              <a:rPr lang="ru-RU" altLang="ru-RU" sz="1800" dirty="0">
                <a:cs typeface="Arial" pitchFamily="34" charset="0"/>
              </a:rPr>
              <a:t>обслуживании и ремонте»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6779" y="4044096"/>
            <a:ext cx="8178746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221877" algn="l"/>
              </a:tabLst>
            </a:pPr>
            <a:r>
              <a:rPr lang="ru-RU" altLang="ru-RU" sz="1800" b="1" dirty="0">
                <a:cs typeface="Arial" pitchFamily="34" charset="0"/>
              </a:rPr>
              <a:t>ГОСТ Р 59638-2021 </a:t>
            </a:r>
            <a:r>
              <a:rPr lang="ru-RU" altLang="ru-RU" sz="1800" dirty="0">
                <a:cs typeface="Arial" pitchFamily="34" charset="0"/>
              </a:rPr>
              <a:t>«Системы пожарной сигнализации. Руководство по проектированию, монтажу, техническому обслуживанию и ремонту. Методы испытаний на работоспособность»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22" y="4069602"/>
            <a:ext cx="1058659" cy="10586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99" y="2723029"/>
            <a:ext cx="1058939" cy="10589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22" y="5365164"/>
            <a:ext cx="1058939" cy="105893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22" y="1399932"/>
            <a:ext cx="1058659" cy="10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flipH="1">
            <a:off x="-2" y="-26590"/>
            <a:ext cx="12190413" cy="9876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 sz="180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66" y="162717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4" y="52255"/>
            <a:ext cx="571504" cy="79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6614" y="-26590"/>
            <a:ext cx="10636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СИСТЕМА ДОБРОВОЛЬНОЙ </a:t>
            </a:r>
            <a:r>
              <a:rPr lang="ru-RU" sz="2800" b="1" dirty="0" smtClean="0">
                <a:solidFill>
                  <a:schemeClr val="bg1"/>
                </a:solidFill>
              </a:rPr>
              <a:t>СЕРТИФИКАЦИИ СРЕДСТВ </a:t>
            </a:r>
            <a:r>
              <a:rPr lang="ru-RU" sz="2800" b="1" dirty="0">
                <a:solidFill>
                  <a:schemeClr val="bg1"/>
                </a:solidFill>
              </a:rPr>
              <a:t>ПРОТИВОПОЖАРНОЙ ЗАЩИТЫ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01035" y="4060009"/>
            <a:ext cx="8178746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221877" algn="l"/>
              </a:tabLst>
            </a:pPr>
            <a:r>
              <a:rPr lang="ru-RU" altLang="ru-RU" sz="1800" b="1" dirty="0">
                <a:solidFill>
                  <a:schemeClr val="dk1"/>
                </a:solidFill>
                <a:latin typeface="+mn-lt"/>
                <a:cs typeface="Arial" pitchFamily="34" charset="0"/>
              </a:rPr>
              <a:t>ГОСТ Р 59643-2021 </a:t>
            </a:r>
            <a:r>
              <a:rPr lang="ru-RU" altLang="ru-RU" sz="1800" dirty="0">
                <a:solidFill>
                  <a:schemeClr val="dk1"/>
                </a:solidFill>
                <a:latin typeface="+mn-lt"/>
                <a:cs typeface="Arial" pitchFamily="34" charset="0"/>
              </a:rPr>
              <a:t>«Внутреннее противопожарное водоснабжение. Руководство по проектированию, монтажу, техническому обслуживанию и ремонту. Методы испытаний на работоспособность»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01035" y="1269554"/>
            <a:ext cx="8178746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221877" algn="l"/>
              </a:tabLst>
            </a:pPr>
            <a:r>
              <a:rPr lang="ru-RU" altLang="ru-RU" sz="1800" b="1" dirty="0">
                <a:solidFill>
                  <a:schemeClr val="dk1"/>
                </a:solidFill>
                <a:latin typeface="+mn-lt"/>
                <a:cs typeface="Arial" pitchFamily="34" charset="0"/>
              </a:rPr>
              <a:t>ГОСТ Р 59640-2021 </a:t>
            </a:r>
            <a:r>
              <a:rPr lang="ru-RU" altLang="ru-RU" sz="1800" dirty="0">
                <a:solidFill>
                  <a:schemeClr val="dk1"/>
                </a:solidFill>
                <a:latin typeface="+mn-lt"/>
                <a:cs typeface="Arial" pitchFamily="34" charset="0"/>
              </a:rPr>
              <a:t>«Средства противопожарной защиты зданий и сооружений. Противопожарные занавесы. Руководство по проектированию, монтажу, техническому обслуживанию и ремонту. Методы испытаний на работоспособность»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31595" y="5302002"/>
            <a:ext cx="8148186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221877" algn="l"/>
              </a:tabLst>
            </a:pPr>
            <a:r>
              <a:rPr lang="ru-RU" altLang="ru-RU" sz="1800" b="1" dirty="0">
                <a:solidFill>
                  <a:schemeClr val="dk1"/>
                </a:solidFill>
                <a:latin typeface="+mn-lt"/>
                <a:cs typeface="Arial" pitchFamily="34" charset="0"/>
              </a:rPr>
              <a:t>ГОСТ Р 59641-2021 </a:t>
            </a:r>
            <a:r>
              <a:rPr lang="ru-RU" altLang="ru-RU" sz="1800" dirty="0">
                <a:solidFill>
                  <a:schemeClr val="dk1"/>
                </a:solidFill>
                <a:latin typeface="+mn-lt"/>
                <a:cs typeface="Arial" pitchFamily="34" charset="0"/>
              </a:rPr>
              <a:t>«Средства противопожарной защиты зданий и сооружений. Средства первичные пожаротушения. Руководство по размещению, техническому обслуживанию и ремонту. Методы испытаний на работоспособность»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04812" y="2818015"/>
            <a:ext cx="8174969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221877" algn="l"/>
              </a:tabLst>
            </a:pPr>
            <a:r>
              <a:rPr lang="ru-RU" altLang="ru-RU" sz="1800" b="1" dirty="0">
                <a:solidFill>
                  <a:schemeClr val="dk1"/>
                </a:solidFill>
                <a:latin typeface="+mn-lt"/>
                <a:cs typeface="Arial" pitchFamily="34" charset="0"/>
              </a:rPr>
              <a:t>ГОСТ Р 59642-2021 </a:t>
            </a:r>
            <a:r>
              <a:rPr lang="ru-RU" altLang="ru-RU" sz="1800" dirty="0">
                <a:solidFill>
                  <a:schemeClr val="dk1"/>
                </a:solidFill>
                <a:latin typeface="+mn-lt"/>
                <a:cs typeface="Arial" pitchFamily="34" charset="0"/>
              </a:rPr>
              <a:t>«Средства противопожарной защиты зданий и сооружений. Заполнение проемов в противопожарных преградах. Общие требования к монтажу, техническому обслуживанию и ремонту. Методы контроля»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54" y="1363282"/>
            <a:ext cx="1058400" cy="105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97" y="2739961"/>
            <a:ext cx="1058400" cy="105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97" y="4077866"/>
            <a:ext cx="1058400" cy="105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94" y="5408603"/>
            <a:ext cx="1058400" cy="1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378" r="60997" b="17972"/>
          <a:stretch>
            <a:fillRect/>
          </a:stretch>
        </p:blipFill>
        <p:spPr bwMode="auto">
          <a:xfrm>
            <a:off x="6419850" y="-20636"/>
            <a:ext cx="577056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2"/>
          <p:cNvSpPr/>
          <p:nvPr/>
        </p:nvSpPr>
        <p:spPr>
          <a:xfrm>
            <a:off x="3" y="-44450"/>
            <a:ext cx="9263555" cy="6923088"/>
          </a:xfrm>
          <a:custGeom>
            <a:avLst/>
            <a:gdLst>
              <a:gd name="connsiteX0" fmla="*/ 0 w 7452320"/>
              <a:gd name="connsiteY0" fmla="*/ 0 h 6858000"/>
              <a:gd name="connsiteX1" fmla="*/ 7452320 w 7452320"/>
              <a:gd name="connsiteY1" fmla="*/ 0 h 6858000"/>
              <a:gd name="connsiteX2" fmla="*/ 7452320 w 7452320"/>
              <a:gd name="connsiteY2" fmla="*/ 6858000 h 6858000"/>
              <a:gd name="connsiteX3" fmla="*/ 0 w 7452320"/>
              <a:gd name="connsiteY3" fmla="*/ 6858000 h 6858000"/>
              <a:gd name="connsiteX4" fmla="*/ 0 w 7452320"/>
              <a:gd name="connsiteY4" fmla="*/ 0 h 6858000"/>
              <a:gd name="connsiteX0" fmla="*/ 0 w 7452320"/>
              <a:gd name="connsiteY0" fmla="*/ 0 h 6877050"/>
              <a:gd name="connsiteX1" fmla="*/ 7452320 w 7452320"/>
              <a:gd name="connsiteY1" fmla="*/ 0 h 6877050"/>
              <a:gd name="connsiteX2" fmla="*/ 4775795 w 7452320"/>
              <a:gd name="connsiteY2" fmla="*/ 6877050 h 6877050"/>
              <a:gd name="connsiteX3" fmla="*/ 0 w 7452320"/>
              <a:gd name="connsiteY3" fmla="*/ 6858000 h 6877050"/>
              <a:gd name="connsiteX4" fmla="*/ 0 w 7452320"/>
              <a:gd name="connsiteY4" fmla="*/ 0 h 6877050"/>
              <a:gd name="connsiteX0" fmla="*/ 0 w 7308573"/>
              <a:gd name="connsiteY0" fmla="*/ 0 h 6877050"/>
              <a:gd name="connsiteX1" fmla="*/ 7308573 w 7308573"/>
              <a:gd name="connsiteY1" fmla="*/ 0 h 6877050"/>
              <a:gd name="connsiteX2" fmla="*/ 4775795 w 7308573"/>
              <a:gd name="connsiteY2" fmla="*/ 6877050 h 6877050"/>
              <a:gd name="connsiteX3" fmla="*/ 0 w 7308573"/>
              <a:gd name="connsiteY3" fmla="*/ 6858000 h 6877050"/>
              <a:gd name="connsiteX4" fmla="*/ 0 w 7308573"/>
              <a:gd name="connsiteY4" fmla="*/ 0 h 6877050"/>
              <a:gd name="connsiteX0" fmla="*/ 0 w 7308573"/>
              <a:gd name="connsiteY0" fmla="*/ 0 h 6858000"/>
              <a:gd name="connsiteX1" fmla="*/ 7308573 w 7308573"/>
              <a:gd name="connsiteY1" fmla="*/ 0 h 6858000"/>
              <a:gd name="connsiteX2" fmla="*/ 5430822 w 7308573"/>
              <a:gd name="connsiteY2" fmla="*/ 6841424 h 6858000"/>
              <a:gd name="connsiteX3" fmla="*/ 0 w 7308573"/>
              <a:gd name="connsiteY3" fmla="*/ 6858000 h 6858000"/>
              <a:gd name="connsiteX4" fmla="*/ 0 w 7308573"/>
              <a:gd name="connsiteY4" fmla="*/ 0 h 6858000"/>
              <a:gd name="connsiteX0" fmla="*/ 0 w 7308573"/>
              <a:gd name="connsiteY0" fmla="*/ 0 h 6858000"/>
              <a:gd name="connsiteX1" fmla="*/ 7308573 w 7308573"/>
              <a:gd name="connsiteY1" fmla="*/ 0 h 6858000"/>
              <a:gd name="connsiteX2" fmla="*/ 5181728 w 7308573"/>
              <a:gd name="connsiteY2" fmla="*/ 6853299 h 6858000"/>
              <a:gd name="connsiteX3" fmla="*/ 0 w 7308573"/>
              <a:gd name="connsiteY3" fmla="*/ 6858000 h 6858000"/>
              <a:gd name="connsiteX4" fmla="*/ 0 w 7308573"/>
              <a:gd name="connsiteY4" fmla="*/ 0 h 6858000"/>
              <a:gd name="connsiteX0" fmla="*/ 0 w 7308573"/>
              <a:gd name="connsiteY0" fmla="*/ 0 h 6858000"/>
              <a:gd name="connsiteX1" fmla="*/ 7308573 w 7308573"/>
              <a:gd name="connsiteY1" fmla="*/ 0 h 6858000"/>
              <a:gd name="connsiteX2" fmla="*/ 5122105 w 7308573"/>
              <a:gd name="connsiteY2" fmla="*/ 6853299 h 6858000"/>
              <a:gd name="connsiteX3" fmla="*/ 0 w 7308573"/>
              <a:gd name="connsiteY3" fmla="*/ 6858000 h 6858000"/>
              <a:gd name="connsiteX4" fmla="*/ 0 w 7308573"/>
              <a:gd name="connsiteY4" fmla="*/ 0 h 6858000"/>
              <a:gd name="connsiteX0" fmla="*/ 0 w 7308573"/>
              <a:gd name="connsiteY0" fmla="*/ 0 h 6876958"/>
              <a:gd name="connsiteX1" fmla="*/ 7308573 w 7308573"/>
              <a:gd name="connsiteY1" fmla="*/ 0 h 6876958"/>
              <a:gd name="connsiteX2" fmla="*/ 5082357 w 7308573"/>
              <a:gd name="connsiteY2" fmla="*/ 6876958 h 6876958"/>
              <a:gd name="connsiteX3" fmla="*/ 0 w 7308573"/>
              <a:gd name="connsiteY3" fmla="*/ 6858000 h 6876958"/>
              <a:gd name="connsiteX4" fmla="*/ 0 w 7308573"/>
              <a:gd name="connsiteY4" fmla="*/ 0 h 6876958"/>
              <a:gd name="connsiteX0" fmla="*/ 0 w 7308573"/>
              <a:gd name="connsiteY0" fmla="*/ 0 h 6895953"/>
              <a:gd name="connsiteX1" fmla="*/ 7308573 w 7308573"/>
              <a:gd name="connsiteY1" fmla="*/ 0 h 6895953"/>
              <a:gd name="connsiteX2" fmla="*/ 5082357 w 7308573"/>
              <a:gd name="connsiteY2" fmla="*/ 6876958 h 6895953"/>
              <a:gd name="connsiteX3" fmla="*/ 0 w 7308573"/>
              <a:gd name="connsiteY3" fmla="*/ 6895953 h 6895953"/>
              <a:gd name="connsiteX4" fmla="*/ 0 w 7308573"/>
              <a:gd name="connsiteY4" fmla="*/ 0 h 689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8573" h="6895953">
                <a:moveTo>
                  <a:pt x="0" y="0"/>
                </a:moveTo>
                <a:lnTo>
                  <a:pt x="7308573" y="0"/>
                </a:lnTo>
                <a:lnTo>
                  <a:pt x="5082357" y="6876958"/>
                </a:lnTo>
                <a:lnTo>
                  <a:pt x="0" y="6895953"/>
                </a:lnTo>
                <a:lnTo>
                  <a:pt x="0" y="0"/>
                </a:lnTo>
                <a:close/>
              </a:path>
            </a:pathLst>
          </a:custGeom>
          <a:solidFill>
            <a:srgbClr val="000042"/>
          </a:solidFill>
          <a:ln w="25400" cap="flat" cmpd="sng" algn="ctr">
            <a:noFill/>
            <a:prstDash val="solid"/>
          </a:ln>
          <a:effectLst/>
        </p:spPr>
        <p:txBody>
          <a:bodyPr lIns="91423" tIns="45711" rIns="91423" bIns="45711" anchor="ctr"/>
          <a:lstStyle/>
          <a:p>
            <a:pPr algn="ctr" defTabSz="9143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8" name="Параллелограмм 13"/>
          <p:cNvSpPr/>
          <p:nvPr/>
        </p:nvSpPr>
        <p:spPr>
          <a:xfrm>
            <a:off x="8027887" y="-319088"/>
            <a:ext cx="2284413" cy="2787651"/>
          </a:xfrm>
          <a:custGeom>
            <a:avLst/>
            <a:gdLst>
              <a:gd name="connsiteX0" fmla="*/ 0 w 1584176"/>
              <a:gd name="connsiteY0" fmla="*/ 2786608 h 2786608"/>
              <a:gd name="connsiteX1" fmla="*/ 687802 w 1584176"/>
              <a:gd name="connsiteY1" fmla="*/ 0 h 2786608"/>
              <a:gd name="connsiteX2" fmla="*/ 1584176 w 1584176"/>
              <a:gd name="connsiteY2" fmla="*/ 0 h 2786608"/>
              <a:gd name="connsiteX3" fmla="*/ 896374 w 1584176"/>
              <a:gd name="connsiteY3" fmla="*/ 2786608 h 2786608"/>
              <a:gd name="connsiteX4" fmla="*/ 0 w 1584176"/>
              <a:gd name="connsiteY4" fmla="*/ 2786608 h 2786608"/>
              <a:gd name="connsiteX0" fmla="*/ 0 w 2127101"/>
              <a:gd name="connsiteY0" fmla="*/ 2796133 h 2796133"/>
              <a:gd name="connsiteX1" fmla="*/ 1230727 w 2127101"/>
              <a:gd name="connsiteY1" fmla="*/ 0 h 2796133"/>
              <a:gd name="connsiteX2" fmla="*/ 2127101 w 2127101"/>
              <a:gd name="connsiteY2" fmla="*/ 0 h 2796133"/>
              <a:gd name="connsiteX3" fmla="*/ 1439299 w 2127101"/>
              <a:gd name="connsiteY3" fmla="*/ 2786608 h 2796133"/>
              <a:gd name="connsiteX4" fmla="*/ 0 w 2127101"/>
              <a:gd name="connsiteY4" fmla="*/ 2796133 h 2796133"/>
              <a:gd name="connsiteX0" fmla="*/ 0 w 2127101"/>
              <a:gd name="connsiteY0" fmla="*/ 2796133 h 2796133"/>
              <a:gd name="connsiteX1" fmla="*/ 1230727 w 2127101"/>
              <a:gd name="connsiteY1" fmla="*/ 0 h 2796133"/>
              <a:gd name="connsiteX2" fmla="*/ 2127101 w 2127101"/>
              <a:gd name="connsiteY2" fmla="*/ 0 h 2796133"/>
              <a:gd name="connsiteX3" fmla="*/ 972574 w 2127101"/>
              <a:gd name="connsiteY3" fmla="*/ 2786608 h 2796133"/>
              <a:gd name="connsiteX4" fmla="*/ 0 w 2127101"/>
              <a:gd name="connsiteY4" fmla="*/ 2796133 h 2796133"/>
              <a:gd name="connsiteX0" fmla="*/ 0 w 2127101"/>
              <a:gd name="connsiteY0" fmla="*/ 2796133 h 2796133"/>
              <a:gd name="connsiteX1" fmla="*/ 1230727 w 2127101"/>
              <a:gd name="connsiteY1" fmla="*/ 0 h 2796133"/>
              <a:gd name="connsiteX2" fmla="*/ 2127101 w 2127101"/>
              <a:gd name="connsiteY2" fmla="*/ 0 h 2796133"/>
              <a:gd name="connsiteX3" fmla="*/ 1048774 w 2127101"/>
              <a:gd name="connsiteY3" fmla="*/ 2796133 h 2796133"/>
              <a:gd name="connsiteX4" fmla="*/ 0 w 2127101"/>
              <a:gd name="connsiteY4" fmla="*/ 2796133 h 2796133"/>
              <a:gd name="connsiteX0" fmla="*/ 0 w 2022326"/>
              <a:gd name="connsiteY0" fmla="*/ 2786608 h 2796133"/>
              <a:gd name="connsiteX1" fmla="*/ 1125952 w 2022326"/>
              <a:gd name="connsiteY1" fmla="*/ 0 h 2796133"/>
              <a:gd name="connsiteX2" fmla="*/ 2022326 w 2022326"/>
              <a:gd name="connsiteY2" fmla="*/ 0 h 2796133"/>
              <a:gd name="connsiteX3" fmla="*/ 943999 w 2022326"/>
              <a:gd name="connsiteY3" fmla="*/ 2796133 h 2796133"/>
              <a:gd name="connsiteX4" fmla="*/ 0 w 2022326"/>
              <a:gd name="connsiteY4" fmla="*/ 2786608 h 2796133"/>
              <a:gd name="connsiteX0" fmla="*/ 0 w 2022326"/>
              <a:gd name="connsiteY0" fmla="*/ 2786608 h 2786608"/>
              <a:gd name="connsiteX1" fmla="*/ 1125952 w 2022326"/>
              <a:gd name="connsiteY1" fmla="*/ 0 h 2786608"/>
              <a:gd name="connsiteX2" fmla="*/ 2022326 w 2022326"/>
              <a:gd name="connsiteY2" fmla="*/ 0 h 2786608"/>
              <a:gd name="connsiteX3" fmla="*/ 1073617 w 2022326"/>
              <a:gd name="connsiteY3" fmla="*/ 2777083 h 2786608"/>
              <a:gd name="connsiteX4" fmla="*/ 0 w 2022326"/>
              <a:gd name="connsiteY4" fmla="*/ 2786608 h 2786608"/>
              <a:gd name="connsiteX0" fmla="*/ 0 w 1862209"/>
              <a:gd name="connsiteY0" fmla="*/ 2796133 h 2796133"/>
              <a:gd name="connsiteX1" fmla="*/ 965835 w 1862209"/>
              <a:gd name="connsiteY1" fmla="*/ 0 h 2796133"/>
              <a:gd name="connsiteX2" fmla="*/ 1862209 w 1862209"/>
              <a:gd name="connsiteY2" fmla="*/ 0 h 2796133"/>
              <a:gd name="connsiteX3" fmla="*/ 913500 w 1862209"/>
              <a:gd name="connsiteY3" fmla="*/ 2777083 h 2796133"/>
              <a:gd name="connsiteX4" fmla="*/ 0 w 1862209"/>
              <a:gd name="connsiteY4" fmla="*/ 2796133 h 2796133"/>
              <a:gd name="connsiteX0" fmla="*/ 0 w 1862209"/>
              <a:gd name="connsiteY0" fmla="*/ 2796133 h 2796133"/>
              <a:gd name="connsiteX1" fmla="*/ 965835 w 1862209"/>
              <a:gd name="connsiteY1" fmla="*/ 0 h 2796133"/>
              <a:gd name="connsiteX2" fmla="*/ 1862209 w 1862209"/>
              <a:gd name="connsiteY2" fmla="*/ 0 h 2796133"/>
              <a:gd name="connsiteX3" fmla="*/ 1004781 w 1862209"/>
              <a:gd name="connsiteY3" fmla="*/ 2787022 h 2796133"/>
              <a:gd name="connsiteX4" fmla="*/ 0 w 1862209"/>
              <a:gd name="connsiteY4" fmla="*/ 2796133 h 2796133"/>
              <a:gd name="connsiteX0" fmla="*/ 0 w 1748107"/>
              <a:gd name="connsiteY0" fmla="*/ 2766315 h 2787022"/>
              <a:gd name="connsiteX1" fmla="*/ 851733 w 1748107"/>
              <a:gd name="connsiteY1" fmla="*/ 0 h 2787022"/>
              <a:gd name="connsiteX2" fmla="*/ 1748107 w 1748107"/>
              <a:gd name="connsiteY2" fmla="*/ 0 h 2787022"/>
              <a:gd name="connsiteX3" fmla="*/ 890679 w 1748107"/>
              <a:gd name="connsiteY3" fmla="*/ 2787022 h 2787022"/>
              <a:gd name="connsiteX4" fmla="*/ 0 w 1748107"/>
              <a:gd name="connsiteY4" fmla="*/ 2766315 h 27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107" h="2787022">
                <a:moveTo>
                  <a:pt x="0" y="2766315"/>
                </a:moveTo>
                <a:lnTo>
                  <a:pt x="851733" y="0"/>
                </a:lnTo>
                <a:lnTo>
                  <a:pt x="1748107" y="0"/>
                </a:lnTo>
                <a:lnTo>
                  <a:pt x="890679" y="2787022"/>
                </a:lnTo>
                <a:lnTo>
                  <a:pt x="0" y="2766315"/>
                </a:lnTo>
                <a:close/>
              </a:path>
            </a:pathLst>
          </a:custGeom>
          <a:gradFill flip="none" rotWithShape="1">
            <a:gsLst>
              <a:gs pos="0">
                <a:srgbClr val="F2581A">
                  <a:shade val="30000"/>
                  <a:satMod val="115000"/>
                </a:srgbClr>
              </a:gs>
              <a:gs pos="50000">
                <a:srgbClr val="F2581A">
                  <a:shade val="67500"/>
                  <a:satMod val="115000"/>
                </a:srgbClr>
              </a:gs>
              <a:gs pos="100000">
                <a:srgbClr val="F2581A">
                  <a:shade val="100000"/>
                  <a:satMod val="11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423" tIns="45711" rIns="91423" bIns="45711" anchor="ctr"/>
          <a:lstStyle/>
          <a:p>
            <a:pPr algn="ctr" defTabSz="9143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pSp>
        <p:nvGrpSpPr>
          <p:cNvPr id="14341" name="Группа 1"/>
          <p:cNvGrpSpPr>
            <a:grpSpLocks/>
          </p:cNvGrpSpPr>
          <p:nvPr/>
        </p:nvGrpSpPr>
        <p:grpSpPr bwMode="auto">
          <a:xfrm>
            <a:off x="7216179" y="3141665"/>
            <a:ext cx="2232025" cy="5184775"/>
            <a:chOff x="5231110" y="2853730"/>
            <a:chExt cx="2232248" cy="518457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V="1">
              <a:off x="5662953" y="2853730"/>
              <a:ext cx="1800405" cy="446387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447032" y="3214078"/>
              <a:ext cx="1800405" cy="446387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231110" y="3574427"/>
              <a:ext cx="1800405" cy="446387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2" name="Группа 3"/>
          <p:cNvGrpSpPr>
            <a:grpSpLocks/>
          </p:cNvGrpSpPr>
          <p:nvPr/>
        </p:nvGrpSpPr>
        <p:grpSpPr bwMode="auto">
          <a:xfrm>
            <a:off x="6167214" y="4509914"/>
            <a:ext cx="3929062" cy="2719387"/>
            <a:chOff x="4669085" y="4722813"/>
            <a:chExt cx="3929062" cy="2719387"/>
          </a:xfrm>
        </p:grpSpPr>
        <p:sp>
          <p:nvSpPr>
            <p:cNvPr id="9" name="Параллелограмм 15"/>
            <p:cNvSpPr/>
            <p:nvPr/>
          </p:nvSpPr>
          <p:spPr>
            <a:xfrm flipH="1">
              <a:off x="6547097" y="4722813"/>
              <a:ext cx="2051050" cy="2678112"/>
            </a:xfrm>
            <a:custGeom>
              <a:avLst/>
              <a:gdLst>
                <a:gd name="connsiteX0" fmla="*/ 0 w 1872208"/>
                <a:gd name="connsiteY0" fmla="*/ 2160240 h 2160240"/>
                <a:gd name="connsiteX1" fmla="*/ 746356 w 1872208"/>
                <a:gd name="connsiteY1" fmla="*/ 0 h 2160240"/>
                <a:gd name="connsiteX2" fmla="*/ 1872208 w 1872208"/>
                <a:gd name="connsiteY2" fmla="*/ 0 h 2160240"/>
                <a:gd name="connsiteX3" fmla="*/ 1125852 w 1872208"/>
                <a:gd name="connsiteY3" fmla="*/ 2160240 h 2160240"/>
                <a:gd name="connsiteX4" fmla="*/ 0 w 1872208"/>
                <a:gd name="connsiteY4" fmla="*/ 2160240 h 2160240"/>
                <a:gd name="connsiteX0" fmla="*/ 0 w 1991477"/>
                <a:gd name="connsiteY0" fmla="*/ 2160240 h 2160240"/>
                <a:gd name="connsiteX1" fmla="*/ 746356 w 1991477"/>
                <a:gd name="connsiteY1" fmla="*/ 0 h 2160240"/>
                <a:gd name="connsiteX2" fmla="*/ 1991477 w 1991477"/>
                <a:gd name="connsiteY2" fmla="*/ 447261 h 2160240"/>
                <a:gd name="connsiteX3" fmla="*/ 1125852 w 1991477"/>
                <a:gd name="connsiteY3" fmla="*/ 2160240 h 2160240"/>
                <a:gd name="connsiteX4" fmla="*/ 0 w 1991477"/>
                <a:gd name="connsiteY4" fmla="*/ 2160240 h 2160240"/>
                <a:gd name="connsiteX0" fmla="*/ 0 w 1991477"/>
                <a:gd name="connsiteY0" fmla="*/ 2677075 h 2677075"/>
                <a:gd name="connsiteX1" fmla="*/ 1561365 w 1991477"/>
                <a:gd name="connsiteY1" fmla="*/ 0 h 2677075"/>
                <a:gd name="connsiteX2" fmla="*/ 1991477 w 1991477"/>
                <a:gd name="connsiteY2" fmla="*/ 964096 h 2677075"/>
                <a:gd name="connsiteX3" fmla="*/ 1125852 w 1991477"/>
                <a:gd name="connsiteY3" fmla="*/ 2677075 h 2677075"/>
                <a:gd name="connsiteX4" fmla="*/ 0 w 1991477"/>
                <a:gd name="connsiteY4" fmla="*/ 2677075 h 2677075"/>
                <a:gd name="connsiteX0" fmla="*/ 0 w 2051112"/>
                <a:gd name="connsiteY0" fmla="*/ 2677075 h 2677075"/>
                <a:gd name="connsiteX1" fmla="*/ 1561365 w 2051112"/>
                <a:gd name="connsiteY1" fmla="*/ 0 h 2677075"/>
                <a:gd name="connsiteX2" fmla="*/ 2051112 w 2051112"/>
                <a:gd name="connsiteY2" fmla="*/ 1152940 h 2677075"/>
                <a:gd name="connsiteX3" fmla="*/ 1125852 w 2051112"/>
                <a:gd name="connsiteY3" fmla="*/ 2677075 h 2677075"/>
                <a:gd name="connsiteX4" fmla="*/ 0 w 2051112"/>
                <a:gd name="connsiteY4" fmla="*/ 2677075 h 2677075"/>
                <a:gd name="connsiteX0" fmla="*/ 0 w 2051112"/>
                <a:gd name="connsiteY0" fmla="*/ 2677075 h 2677075"/>
                <a:gd name="connsiteX1" fmla="*/ 1575535 w 2051112"/>
                <a:gd name="connsiteY1" fmla="*/ 0 h 2677075"/>
                <a:gd name="connsiteX2" fmla="*/ 2051112 w 2051112"/>
                <a:gd name="connsiteY2" fmla="*/ 1152940 h 2677075"/>
                <a:gd name="connsiteX3" fmla="*/ 1125852 w 2051112"/>
                <a:gd name="connsiteY3" fmla="*/ 2677075 h 2677075"/>
                <a:gd name="connsiteX4" fmla="*/ 0 w 2051112"/>
                <a:gd name="connsiteY4" fmla="*/ 2677075 h 2677075"/>
                <a:gd name="connsiteX0" fmla="*/ 0 w 2051112"/>
                <a:gd name="connsiteY0" fmla="*/ 2673545 h 2673545"/>
                <a:gd name="connsiteX1" fmla="*/ 1586174 w 2051112"/>
                <a:gd name="connsiteY1" fmla="*/ 0 h 2673545"/>
                <a:gd name="connsiteX2" fmla="*/ 2051112 w 2051112"/>
                <a:gd name="connsiteY2" fmla="*/ 1149410 h 2673545"/>
                <a:gd name="connsiteX3" fmla="*/ 1125852 w 2051112"/>
                <a:gd name="connsiteY3" fmla="*/ 2673545 h 2673545"/>
                <a:gd name="connsiteX4" fmla="*/ 0 w 2051112"/>
                <a:gd name="connsiteY4" fmla="*/ 2673545 h 2673545"/>
                <a:gd name="connsiteX0" fmla="*/ 0 w 2051112"/>
                <a:gd name="connsiteY0" fmla="*/ 2677075 h 2677075"/>
                <a:gd name="connsiteX1" fmla="*/ 1589753 w 2051112"/>
                <a:gd name="connsiteY1" fmla="*/ 0 h 2677075"/>
                <a:gd name="connsiteX2" fmla="*/ 2051112 w 2051112"/>
                <a:gd name="connsiteY2" fmla="*/ 1152940 h 2677075"/>
                <a:gd name="connsiteX3" fmla="*/ 1125852 w 2051112"/>
                <a:gd name="connsiteY3" fmla="*/ 2677075 h 2677075"/>
                <a:gd name="connsiteX4" fmla="*/ 0 w 2051112"/>
                <a:gd name="connsiteY4" fmla="*/ 2677075 h 2677075"/>
                <a:gd name="connsiteX0" fmla="*/ 0 w 2051112"/>
                <a:gd name="connsiteY0" fmla="*/ 2680604 h 2680604"/>
                <a:gd name="connsiteX1" fmla="*/ 1579210 w 2051112"/>
                <a:gd name="connsiteY1" fmla="*/ 0 h 2680604"/>
                <a:gd name="connsiteX2" fmla="*/ 2051112 w 2051112"/>
                <a:gd name="connsiteY2" fmla="*/ 1156469 h 2680604"/>
                <a:gd name="connsiteX3" fmla="*/ 1125852 w 2051112"/>
                <a:gd name="connsiteY3" fmla="*/ 2680604 h 2680604"/>
                <a:gd name="connsiteX4" fmla="*/ 0 w 2051112"/>
                <a:gd name="connsiteY4" fmla="*/ 2680604 h 2680604"/>
                <a:gd name="connsiteX0" fmla="*/ 0 w 2051112"/>
                <a:gd name="connsiteY0" fmla="*/ 2677074 h 2677074"/>
                <a:gd name="connsiteX1" fmla="*/ 1568666 w 2051112"/>
                <a:gd name="connsiteY1" fmla="*/ 0 h 2677074"/>
                <a:gd name="connsiteX2" fmla="*/ 2051112 w 2051112"/>
                <a:gd name="connsiteY2" fmla="*/ 1152939 h 2677074"/>
                <a:gd name="connsiteX3" fmla="*/ 1125852 w 2051112"/>
                <a:gd name="connsiteY3" fmla="*/ 2677074 h 2677074"/>
                <a:gd name="connsiteX4" fmla="*/ 0 w 2051112"/>
                <a:gd name="connsiteY4" fmla="*/ 2677074 h 267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1112" h="2677074">
                  <a:moveTo>
                    <a:pt x="0" y="2677074"/>
                  </a:moveTo>
                  <a:lnTo>
                    <a:pt x="1568666" y="0"/>
                  </a:lnTo>
                  <a:lnTo>
                    <a:pt x="2051112" y="1152939"/>
                  </a:lnTo>
                  <a:lnTo>
                    <a:pt x="1125852" y="2677074"/>
                  </a:lnTo>
                  <a:lnTo>
                    <a:pt x="0" y="26770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Параллелограмм 13"/>
            <p:cNvSpPr/>
            <p:nvPr/>
          </p:nvSpPr>
          <p:spPr>
            <a:xfrm>
              <a:off x="4669085" y="4724400"/>
              <a:ext cx="2363787" cy="2717800"/>
            </a:xfrm>
            <a:custGeom>
              <a:avLst/>
              <a:gdLst>
                <a:gd name="connsiteX0" fmla="*/ 0 w 1584176"/>
                <a:gd name="connsiteY0" fmla="*/ 2786608 h 2786608"/>
                <a:gd name="connsiteX1" fmla="*/ 687802 w 1584176"/>
                <a:gd name="connsiteY1" fmla="*/ 0 h 2786608"/>
                <a:gd name="connsiteX2" fmla="*/ 1584176 w 1584176"/>
                <a:gd name="connsiteY2" fmla="*/ 0 h 2786608"/>
                <a:gd name="connsiteX3" fmla="*/ 896374 w 1584176"/>
                <a:gd name="connsiteY3" fmla="*/ 2786608 h 2786608"/>
                <a:gd name="connsiteX4" fmla="*/ 0 w 1584176"/>
                <a:gd name="connsiteY4" fmla="*/ 2786608 h 2786608"/>
                <a:gd name="connsiteX0" fmla="*/ 0 w 2127101"/>
                <a:gd name="connsiteY0" fmla="*/ 2796133 h 2796133"/>
                <a:gd name="connsiteX1" fmla="*/ 1230727 w 2127101"/>
                <a:gd name="connsiteY1" fmla="*/ 0 h 2796133"/>
                <a:gd name="connsiteX2" fmla="*/ 2127101 w 2127101"/>
                <a:gd name="connsiteY2" fmla="*/ 0 h 2796133"/>
                <a:gd name="connsiteX3" fmla="*/ 1439299 w 2127101"/>
                <a:gd name="connsiteY3" fmla="*/ 2786608 h 2796133"/>
                <a:gd name="connsiteX4" fmla="*/ 0 w 2127101"/>
                <a:gd name="connsiteY4" fmla="*/ 2796133 h 2796133"/>
                <a:gd name="connsiteX0" fmla="*/ 0 w 2127101"/>
                <a:gd name="connsiteY0" fmla="*/ 2796133 h 2796133"/>
                <a:gd name="connsiteX1" fmla="*/ 1230727 w 2127101"/>
                <a:gd name="connsiteY1" fmla="*/ 0 h 2796133"/>
                <a:gd name="connsiteX2" fmla="*/ 2127101 w 2127101"/>
                <a:gd name="connsiteY2" fmla="*/ 0 h 2796133"/>
                <a:gd name="connsiteX3" fmla="*/ 972574 w 2127101"/>
                <a:gd name="connsiteY3" fmla="*/ 2786608 h 2796133"/>
                <a:gd name="connsiteX4" fmla="*/ 0 w 2127101"/>
                <a:gd name="connsiteY4" fmla="*/ 2796133 h 2796133"/>
                <a:gd name="connsiteX0" fmla="*/ 0 w 2127101"/>
                <a:gd name="connsiteY0" fmla="*/ 2796133 h 2796133"/>
                <a:gd name="connsiteX1" fmla="*/ 1230727 w 2127101"/>
                <a:gd name="connsiteY1" fmla="*/ 0 h 2796133"/>
                <a:gd name="connsiteX2" fmla="*/ 2127101 w 2127101"/>
                <a:gd name="connsiteY2" fmla="*/ 0 h 2796133"/>
                <a:gd name="connsiteX3" fmla="*/ 1048774 w 2127101"/>
                <a:gd name="connsiteY3" fmla="*/ 2796133 h 2796133"/>
                <a:gd name="connsiteX4" fmla="*/ 0 w 2127101"/>
                <a:gd name="connsiteY4" fmla="*/ 2796133 h 2796133"/>
                <a:gd name="connsiteX0" fmla="*/ 0 w 2022326"/>
                <a:gd name="connsiteY0" fmla="*/ 2786608 h 2796133"/>
                <a:gd name="connsiteX1" fmla="*/ 1125952 w 2022326"/>
                <a:gd name="connsiteY1" fmla="*/ 0 h 2796133"/>
                <a:gd name="connsiteX2" fmla="*/ 2022326 w 2022326"/>
                <a:gd name="connsiteY2" fmla="*/ 0 h 2796133"/>
                <a:gd name="connsiteX3" fmla="*/ 943999 w 2022326"/>
                <a:gd name="connsiteY3" fmla="*/ 2796133 h 2796133"/>
                <a:gd name="connsiteX4" fmla="*/ 0 w 2022326"/>
                <a:gd name="connsiteY4" fmla="*/ 2786608 h 2796133"/>
                <a:gd name="connsiteX0" fmla="*/ 0 w 2022326"/>
                <a:gd name="connsiteY0" fmla="*/ 2786608 h 2786608"/>
                <a:gd name="connsiteX1" fmla="*/ 1125952 w 2022326"/>
                <a:gd name="connsiteY1" fmla="*/ 0 h 2786608"/>
                <a:gd name="connsiteX2" fmla="*/ 2022326 w 2022326"/>
                <a:gd name="connsiteY2" fmla="*/ 0 h 2786608"/>
                <a:gd name="connsiteX3" fmla="*/ 1073617 w 2022326"/>
                <a:gd name="connsiteY3" fmla="*/ 2777083 h 2786608"/>
                <a:gd name="connsiteX4" fmla="*/ 0 w 2022326"/>
                <a:gd name="connsiteY4" fmla="*/ 2786608 h 2786608"/>
                <a:gd name="connsiteX0" fmla="*/ 0 w 1862209"/>
                <a:gd name="connsiteY0" fmla="*/ 2796133 h 2796133"/>
                <a:gd name="connsiteX1" fmla="*/ 965835 w 1862209"/>
                <a:gd name="connsiteY1" fmla="*/ 0 h 2796133"/>
                <a:gd name="connsiteX2" fmla="*/ 1862209 w 1862209"/>
                <a:gd name="connsiteY2" fmla="*/ 0 h 2796133"/>
                <a:gd name="connsiteX3" fmla="*/ 913500 w 1862209"/>
                <a:gd name="connsiteY3" fmla="*/ 2777083 h 2796133"/>
                <a:gd name="connsiteX4" fmla="*/ 0 w 1862209"/>
                <a:gd name="connsiteY4" fmla="*/ 2796133 h 2796133"/>
                <a:gd name="connsiteX0" fmla="*/ 0 w 1862209"/>
                <a:gd name="connsiteY0" fmla="*/ 2796133 h 2796133"/>
                <a:gd name="connsiteX1" fmla="*/ 965835 w 1862209"/>
                <a:gd name="connsiteY1" fmla="*/ 0 h 2796133"/>
                <a:gd name="connsiteX2" fmla="*/ 1862209 w 1862209"/>
                <a:gd name="connsiteY2" fmla="*/ 0 h 2796133"/>
                <a:gd name="connsiteX3" fmla="*/ 1004781 w 1862209"/>
                <a:gd name="connsiteY3" fmla="*/ 2787022 h 2796133"/>
                <a:gd name="connsiteX4" fmla="*/ 0 w 1862209"/>
                <a:gd name="connsiteY4" fmla="*/ 2796133 h 2796133"/>
                <a:gd name="connsiteX0" fmla="*/ 0 w 1748107"/>
                <a:gd name="connsiteY0" fmla="*/ 2766315 h 2787022"/>
                <a:gd name="connsiteX1" fmla="*/ 851733 w 1748107"/>
                <a:gd name="connsiteY1" fmla="*/ 0 h 2787022"/>
                <a:gd name="connsiteX2" fmla="*/ 1748107 w 1748107"/>
                <a:gd name="connsiteY2" fmla="*/ 0 h 2787022"/>
                <a:gd name="connsiteX3" fmla="*/ 890679 w 1748107"/>
                <a:gd name="connsiteY3" fmla="*/ 2787022 h 2787022"/>
                <a:gd name="connsiteX4" fmla="*/ 0 w 1748107"/>
                <a:gd name="connsiteY4" fmla="*/ 2766315 h 2787022"/>
                <a:gd name="connsiteX0" fmla="*/ 0 w 1808961"/>
                <a:gd name="connsiteY0" fmla="*/ 2756023 h 2787022"/>
                <a:gd name="connsiteX1" fmla="*/ 912587 w 1808961"/>
                <a:gd name="connsiteY1" fmla="*/ 0 h 2787022"/>
                <a:gd name="connsiteX2" fmla="*/ 1808961 w 1808961"/>
                <a:gd name="connsiteY2" fmla="*/ 0 h 2787022"/>
                <a:gd name="connsiteX3" fmla="*/ 951533 w 1808961"/>
                <a:gd name="connsiteY3" fmla="*/ 2787022 h 2787022"/>
                <a:gd name="connsiteX4" fmla="*/ 0 w 1808961"/>
                <a:gd name="connsiteY4" fmla="*/ 2756023 h 278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961" h="2787022">
                  <a:moveTo>
                    <a:pt x="0" y="2756023"/>
                  </a:moveTo>
                  <a:lnTo>
                    <a:pt x="912587" y="0"/>
                  </a:lnTo>
                  <a:lnTo>
                    <a:pt x="1808961" y="0"/>
                  </a:lnTo>
                  <a:lnTo>
                    <a:pt x="951533" y="2787022"/>
                  </a:lnTo>
                  <a:lnTo>
                    <a:pt x="0" y="275602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2581A">
                    <a:shade val="30000"/>
                    <a:satMod val="115000"/>
                  </a:srgbClr>
                </a:gs>
                <a:gs pos="50000">
                  <a:srgbClr val="F2581A">
                    <a:shade val="67500"/>
                    <a:satMod val="115000"/>
                  </a:srgbClr>
                </a:gs>
                <a:gs pos="100000">
                  <a:srgbClr val="F2581A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52" y="379456"/>
            <a:ext cx="11398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7" y="17575"/>
            <a:ext cx="10461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Прямоугольник 18"/>
          <p:cNvSpPr>
            <a:spLocks noChangeArrowheads="1"/>
          </p:cNvSpPr>
          <p:nvPr/>
        </p:nvSpPr>
        <p:spPr bwMode="auto">
          <a:xfrm>
            <a:off x="303533" y="5038956"/>
            <a:ext cx="5533231" cy="163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1" rIns="91423" bIns="45711">
            <a:sp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сотрудник</a:t>
            </a:r>
            <a:b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научно-исследовательского центра технического регулирования </a:t>
            </a:r>
            <a:b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ВНИИПО МЧС России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АКСЮТИН  Павел  Геннадьевич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7" name="Группа 19"/>
          <p:cNvGrpSpPr>
            <a:grpSpLocks/>
          </p:cNvGrpSpPr>
          <p:nvPr/>
        </p:nvGrpSpPr>
        <p:grpSpPr bwMode="auto">
          <a:xfrm>
            <a:off x="8007250" y="-3411538"/>
            <a:ext cx="2232025" cy="5184776"/>
            <a:chOff x="5231110" y="2853730"/>
            <a:chExt cx="2232248" cy="518457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5662953" y="2853730"/>
              <a:ext cx="1800405" cy="446387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447032" y="3214079"/>
              <a:ext cx="1800405" cy="446387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5231110" y="3574427"/>
              <a:ext cx="1800405" cy="446387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308728" y="1917626"/>
            <a:ext cx="73392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технического регулирования в области пожарной безопасности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Евразийского экономического союза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3718942" y="2853730"/>
            <a:ext cx="3960440" cy="93199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22.07.2008 </a:t>
            </a:r>
            <a:b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123-ФЗ «Технический регламент </a:t>
            </a:r>
            <a:b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требованиях пожарной безопасности»</a:t>
            </a:r>
          </a:p>
          <a:p>
            <a:pPr algn="ctr"/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832324" y="2849618"/>
            <a:ext cx="3951514" cy="9361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30.12.2009</a:t>
            </a:r>
            <a:b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384-ФЗ «Технический регламент о безопасности зданий и сооружений»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670" y="154891"/>
            <a:ext cx="10767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СТРУКТУРА ЗАКОНОДАТЕЛЬСТВА В СФЕРЕ ОБЕСПЕЧЕНИЯ ПБ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Содержимое 13" descr="конст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703" y="1098149"/>
            <a:ext cx="1358021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718942" y="1098150"/>
            <a:ext cx="8064896" cy="1571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Федеральный закон от 27 декабря 2002 года №184-ФЗ </a:t>
            </a:r>
            <a:b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«О техническом регулировании»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-------------------------------------------------------------------------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Федеральный закон от 29 июня 2015 года №162-ФЗ </a:t>
            </a:r>
            <a:b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«О стандартизации в Российской Федерации»</a:t>
            </a: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5404687" y="2256209"/>
            <a:ext cx="304652" cy="1034406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543007" y="1366764"/>
            <a:ext cx="978652" cy="103440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20809" y="3861842"/>
            <a:ext cx="3958573" cy="2925739"/>
          </a:xfrm>
          <a:prstGeom prst="roundRect">
            <a:avLst>
              <a:gd name="adj" fmla="val 244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32325" y="3861842"/>
            <a:ext cx="3951514" cy="2925739"/>
          </a:xfrm>
          <a:prstGeom prst="roundRect">
            <a:avLst>
              <a:gd name="adj" fmla="val 244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8942" y="3861842"/>
            <a:ext cx="39604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>
              <a:spcAft>
                <a:spcPts val="1200"/>
              </a:spcAft>
            </a:pPr>
            <a:r>
              <a:rPr lang="ru-RU" sz="1400" dirty="0">
                <a:cs typeface="Arial" pitchFamily="34" charset="0"/>
              </a:rPr>
              <a:t>Постановления и </a:t>
            </a:r>
            <a:r>
              <a:rPr lang="ru-RU" sz="1400" dirty="0" smtClean="0">
                <a:cs typeface="Arial" pitchFamily="34" charset="0"/>
              </a:rPr>
              <a:t>распоряжения Правительства </a:t>
            </a:r>
            <a:r>
              <a:rPr lang="ru-RU" sz="1400" dirty="0">
                <a:cs typeface="Arial" pitchFamily="34" charset="0"/>
              </a:rPr>
              <a:t>Российской Федерации (</a:t>
            </a:r>
            <a:r>
              <a:rPr lang="ru-RU" sz="1400" dirty="0" smtClean="0">
                <a:cs typeface="Arial" pitchFamily="34" charset="0"/>
              </a:rPr>
              <a:t>от 22.07.2020 </a:t>
            </a:r>
            <a:r>
              <a:rPr lang="ru-RU" sz="1400" dirty="0">
                <a:cs typeface="Arial" pitchFamily="34" charset="0"/>
              </a:rPr>
              <a:t>№ 1084, </a:t>
            </a:r>
            <a:r>
              <a:rPr lang="ru-RU" sz="1400" dirty="0" smtClean="0">
                <a:cs typeface="Arial" pitchFamily="34" charset="0"/>
              </a:rPr>
              <a:t>от </a:t>
            </a:r>
            <a:r>
              <a:rPr lang="ru-RU" sz="1400" dirty="0">
                <a:cs typeface="Arial" pitchFamily="34" charset="0"/>
              </a:rPr>
              <a:t>31.08.2020 № 1325, </a:t>
            </a:r>
            <a:r>
              <a:rPr lang="ru-RU" sz="1400" dirty="0" smtClean="0">
                <a:cs typeface="Arial" pitchFamily="34" charset="0"/>
              </a:rPr>
              <a:t>от 10.03.2009 </a:t>
            </a:r>
            <a:r>
              <a:rPr lang="ru-RU" sz="1400" dirty="0">
                <a:cs typeface="Arial" pitchFamily="34" charset="0"/>
              </a:rPr>
              <a:t>№ 304-р</a:t>
            </a:r>
            <a:r>
              <a:rPr lang="ru-RU" sz="1400" dirty="0" smtClean="0">
                <a:cs typeface="Arial" pitchFamily="34" charset="0"/>
              </a:rPr>
              <a:t>)</a:t>
            </a:r>
          </a:p>
          <a:p>
            <a:pPr lvl="0" algn="ctr" defTabSz="914400" eaLnBrk="1" hangingPunct="1">
              <a:spcAft>
                <a:spcPts val="1200"/>
              </a:spcAft>
            </a:pPr>
            <a:r>
              <a:rPr lang="ru-RU" sz="1400" dirty="0">
                <a:cs typeface="Arial" pitchFamily="34" charset="0"/>
              </a:rPr>
              <a:t>Приказы МЧС России, </a:t>
            </a:r>
            <a:r>
              <a:rPr lang="ru-RU" sz="1400" dirty="0" smtClean="0">
                <a:cs typeface="Arial" pitchFamily="34" charset="0"/>
              </a:rPr>
              <a:t>зарегистрированные </a:t>
            </a:r>
            <a:br>
              <a:rPr lang="ru-RU" sz="1400" dirty="0" smtClean="0">
                <a:cs typeface="Arial" pitchFamily="34" charset="0"/>
              </a:rPr>
            </a:br>
            <a:r>
              <a:rPr lang="ru-RU" sz="1400" dirty="0" smtClean="0">
                <a:cs typeface="Arial" pitchFamily="34" charset="0"/>
              </a:rPr>
              <a:t>в </a:t>
            </a:r>
            <a:r>
              <a:rPr lang="ru-RU" sz="1400" dirty="0">
                <a:cs typeface="Arial" pitchFamily="34" charset="0"/>
              </a:rPr>
              <a:t>Минюсте России </a:t>
            </a:r>
            <a:r>
              <a:rPr lang="ru-RU" sz="1400" dirty="0" smtClean="0">
                <a:cs typeface="Arial" pitchFamily="34" charset="0"/>
              </a:rPr>
              <a:t>(</a:t>
            </a:r>
            <a:r>
              <a:rPr lang="ru-RU" sz="1400" dirty="0">
                <a:cs typeface="Arial" pitchFamily="34" charset="0"/>
              </a:rPr>
              <a:t>методики расчета </a:t>
            </a:r>
            <a:r>
              <a:rPr lang="ru-RU" sz="1400" dirty="0" smtClean="0">
                <a:cs typeface="Arial" pitchFamily="34" charset="0"/>
              </a:rPr>
              <a:t>величин пожарного </a:t>
            </a:r>
            <a:r>
              <a:rPr lang="ru-RU" sz="1400" dirty="0">
                <a:cs typeface="Arial" pitchFamily="34" charset="0"/>
              </a:rPr>
              <a:t>риска</a:t>
            </a:r>
            <a:r>
              <a:rPr lang="ru-RU" sz="1400" dirty="0" smtClean="0">
                <a:cs typeface="Arial" pitchFamily="34" charset="0"/>
              </a:rPr>
              <a:t>)</a:t>
            </a:r>
          </a:p>
          <a:p>
            <a:pPr lvl="0" algn="ctr" defTabSz="914400" eaLnBrk="1" hangingPunct="1">
              <a:spcAft>
                <a:spcPts val="1200"/>
              </a:spcAft>
            </a:pPr>
            <a:r>
              <a:rPr lang="ru-RU" sz="1400" dirty="0">
                <a:cs typeface="Arial" pitchFamily="34" charset="0"/>
              </a:rPr>
              <a:t>Приказы МЧС России </a:t>
            </a:r>
            <a:r>
              <a:rPr lang="ru-RU" sz="1400" dirty="0" smtClean="0">
                <a:cs typeface="Arial" pitchFamily="34" charset="0"/>
              </a:rPr>
              <a:t>Об </a:t>
            </a:r>
            <a:r>
              <a:rPr lang="ru-RU" sz="1400" dirty="0">
                <a:cs typeface="Arial" pitchFamily="34" charset="0"/>
              </a:rPr>
              <a:t>утверждении сводов правил в области </a:t>
            </a:r>
            <a:r>
              <a:rPr lang="ru-RU" sz="1400" dirty="0" smtClean="0">
                <a:cs typeface="Arial" pitchFamily="34" charset="0"/>
              </a:rPr>
              <a:t>пожарной безопасности</a:t>
            </a:r>
          </a:p>
          <a:p>
            <a:pPr algn="ctr">
              <a:spcAft>
                <a:spcPts val="1200"/>
              </a:spcAft>
            </a:pPr>
            <a:r>
              <a:rPr lang="ru-RU" sz="1400" dirty="0"/>
              <a:t>Приказ Росстандарта от 14.07.2020 № </a:t>
            </a:r>
            <a:r>
              <a:rPr lang="ru-RU" sz="1400" dirty="0" smtClean="0"/>
              <a:t>1190</a:t>
            </a:r>
            <a:br>
              <a:rPr lang="ru-RU" sz="1400" dirty="0" smtClean="0"/>
            </a:br>
            <a:r>
              <a:rPr lang="ru-RU" sz="1400" dirty="0" smtClean="0">
                <a:cs typeface="Arial" pitchFamily="34" charset="0"/>
              </a:rPr>
              <a:t>(перечень </a:t>
            </a:r>
            <a:r>
              <a:rPr lang="ru-RU" sz="1400" dirty="0">
                <a:cs typeface="Arial" pitchFamily="34" charset="0"/>
              </a:rPr>
              <a:t>национальных стандартов и сводов правил добровольного применения</a:t>
            </a:r>
            <a:r>
              <a:rPr lang="ru-RU" sz="1400" dirty="0" smtClean="0">
                <a:cs typeface="Arial" pitchFamily="34" charset="0"/>
              </a:rPr>
              <a:t>)</a:t>
            </a:r>
            <a:endParaRPr lang="ru-RU" sz="1400" dirty="0">
              <a:cs typeface="Arial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9655755" y="2256209"/>
            <a:ext cx="304652" cy="1034406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23398" y="3920490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Постановление </a:t>
            </a:r>
            <a:r>
              <a:rPr lang="ru-RU" sz="1400" dirty="0" smtClean="0"/>
              <a:t>Правительства Российской </a:t>
            </a:r>
            <a:r>
              <a:rPr lang="ru-RU" sz="1400" dirty="0"/>
              <a:t>Федерации от 28.05.2021 № </a:t>
            </a:r>
            <a:r>
              <a:rPr lang="ru-RU" sz="1400" dirty="0" smtClean="0"/>
              <a:t>815</a:t>
            </a:r>
            <a:br>
              <a:rPr lang="ru-RU" sz="1400" dirty="0" smtClean="0"/>
            </a:br>
            <a:r>
              <a:rPr lang="ru-RU" sz="1400" dirty="0" smtClean="0"/>
              <a:t>(Перечень </a:t>
            </a:r>
            <a:r>
              <a:rPr lang="ru-RU" sz="1400" dirty="0"/>
              <a:t>национальных стандартов и сводов правил обязательного </a:t>
            </a:r>
            <a:r>
              <a:rPr lang="ru-RU" sz="1400" dirty="0" smtClean="0"/>
              <a:t>применения)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>
                <a:cs typeface="Arial" pitchFamily="34" charset="0"/>
              </a:rPr>
              <a:t>Приказ Росстандарта от 02.04.2020 № 687 (Перечень </a:t>
            </a:r>
            <a:r>
              <a:rPr lang="ru-RU" sz="1400" dirty="0"/>
              <a:t>национальных стандартов и сводов правил </a:t>
            </a:r>
            <a:r>
              <a:rPr lang="ru-RU" sz="1400" dirty="0">
                <a:cs typeface="Arial" pitchFamily="34" charset="0"/>
              </a:rPr>
              <a:t>добровольного применения</a:t>
            </a:r>
            <a:r>
              <a:rPr lang="ru-RU" sz="1400" dirty="0" smtClean="0">
                <a:cs typeface="Arial" pitchFamily="34" charset="0"/>
              </a:rPr>
              <a:t>)</a:t>
            </a:r>
          </a:p>
          <a:p>
            <a:pPr algn="ctr"/>
            <a:endParaRPr lang="ru-RU" sz="1400" dirty="0">
              <a:cs typeface="Arial" pitchFamily="34" charset="0"/>
            </a:endParaRPr>
          </a:p>
          <a:p>
            <a:pPr algn="ctr"/>
            <a:r>
              <a:rPr lang="ru-RU" sz="1400" dirty="0">
                <a:cs typeface="Arial" pitchFamily="34" charset="0"/>
              </a:rPr>
              <a:t>Приказы Минстроя России </a:t>
            </a:r>
            <a:br>
              <a:rPr lang="ru-RU" sz="1400" dirty="0">
                <a:cs typeface="Arial" pitchFamily="34" charset="0"/>
              </a:rPr>
            </a:br>
            <a:r>
              <a:rPr lang="ru-RU" sz="1400" dirty="0">
                <a:cs typeface="Arial" pitchFamily="34" charset="0"/>
              </a:rPr>
              <a:t>Об утверждении сводов правил в области строительства (СП Минстроя) – 428 шт</a:t>
            </a:r>
            <a:r>
              <a:rPr lang="ru-RU" sz="1400" dirty="0" smtClean="0">
                <a:cs typeface="Arial" pitchFamily="34" charset="0"/>
              </a:rPr>
              <a:t>.</a:t>
            </a:r>
            <a:endParaRPr lang="ru-RU" sz="1400" dirty="0"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8542" y="3476619"/>
            <a:ext cx="3096344" cy="33091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Федеральный закон </a:t>
            </a:r>
            <a:b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от 21 декабря 1994 года </a:t>
            </a:r>
            <a:b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№ 69-ФЗ «О пожарной безопасности»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------------------------------------</a:t>
            </a:r>
          </a:p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Указ Президента </a:t>
            </a:r>
          </a:p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Российской Федерации </a:t>
            </a:r>
          </a:p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от 11 июля 2004 года </a:t>
            </a:r>
            <a:br>
              <a:rPr lang="ru-RU" sz="1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№ 868</a:t>
            </a:r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1382128" y="2556000"/>
            <a:ext cx="569169" cy="103440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0529" y="-26590"/>
            <a:ext cx="10087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РАСШИРЕНИЕ УСЛОВИЙ СООТЕВЕТСВИЯ ОБЪЕКТА ЗАЩИТЫ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ТРЕБОВАНИЯМ ПБ </a:t>
            </a:r>
            <a:r>
              <a:rPr lang="ru-RU" sz="2000" b="1" i="1" dirty="0" smtClean="0">
                <a:solidFill>
                  <a:schemeClr val="bg1"/>
                </a:solidFill>
              </a:rPr>
              <a:t>(СТАТЬЯ 6  «ТЕХНИЧЕСКОГО РЕГЛАМЕНТА О ТРЕБОВАНИЯХ ПБ»)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75" y="1071533"/>
            <a:ext cx="2552211" cy="35149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895" y="3069754"/>
            <a:ext cx="2592288" cy="36036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Нашивка 4"/>
          <p:cNvSpPr/>
          <p:nvPr/>
        </p:nvSpPr>
        <p:spPr>
          <a:xfrm>
            <a:off x="2782839" y="3285778"/>
            <a:ext cx="720080" cy="93610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55" y="1562398"/>
            <a:ext cx="11398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11" y="1197546"/>
            <a:ext cx="10461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6386626" y="1079716"/>
            <a:ext cx="5460293" cy="162999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ВЫПОНЕНЫ ТРЕБОВАНИЯ ТЕХНИЧЕСКОГО РЕГЛАМЕНТА </a:t>
            </a:r>
            <a:b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ТРЕБОВАНИЯХ ПОЖАРНОЙ БЕЗОПАСНОСТИ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395553" y="2861913"/>
            <a:ext cx="5451366" cy="3811532"/>
          </a:xfrm>
          <a:prstGeom prst="roundRect">
            <a:avLst>
              <a:gd name="adj" fmla="val 244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6560" y="3048263"/>
            <a:ext cx="54513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800"/>
              </a:spcAft>
            </a:pPr>
            <a:r>
              <a:rPr lang="ru-RU" sz="1600" b="1" dirty="0"/>
              <a:t>пожарный риск не превышает допустимых значений</a:t>
            </a:r>
          </a:p>
          <a:p>
            <a:pPr lvl="0" algn="ctr">
              <a:spcAft>
                <a:spcPts val="1800"/>
              </a:spcAft>
            </a:pPr>
            <a:r>
              <a:rPr lang="ru-RU" sz="1600" b="1" dirty="0"/>
              <a:t>выполнены требования пожарной безопасности, содержащиеся в нормативных документах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по </a:t>
            </a:r>
            <a:r>
              <a:rPr lang="ru-RU" sz="1600" b="1" dirty="0"/>
              <a:t>пожарной безопасности</a:t>
            </a:r>
          </a:p>
          <a:p>
            <a:pPr lvl="0" algn="ctr">
              <a:spcAft>
                <a:spcPts val="1800"/>
              </a:spcAft>
            </a:pPr>
            <a:r>
              <a:rPr lang="ru-RU" sz="1600" b="1" dirty="0"/>
              <a:t>выполнены требования пожарной безопасности, содержащиеся в специальных технических условиях</a:t>
            </a:r>
          </a:p>
          <a:p>
            <a:pPr lvl="0" algn="ctr">
              <a:spcAft>
                <a:spcPts val="1800"/>
              </a:spcAft>
            </a:pPr>
            <a:r>
              <a:rPr lang="ru-RU" sz="1600" b="1" dirty="0"/>
              <a:t>выполнены требования пожарной безопасности, содержащиеся в стандарте организации</a:t>
            </a:r>
          </a:p>
          <a:p>
            <a:pPr lvl="0" algn="ctr">
              <a:spcAft>
                <a:spcPts val="1800"/>
              </a:spcAft>
            </a:pPr>
            <a:r>
              <a:rPr lang="ru-RU" sz="1600" b="1" dirty="0"/>
              <a:t>результаты исследований, расчетов и (или) испытаний подтверждают обеспечение пожарной безопасности </a:t>
            </a:r>
          </a:p>
        </p:txBody>
      </p:sp>
    </p:spTree>
    <p:extLst>
      <p:ext uri="{BB962C8B-B14F-4D97-AF65-F5344CB8AC3E}">
        <p14:creationId xmlns:p14="http://schemas.microsoft.com/office/powerpoint/2010/main" val="9901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6269422" y="2877470"/>
            <a:ext cx="4434296" cy="132974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Содержат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 необходимых инженерно-технических и организационных мероприятий по обеспечению пожарной безопасности</a:t>
            </a:r>
          </a:p>
        </p:txBody>
      </p:sp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670" y="154891"/>
            <a:ext cx="7398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СПЕЦИАЛЬНЫЕ ТЕХНИЧЕСКИЕ УСЛОВИЯ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0861893" y="4824876"/>
            <a:ext cx="900000" cy="900000"/>
            <a:chOff x="182488" y="4606766"/>
            <a:chExt cx="900000" cy="900000"/>
          </a:xfrm>
        </p:grpSpPr>
        <p:sp>
          <p:nvSpPr>
            <p:cNvPr id="22" name="Овал 21"/>
            <p:cNvSpPr/>
            <p:nvPr/>
          </p:nvSpPr>
          <p:spPr bwMode="auto">
            <a:xfrm>
              <a:off x="182488" y="4606766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000">
                <a:solidFill>
                  <a:prstClr val="white"/>
                </a:solidFill>
              </a:endParaRPr>
            </a:p>
          </p:txBody>
        </p:sp>
        <p:grpSp>
          <p:nvGrpSpPr>
            <p:cNvPr id="27" name="Group 560"/>
            <p:cNvGrpSpPr/>
            <p:nvPr/>
          </p:nvGrpSpPr>
          <p:grpSpPr>
            <a:xfrm>
              <a:off x="406574" y="4784033"/>
              <a:ext cx="428037" cy="589977"/>
              <a:chOff x="10145713" y="5810250"/>
              <a:chExt cx="363537" cy="487363"/>
            </a:xfrm>
            <a:solidFill>
              <a:schemeClr val="bg1"/>
            </a:solidFill>
          </p:grpSpPr>
          <p:sp>
            <p:nvSpPr>
              <p:cNvPr id="30" name="Freeform 516"/>
              <p:cNvSpPr>
                <a:spLocks noEditPoints="1"/>
              </p:cNvSpPr>
              <p:nvPr/>
            </p:nvSpPr>
            <p:spPr bwMode="auto">
              <a:xfrm>
                <a:off x="10145713" y="5810250"/>
                <a:ext cx="363537" cy="487363"/>
              </a:xfrm>
              <a:custGeom>
                <a:avLst/>
                <a:gdLst>
                  <a:gd name="T0" fmla="*/ 222 w 2515"/>
                  <a:gd name="T1" fmla="*/ 222 h 3378"/>
                  <a:gd name="T2" fmla="*/ 222 w 2515"/>
                  <a:gd name="T3" fmla="*/ 3156 h 3378"/>
                  <a:gd name="T4" fmla="*/ 1776 w 2515"/>
                  <a:gd name="T5" fmla="*/ 3156 h 3378"/>
                  <a:gd name="T6" fmla="*/ 1776 w 2515"/>
                  <a:gd name="T7" fmla="*/ 2676 h 3378"/>
                  <a:gd name="T8" fmla="*/ 2293 w 2515"/>
                  <a:gd name="T9" fmla="*/ 2676 h 3378"/>
                  <a:gd name="T10" fmla="*/ 2293 w 2515"/>
                  <a:gd name="T11" fmla="*/ 222 h 3378"/>
                  <a:gd name="T12" fmla="*/ 2062 w 2515"/>
                  <a:gd name="T13" fmla="*/ 222 h 3378"/>
                  <a:gd name="T14" fmla="*/ 2062 w 2515"/>
                  <a:gd name="T15" fmla="*/ 1490 h 3378"/>
                  <a:gd name="T16" fmla="*/ 1779 w 2515"/>
                  <a:gd name="T17" fmla="*/ 1121 h 3378"/>
                  <a:gd name="T18" fmla="*/ 1495 w 2515"/>
                  <a:gd name="T19" fmla="*/ 1490 h 3378"/>
                  <a:gd name="T20" fmla="*/ 1495 w 2515"/>
                  <a:gd name="T21" fmla="*/ 222 h 3378"/>
                  <a:gd name="T22" fmla="*/ 222 w 2515"/>
                  <a:gd name="T23" fmla="*/ 222 h 3378"/>
                  <a:gd name="T24" fmla="*/ 111 w 2515"/>
                  <a:gd name="T25" fmla="*/ 0 h 3378"/>
                  <a:gd name="T26" fmla="*/ 2404 w 2515"/>
                  <a:gd name="T27" fmla="*/ 0 h 3378"/>
                  <a:gd name="T28" fmla="*/ 2430 w 2515"/>
                  <a:gd name="T29" fmla="*/ 3 h 3378"/>
                  <a:gd name="T30" fmla="*/ 2452 w 2515"/>
                  <a:gd name="T31" fmla="*/ 11 h 3378"/>
                  <a:gd name="T32" fmla="*/ 2473 w 2515"/>
                  <a:gd name="T33" fmla="*/ 25 h 3378"/>
                  <a:gd name="T34" fmla="*/ 2490 w 2515"/>
                  <a:gd name="T35" fmla="*/ 41 h 3378"/>
                  <a:gd name="T36" fmla="*/ 2504 w 2515"/>
                  <a:gd name="T37" fmla="*/ 62 h 3378"/>
                  <a:gd name="T38" fmla="*/ 2512 w 2515"/>
                  <a:gd name="T39" fmla="*/ 85 h 3378"/>
                  <a:gd name="T40" fmla="*/ 2515 w 2515"/>
                  <a:gd name="T41" fmla="*/ 111 h 3378"/>
                  <a:gd name="T42" fmla="*/ 2515 w 2515"/>
                  <a:gd name="T43" fmla="*/ 2737 h 3378"/>
                  <a:gd name="T44" fmla="*/ 2512 w 2515"/>
                  <a:gd name="T45" fmla="*/ 2761 h 3378"/>
                  <a:gd name="T46" fmla="*/ 2505 w 2515"/>
                  <a:gd name="T47" fmla="*/ 2782 h 3378"/>
                  <a:gd name="T48" fmla="*/ 2493 w 2515"/>
                  <a:gd name="T49" fmla="*/ 2803 h 3378"/>
                  <a:gd name="T50" fmla="*/ 2478 w 2515"/>
                  <a:gd name="T51" fmla="*/ 2820 h 3378"/>
                  <a:gd name="T52" fmla="*/ 1886 w 2515"/>
                  <a:gd name="T53" fmla="*/ 3349 h 3378"/>
                  <a:gd name="T54" fmla="*/ 1870 w 2515"/>
                  <a:gd name="T55" fmla="*/ 3361 h 3378"/>
                  <a:gd name="T56" fmla="*/ 1851 w 2515"/>
                  <a:gd name="T57" fmla="*/ 3371 h 3378"/>
                  <a:gd name="T58" fmla="*/ 1832 w 2515"/>
                  <a:gd name="T59" fmla="*/ 3376 h 3378"/>
                  <a:gd name="T60" fmla="*/ 1812 w 2515"/>
                  <a:gd name="T61" fmla="*/ 3378 h 3378"/>
                  <a:gd name="T62" fmla="*/ 111 w 2515"/>
                  <a:gd name="T63" fmla="*/ 3378 h 3378"/>
                  <a:gd name="T64" fmla="*/ 85 w 2515"/>
                  <a:gd name="T65" fmla="*/ 3375 h 3378"/>
                  <a:gd name="T66" fmla="*/ 62 w 2515"/>
                  <a:gd name="T67" fmla="*/ 3366 h 3378"/>
                  <a:gd name="T68" fmla="*/ 41 w 2515"/>
                  <a:gd name="T69" fmla="*/ 3353 h 3378"/>
                  <a:gd name="T70" fmla="*/ 25 w 2515"/>
                  <a:gd name="T71" fmla="*/ 3336 h 3378"/>
                  <a:gd name="T72" fmla="*/ 11 w 2515"/>
                  <a:gd name="T73" fmla="*/ 3315 h 3378"/>
                  <a:gd name="T74" fmla="*/ 3 w 2515"/>
                  <a:gd name="T75" fmla="*/ 3292 h 3378"/>
                  <a:gd name="T76" fmla="*/ 0 w 2515"/>
                  <a:gd name="T77" fmla="*/ 3267 h 3378"/>
                  <a:gd name="T78" fmla="*/ 0 w 2515"/>
                  <a:gd name="T79" fmla="*/ 111 h 3378"/>
                  <a:gd name="T80" fmla="*/ 3 w 2515"/>
                  <a:gd name="T81" fmla="*/ 85 h 3378"/>
                  <a:gd name="T82" fmla="*/ 11 w 2515"/>
                  <a:gd name="T83" fmla="*/ 62 h 3378"/>
                  <a:gd name="T84" fmla="*/ 25 w 2515"/>
                  <a:gd name="T85" fmla="*/ 41 h 3378"/>
                  <a:gd name="T86" fmla="*/ 41 w 2515"/>
                  <a:gd name="T87" fmla="*/ 25 h 3378"/>
                  <a:gd name="T88" fmla="*/ 62 w 2515"/>
                  <a:gd name="T89" fmla="*/ 11 h 3378"/>
                  <a:gd name="T90" fmla="*/ 85 w 2515"/>
                  <a:gd name="T91" fmla="*/ 3 h 3378"/>
                  <a:gd name="T92" fmla="*/ 111 w 2515"/>
                  <a:gd name="T93" fmla="*/ 0 h 3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15" h="3378">
                    <a:moveTo>
                      <a:pt x="222" y="222"/>
                    </a:moveTo>
                    <a:lnTo>
                      <a:pt x="222" y="3156"/>
                    </a:lnTo>
                    <a:lnTo>
                      <a:pt x="1776" y="3156"/>
                    </a:lnTo>
                    <a:lnTo>
                      <a:pt x="1776" y="2676"/>
                    </a:lnTo>
                    <a:lnTo>
                      <a:pt x="2293" y="2676"/>
                    </a:lnTo>
                    <a:lnTo>
                      <a:pt x="2293" y="222"/>
                    </a:lnTo>
                    <a:lnTo>
                      <a:pt x="2062" y="222"/>
                    </a:lnTo>
                    <a:lnTo>
                      <a:pt x="2062" y="1490"/>
                    </a:lnTo>
                    <a:lnTo>
                      <a:pt x="1779" y="1121"/>
                    </a:lnTo>
                    <a:lnTo>
                      <a:pt x="1495" y="1490"/>
                    </a:lnTo>
                    <a:lnTo>
                      <a:pt x="1495" y="222"/>
                    </a:lnTo>
                    <a:lnTo>
                      <a:pt x="222" y="222"/>
                    </a:lnTo>
                    <a:close/>
                    <a:moveTo>
                      <a:pt x="111" y="0"/>
                    </a:moveTo>
                    <a:lnTo>
                      <a:pt x="2404" y="0"/>
                    </a:lnTo>
                    <a:lnTo>
                      <a:pt x="2430" y="3"/>
                    </a:lnTo>
                    <a:lnTo>
                      <a:pt x="2452" y="11"/>
                    </a:lnTo>
                    <a:lnTo>
                      <a:pt x="2473" y="25"/>
                    </a:lnTo>
                    <a:lnTo>
                      <a:pt x="2490" y="41"/>
                    </a:lnTo>
                    <a:lnTo>
                      <a:pt x="2504" y="62"/>
                    </a:lnTo>
                    <a:lnTo>
                      <a:pt x="2512" y="85"/>
                    </a:lnTo>
                    <a:lnTo>
                      <a:pt x="2515" y="111"/>
                    </a:lnTo>
                    <a:lnTo>
                      <a:pt x="2515" y="2737"/>
                    </a:lnTo>
                    <a:lnTo>
                      <a:pt x="2512" y="2761"/>
                    </a:lnTo>
                    <a:lnTo>
                      <a:pt x="2505" y="2782"/>
                    </a:lnTo>
                    <a:lnTo>
                      <a:pt x="2493" y="2803"/>
                    </a:lnTo>
                    <a:lnTo>
                      <a:pt x="2478" y="2820"/>
                    </a:lnTo>
                    <a:lnTo>
                      <a:pt x="1886" y="3349"/>
                    </a:lnTo>
                    <a:lnTo>
                      <a:pt x="1870" y="3361"/>
                    </a:lnTo>
                    <a:lnTo>
                      <a:pt x="1851" y="3371"/>
                    </a:lnTo>
                    <a:lnTo>
                      <a:pt x="1832" y="3376"/>
                    </a:lnTo>
                    <a:lnTo>
                      <a:pt x="1812" y="3378"/>
                    </a:lnTo>
                    <a:lnTo>
                      <a:pt x="111" y="3378"/>
                    </a:lnTo>
                    <a:lnTo>
                      <a:pt x="85" y="3375"/>
                    </a:lnTo>
                    <a:lnTo>
                      <a:pt x="62" y="3366"/>
                    </a:lnTo>
                    <a:lnTo>
                      <a:pt x="41" y="3353"/>
                    </a:lnTo>
                    <a:lnTo>
                      <a:pt x="25" y="3336"/>
                    </a:lnTo>
                    <a:lnTo>
                      <a:pt x="11" y="3315"/>
                    </a:lnTo>
                    <a:lnTo>
                      <a:pt x="3" y="3292"/>
                    </a:lnTo>
                    <a:lnTo>
                      <a:pt x="0" y="3267"/>
                    </a:lnTo>
                    <a:lnTo>
                      <a:pt x="0" y="111"/>
                    </a:lnTo>
                    <a:lnTo>
                      <a:pt x="3" y="85"/>
                    </a:lnTo>
                    <a:lnTo>
                      <a:pt x="11" y="62"/>
                    </a:lnTo>
                    <a:lnTo>
                      <a:pt x="25" y="41"/>
                    </a:lnTo>
                    <a:lnTo>
                      <a:pt x="41" y="25"/>
                    </a:lnTo>
                    <a:lnTo>
                      <a:pt x="62" y="11"/>
                    </a:lnTo>
                    <a:lnTo>
                      <a:pt x="85" y="3"/>
                    </a:lnTo>
                    <a:lnTo>
                      <a:pt x="111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517"/>
              <p:cNvSpPr>
                <a:spLocks noChangeArrowheads="1"/>
              </p:cNvSpPr>
              <p:nvPr/>
            </p:nvSpPr>
            <p:spPr bwMode="auto">
              <a:xfrm>
                <a:off x="10206038" y="5934075"/>
                <a:ext cx="101600" cy="1000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Rectangle 518"/>
              <p:cNvSpPr>
                <a:spLocks noChangeArrowheads="1"/>
              </p:cNvSpPr>
              <p:nvPr/>
            </p:nvSpPr>
            <p:spPr bwMode="auto">
              <a:xfrm>
                <a:off x="10236200" y="6075363"/>
                <a:ext cx="165100" cy="285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Rectangle 519"/>
              <p:cNvSpPr>
                <a:spLocks noChangeArrowheads="1"/>
              </p:cNvSpPr>
              <p:nvPr/>
            </p:nvSpPr>
            <p:spPr bwMode="auto">
              <a:xfrm>
                <a:off x="10236200" y="6153150"/>
                <a:ext cx="165100" cy="301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9" name="Скругленный прямоугольник 38"/>
          <p:cNvSpPr/>
          <p:nvPr/>
        </p:nvSpPr>
        <p:spPr>
          <a:xfrm>
            <a:off x="1444886" y="1526271"/>
            <a:ext cx="6706718" cy="9609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СПЕЦИАЛЬНЫЕ ТЕХНИЧЕСКИЕ УСЛОВИЯ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444886" y="2877470"/>
            <a:ext cx="4434296" cy="132974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зданий, сооружений, для которых отсутствуют нормативные требования пожарной безопасности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44886" y="4675924"/>
            <a:ext cx="4434296" cy="120214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Отражают специфику обеспечения пожарной безопасности объекта защиты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69422" y="4675924"/>
            <a:ext cx="4434296" cy="12021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согласования СТУ изложен в приказе МЧС России от 28.11.2011 № 710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10825893" y="3092342"/>
            <a:ext cx="936000" cy="900000"/>
            <a:chOff x="1846734" y="5660233"/>
            <a:chExt cx="900000" cy="900000"/>
          </a:xfrm>
          <a:effectLst/>
        </p:grpSpPr>
        <p:sp>
          <p:nvSpPr>
            <p:cNvPr id="53" name="Овал 52"/>
            <p:cNvSpPr/>
            <p:nvPr/>
          </p:nvSpPr>
          <p:spPr bwMode="auto">
            <a:xfrm>
              <a:off x="1846734" y="5660233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54" name="Group 31"/>
            <p:cNvGrpSpPr/>
            <p:nvPr/>
          </p:nvGrpSpPr>
          <p:grpSpPr>
            <a:xfrm>
              <a:off x="2039544" y="5858233"/>
              <a:ext cx="576000" cy="504000"/>
              <a:chOff x="5349875" y="4229101"/>
              <a:chExt cx="442913" cy="377825"/>
            </a:xfrm>
            <a:solidFill>
              <a:schemeClr val="bg1"/>
            </a:solidFill>
          </p:grpSpPr>
          <p:sp>
            <p:nvSpPr>
              <p:cNvPr id="55" name="Freeform 249"/>
              <p:cNvSpPr>
                <a:spLocks/>
              </p:cNvSpPr>
              <p:nvPr/>
            </p:nvSpPr>
            <p:spPr bwMode="auto">
              <a:xfrm>
                <a:off x="5464175" y="4292601"/>
                <a:ext cx="328613" cy="247650"/>
              </a:xfrm>
              <a:custGeom>
                <a:avLst/>
                <a:gdLst>
                  <a:gd name="T0" fmla="*/ 2227 w 2474"/>
                  <a:gd name="T1" fmla="*/ 0 h 1870"/>
                  <a:gd name="T2" fmla="*/ 2250 w 2474"/>
                  <a:gd name="T3" fmla="*/ 1 h 1870"/>
                  <a:gd name="T4" fmla="*/ 2271 w 2474"/>
                  <a:gd name="T5" fmla="*/ 8 h 1870"/>
                  <a:gd name="T6" fmla="*/ 2291 w 2474"/>
                  <a:gd name="T7" fmla="*/ 17 h 1870"/>
                  <a:gd name="T8" fmla="*/ 2311 w 2474"/>
                  <a:gd name="T9" fmla="*/ 31 h 1870"/>
                  <a:gd name="T10" fmla="*/ 2437 w 2474"/>
                  <a:gd name="T11" fmla="*/ 150 h 1870"/>
                  <a:gd name="T12" fmla="*/ 2453 w 2474"/>
                  <a:gd name="T13" fmla="*/ 167 h 1870"/>
                  <a:gd name="T14" fmla="*/ 2464 w 2474"/>
                  <a:gd name="T15" fmla="*/ 186 h 1870"/>
                  <a:gd name="T16" fmla="*/ 2471 w 2474"/>
                  <a:gd name="T17" fmla="*/ 208 h 1870"/>
                  <a:gd name="T18" fmla="*/ 2474 w 2474"/>
                  <a:gd name="T19" fmla="*/ 230 h 1870"/>
                  <a:gd name="T20" fmla="*/ 2473 w 2474"/>
                  <a:gd name="T21" fmla="*/ 252 h 1870"/>
                  <a:gd name="T22" fmla="*/ 2467 w 2474"/>
                  <a:gd name="T23" fmla="*/ 273 h 1870"/>
                  <a:gd name="T24" fmla="*/ 2458 w 2474"/>
                  <a:gd name="T25" fmla="*/ 294 h 1870"/>
                  <a:gd name="T26" fmla="*/ 2443 w 2474"/>
                  <a:gd name="T27" fmla="*/ 313 h 1870"/>
                  <a:gd name="T28" fmla="*/ 1030 w 2474"/>
                  <a:gd name="T29" fmla="*/ 1830 h 1870"/>
                  <a:gd name="T30" fmla="*/ 1013 w 2474"/>
                  <a:gd name="T31" fmla="*/ 1846 h 1870"/>
                  <a:gd name="T32" fmla="*/ 993 w 2474"/>
                  <a:gd name="T33" fmla="*/ 1858 h 1870"/>
                  <a:gd name="T34" fmla="*/ 970 w 2474"/>
                  <a:gd name="T35" fmla="*/ 1865 h 1870"/>
                  <a:gd name="T36" fmla="*/ 947 w 2474"/>
                  <a:gd name="T37" fmla="*/ 1870 h 1870"/>
                  <a:gd name="T38" fmla="*/ 924 w 2474"/>
                  <a:gd name="T39" fmla="*/ 1870 h 1870"/>
                  <a:gd name="T40" fmla="*/ 901 w 2474"/>
                  <a:gd name="T41" fmla="*/ 1866 h 1870"/>
                  <a:gd name="T42" fmla="*/ 879 w 2474"/>
                  <a:gd name="T43" fmla="*/ 1858 h 1870"/>
                  <a:gd name="T44" fmla="*/ 859 w 2474"/>
                  <a:gd name="T45" fmla="*/ 1846 h 1870"/>
                  <a:gd name="T46" fmla="*/ 46 w 2474"/>
                  <a:gd name="T47" fmla="*/ 1245 h 1870"/>
                  <a:gd name="T48" fmla="*/ 29 w 2474"/>
                  <a:gd name="T49" fmla="*/ 1230 h 1870"/>
                  <a:gd name="T50" fmla="*/ 16 w 2474"/>
                  <a:gd name="T51" fmla="*/ 1211 h 1870"/>
                  <a:gd name="T52" fmla="*/ 7 w 2474"/>
                  <a:gd name="T53" fmla="*/ 1191 h 1870"/>
                  <a:gd name="T54" fmla="*/ 1 w 2474"/>
                  <a:gd name="T55" fmla="*/ 1170 h 1870"/>
                  <a:gd name="T56" fmla="*/ 0 w 2474"/>
                  <a:gd name="T57" fmla="*/ 1148 h 1870"/>
                  <a:gd name="T58" fmla="*/ 4 w 2474"/>
                  <a:gd name="T59" fmla="*/ 1125 h 1870"/>
                  <a:gd name="T60" fmla="*/ 11 w 2474"/>
                  <a:gd name="T61" fmla="*/ 1104 h 1870"/>
                  <a:gd name="T62" fmla="*/ 23 w 2474"/>
                  <a:gd name="T63" fmla="*/ 1085 h 1870"/>
                  <a:gd name="T64" fmla="*/ 127 w 2474"/>
                  <a:gd name="T65" fmla="*/ 946 h 1870"/>
                  <a:gd name="T66" fmla="*/ 144 w 2474"/>
                  <a:gd name="T67" fmla="*/ 928 h 1870"/>
                  <a:gd name="T68" fmla="*/ 162 w 2474"/>
                  <a:gd name="T69" fmla="*/ 915 h 1870"/>
                  <a:gd name="T70" fmla="*/ 182 w 2474"/>
                  <a:gd name="T71" fmla="*/ 906 h 1870"/>
                  <a:gd name="T72" fmla="*/ 203 w 2474"/>
                  <a:gd name="T73" fmla="*/ 901 h 1870"/>
                  <a:gd name="T74" fmla="*/ 226 w 2474"/>
                  <a:gd name="T75" fmla="*/ 900 h 1870"/>
                  <a:gd name="T76" fmla="*/ 248 w 2474"/>
                  <a:gd name="T77" fmla="*/ 903 h 1870"/>
                  <a:gd name="T78" fmla="*/ 269 w 2474"/>
                  <a:gd name="T79" fmla="*/ 910 h 1870"/>
                  <a:gd name="T80" fmla="*/ 290 w 2474"/>
                  <a:gd name="T81" fmla="*/ 922 h 1870"/>
                  <a:gd name="T82" fmla="*/ 811 w 2474"/>
                  <a:gd name="T83" fmla="*/ 1304 h 1870"/>
                  <a:gd name="T84" fmla="*/ 831 w 2474"/>
                  <a:gd name="T85" fmla="*/ 1316 h 1870"/>
                  <a:gd name="T86" fmla="*/ 853 w 2474"/>
                  <a:gd name="T87" fmla="*/ 1324 h 1870"/>
                  <a:gd name="T88" fmla="*/ 876 w 2474"/>
                  <a:gd name="T89" fmla="*/ 1328 h 1870"/>
                  <a:gd name="T90" fmla="*/ 899 w 2474"/>
                  <a:gd name="T91" fmla="*/ 1327 h 1870"/>
                  <a:gd name="T92" fmla="*/ 923 w 2474"/>
                  <a:gd name="T93" fmla="*/ 1323 h 1870"/>
                  <a:gd name="T94" fmla="*/ 945 w 2474"/>
                  <a:gd name="T95" fmla="*/ 1315 h 1870"/>
                  <a:gd name="T96" fmla="*/ 964 w 2474"/>
                  <a:gd name="T97" fmla="*/ 1304 h 1870"/>
                  <a:gd name="T98" fmla="*/ 983 w 2474"/>
                  <a:gd name="T99" fmla="*/ 1288 h 1870"/>
                  <a:gd name="T100" fmla="*/ 2147 w 2474"/>
                  <a:gd name="T101" fmla="*/ 37 h 1870"/>
                  <a:gd name="T102" fmla="*/ 2164 w 2474"/>
                  <a:gd name="T103" fmla="*/ 22 h 1870"/>
                  <a:gd name="T104" fmla="*/ 2185 w 2474"/>
                  <a:gd name="T105" fmla="*/ 11 h 1870"/>
                  <a:gd name="T106" fmla="*/ 2205 w 2474"/>
                  <a:gd name="T107" fmla="*/ 3 h 1870"/>
                  <a:gd name="T108" fmla="*/ 2227 w 2474"/>
                  <a:gd name="T109" fmla="*/ 0 h 1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4" h="1870">
                    <a:moveTo>
                      <a:pt x="2227" y="0"/>
                    </a:moveTo>
                    <a:lnTo>
                      <a:pt x="2250" y="1"/>
                    </a:lnTo>
                    <a:lnTo>
                      <a:pt x="2271" y="8"/>
                    </a:lnTo>
                    <a:lnTo>
                      <a:pt x="2291" y="17"/>
                    </a:lnTo>
                    <a:lnTo>
                      <a:pt x="2311" y="31"/>
                    </a:lnTo>
                    <a:lnTo>
                      <a:pt x="2437" y="150"/>
                    </a:lnTo>
                    <a:lnTo>
                      <a:pt x="2453" y="167"/>
                    </a:lnTo>
                    <a:lnTo>
                      <a:pt x="2464" y="186"/>
                    </a:lnTo>
                    <a:lnTo>
                      <a:pt x="2471" y="208"/>
                    </a:lnTo>
                    <a:lnTo>
                      <a:pt x="2474" y="230"/>
                    </a:lnTo>
                    <a:lnTo>
                      <a:pt x="2473" y="252"/>
                    </a:lnTo>
                    <a:lnTo>
                      <a:pt x="2467" y="273"/>
                    </a:lnTo>
                    <a:lnTo>
                      <a:pt x="2458" y="294"/>
                    </a:lnTo>
                    <a:lnTo>
                      <a:pt x="2443" y="313"/>
                    </a:lnTo>
                    <a:lnTo>
                      <a:pt x="1030" y="1830"/>
                    </a:lnTo>
                    <a:lnTo>
                      <a:pt x="1013" y="1846"/>
                    </a:lnTo>
                    <a:lnTo>
                      <a:pt x="993" y="1858"/>
                    </a:lnTo>
                    <a:lnTo>
                      <a:pt x="970" y="1865"/>
                    </a:lnTo>
                    <a:lnTo>
                      <a:pt x="947" y="1870"/>
                    </a:lnTo>
                    <a:lnTo>
                      <a:pt x="924" y="1870"/>
                    </a:lnTo>
                    <a:lnTo>
                      <a:pt x="901" y="1866"/>
                    </a:lnTo>
                    <a:lnTo>
                      <a:pt x="879" y="1858"/>
                    </a:lnTo>
                    <a:lnTo>
                      <a:pt x="859" y="1846"/>
                    </a:lnTo>
                    <a:lnTo>
                      <a:pt x="46" y="1245"/>
                    </a:lnTo>
                    <a:lnTo>
                      <a:pt x="29" y="1230"/>
                    </a:lnTo>
                    <a:lnTo>
                      <a:pt x="16" y="1211"/>
                    </a:lnTo>
                    <a:lnTo>
                      <a:pt x="7" y="1191"/>
                    </a:lnTo>
                    <a:lnTo>
                      <a:pt x="1" y="1170"/>
                    </a:lnTo>
                    <a:lnTo>
                      <a:pt x="0" y="1148"/>
                    </a:lnTo>
                    <a:lnTo>
                      <a:pt x="4" y="1125"/>
                    </a:lnTo>
                    <a:lnTo>
                      <a:pt x="11" y="1104"/>
                    </a:lnTo>
                    <a:lnTo>
                      <a:pt x="23" y="1085"/>
                    </a:lnTo>
                    <a:lnTo>
                      <a:pt x="127" y="946"/>
                    </a:lnTo>
                    <a:lnTo>
                      <a:pt x="144" y="928"/>
                    </a:lnTo>
                    <a:lnTo>
                      <a:pt x="162" y="915"/>
                    </a:lnTo>
                    <a:lnTo>
                      <a:pt x="182" y="906"/>
                    </a:lnTo>
                    <a:lnTo>
                      <a:pt x="203" y="901"/>
                    </a:lnTo>
                    <a:lnTo>
                      <a:pt x="226" y="900"/>
                    </a:lnTo>
                    <a:lnTo>
                      <a:pt x="248" y="903"/>
                    </a:lnTo>
                    <a:lnTo>
                      <a:pt x="269" y="910"/>
                    </a:lnTo>
                    <a:lnTo>
                      <a:pt x="290" y="922"/>
                    </a:lnTo>
                    <a:lnTo>
                      <a:pt x="811" y="1304"/>
                    </a:lnTo>
                    <a:lnTo>
                      <a:pt x="831" y="1316"/>
                    </a:lnTo>
                    <a:lnTo>
                      <a:pt x="853" y="1324"/>
                    </a:lnTo>
                    <a:lnTo>
                      <a:pt x="876" y="1328"/>
                    </a:lnTo>
                    <a:lnTo>
                      <a:pt x="899" y="1327"/>
                    </a:lnTo>
                    <a:lnTo>
                      <a:pt x="923" y="1323"/>
                    </a:lnTo>
                    <a:lnTo>
                      <a:pt x="945" y="1315"/>
                    </a:lnTo>
                    <a:lnTo>
                      <a:pt x="964" y="1304"/>
                    </a:lnTo>
                    <a:lnTo>
                      <a:pt x="983" y="1288"/>
                    </a:lnTo>
                    <a:lnTo>
                      <a:pt x="2147" y="37"/>
                    </a:lnTo>
                    <a:lnTo>
                      <a:pt x="2164" y="22"/>
                    </a:lnTo>
                    <a:lnTo>
                      <a:pt x="2185" y="11"/>
                    </a:lnTo>
                    <a:lnTo>
                      <a:pt x="2205" y="3"/>
                    </a:lnTo>
                    <a:lnTo>
                      <a:pt x="2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250"/>
              <p:cNvSpPr>
                <a:spLocks/>
              </p:cNvSpPr>
              <p:nvPr/>
            </p:nvSpPr>
            <p:spPr bwMode="auto">
              <a:xfrm>
                <a:off x="5349875" y="4229101"/>
                <a:ext cx="388938" cy="377825"/>
              </a:xfrm>
              <a:custGeom>
                <a:avLst/>
                <a:gdLst>
                  <a:gd name="T0" fmla="*/ 2791 w 2936"/>
                  <a:gd name="T1" fmla="*/ 3 h 2859"/>
                  <a:gd name="T2" fmla="*/ 2873 w 2936"/>
                  <a:gd name="T3" fmla="*/ 43 h 2859"/>
                  <a:gd name="T4" fmla="*/ 2925 w 2936"/>
                  <a:gd name="T5" fmla="*/ 117 h 2859"/>
                  <a:gd name="T6" fmla="*/ 2936 w 2936"/>
                  <a:gd name="T7" fmla="*/ 317 h 2859"/>
                  <a:gd name="T8" fmla="*/ 2925 w 2936"/>
                  <a:gd name="T9" fmla="*/ 360 h 2859"/>
                  <a:gd name="T10" fmla="*/ 2907 w 2936"/>
                  <a:gd name="T11" fmla="*/ 381 h 2859"/>
                  <a:gd name="T12" fmla="*/ 2879 w 2936"/>
                  <a:gd name="T13" fmla="*/ 407 h 2859"/>
                  <a:gd name="T14" fmla="*/ 2842 w 2936"/>
                  <a:gd name="T15" fmla="*/ 442 h 2859"/>
                  <a:gd name="T16" fmla="*/ 2809 w 2936"/>
                  <a:gd name="T17" fmla="*/ 473 h 2859"/>
                  <a:gd name="T18" fmla="*/ 2795 w 2936"/>
                  <a:gd name="T19" fmla="*/ 486 h 2859"/>
                  <a:gd name="T20" fmla="*/ 2786 w 2936"/>
                  <a:gd name="T21" fmla="*/ 495 h 2859"/>
                  <a:gd name="T22" fmla="*/ 2769 w 2936"/>
                  <a:gd name="T23" fmla="*/ 504 h 2859"/>
                  <a:gd name="T24" fmla="*/ 2752 w 2936"/>
                  <a:gd name="T25" fmla="*/ 497 h 2859"/>
                  <a:gd name="T26" fmla="*/ 2748 w 2936"/>
                  <a:gd name="T27" fmla="*/ 367 h 2859"/>
                  <a:gd name="T28" fmla="*/ 2724 w 2936"/>
                  <a:gd name="T29" fmla="*/ 277 h 2859"/>
                  <a:gd name="T30" fmla="*/ 2660 w 2936"/>
                  <a:gd name="T31" fmla="*/ 213 h 2859"/>
                  <a:gd name="T32" fmla="*/ 2571 w 2936"/>
                  <a:gd name="T33" fmla="*/ 189 h 2859"/>
                  <a:gd name="T34" fmla="*/ 303 w 2936"/>
                  <a:gd name="T35" fmla="*/ 200 h 2859"/>
                  <a:gd name="T36" fmla="*/ 230 w 2936"/>
                  <a:gd name="T37" fmla="*/ 252 h 2859"/>
                  <a:gd name="T38" fmla="*/ 191 w 2936"/>
                  <a:gd name="T39" fmla="*/ 334 h 2859"/>
                  <a:gd name="T40" fmla="*/ 191 w 2936"/>
                  <a:gd name="T41" fmla="*/ 2525 h 2859"/>
                  <a:gd name="T42" fmla="*/ 230 w 2936"/>
                  <a:gd name="T43" fmla="*/ 2607 h 2859"/>
                  <a:gd name="T44" fmla="*/ 303 w 2936"/>
                  <a:gd name="T45" fmla="*/ 2659 h 2859"/>
                  <a:gd name="T46" fmla="*/ 2571 w 2936"/>
                  <a:gd name="T47" fmla="*/ 2670 h 2859"/>
                  <a:gd name="T48" fmla="*/ 2660 w 2936"/>
                  <a:gd name="T49" fmla="*/ 2646 h 2859"/>
                  <a:gd name="T50" fmla="*/ 2724 w 2936"/>
                  <a:gd name="T51" fmla="*/ 2582 h 2859"/>
                  <a:gd name="T52" fmla="*/ 2748 w 2936"/>
                  <a:gd name="T53" fmla="*/ 2492 h 2859"/>
                  <a:gd name="T54" fmla="*/ 2752 w 2936"/>
                  <a:gd name="T55" fmla="*/ 1774 h 2859"/>
                  <a:gd name="T56" fmla="*/ 2770 w 2936"/>
                  <a:gd name="T57" fmla="*/ 1739 h 2859"/>
                  <a:gd name="T58" fmla="*/ 2799 w 2936"/>
                  <a:gd name="T59" fmla="*/ 1709 h 2859"/>
                  <a:gd name="T60" fmla="*/ 2839 w 2936"/>
                  <a:gd name="T61" fmla="*/ 1667 h 2859"/>
                  <a:gd name="T62" fmla="*/ 2874 w 2936"/>
                  <a:gd name="T63" fmla="*/ 1628 h 2859"/>
                  <a:gd name="T64" fmla="*/ 2894 w 2936"/>
                  <a:gd name="T65" fmla="*/ 1606 h 2859"/>
                  <a:gd name="T66" fmla="*/ 2901 w 2936"/>
                  <a:gd name="T67" fmla="*/ 1600 h 2859"/>
                  <a:gd name="T68" fmla="*/ 2916 w 2936"/>
                  <a:gd name="T69" fmla="*/ 1589 h 2859"/>
                  <a:gd name="T70" fmla="*/ 2932 w 2936"/>
                  <a:gd name="T71" fmla="*/ 1590 h 2859"/>
                  <a:gd name="T72" fmla="*/ 2936 w 2936"/>
                  <a:gd name="T73" fmla="*/ 2681 h 2859"/>
                  <a:gd name="T74" fmla="*/ 2912 w 2936"/>
                  <a:gd name="T75" fmla="*/ 2770 h 2859"/>
                  <a:gd name="T76" fmla="*/ 2849 w 2936"/>
                  <a:gd name="T77" fmla="*/ 2834 h 2859"/>
                  <a:gd name="T78" fmla="*/ 2759 w 2936"/>
                  <a:gd name="T79" fmla="*/ 2859 h 2859"/>
                  <a:gd name="T80" fmla="*/ 116 w 2936"/>
                  <a:gd name="T81" fmla="*/ 2848 h 2859"/>
                  <a:gd name="T82" fmla="*/ 42 w 2936"/>
                  <a:gd name="T83" fmla="*/ 2795 h 2859"/>
                  <a:gd name="T84" fmla="*/ 3 w 2936"/>
                  <a:gd name="T85" fmla="*/ 2713 h 2859"/>
                  <a:gd name="T86" fmla="*/ 3 w 2936"/>
                  <a:gd name="T87" fmla="*/ 146 h 2859"/>
                  <a:gd name="T88" fmla="*/ 42 w 2936"/>
                  <a:gd name="T89" fmla="*/ 64 h 2859"/>
                  <a:gd name="T90" fmla="*/ 116 w 2936"/>
                  <a:gd name="T91" fmla="*/ 11 h 2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36" h="2859">
                    <a:moveTo>
                      <a:pt x="178" y="0"/>
                    </a:moveTo>
                    <a:lnTo>
                      <a:pt x="2759" y="0"/>
                    </a:lnTo>
                    <a:lnTo>
                      <a:pt x="2791" y="3"/>
                    </a:lnTo>
                    <a:lnTo>
                      <a:pt x="2820" y="11"/>
                    </a:lnTo>
                    <a:lnTo>
                      <a:pt x="2849" y="25"/>
                    </a:lnTo>
                    <a:lnTo>
                      <a:pt x="2873" y="43"/>
                    </a:lnTo>
                    <a:lnTo>
                      <a:pt x="2894" y="64"/>
                    </a:lnTo>
                    <a:lnTo>
                      <a:pt x="2912" y="88"/>
                    </a:lnTo>
                    <a:lnTo>
                      <a:pt x="2925" y="117"/>
                    </a:lnTo>
                    <a:lnTo>
                      <a:pt x="2934" y="146"/>
                    </a:lnTo>
                    <a:lnTo>
                      <a:pt x="2936" y="178"/>
                    </a:lnTo>
                    <a:lnTo>
                      <a:pt x="2936" y="317"/>
                    </a:lnTo>
                    <a:lnTo>
                      <a:pt x="2935" y="333"/>
                    </a:lnTo>
                    <a:lnTo>
                      <a:pt x="2931" y="347"/>
                    </a:lnTo>
                    <a:lnTo>
                      <a:pt x="2925" y="360"/>
                    </a:lnTo>
                    <a:lnTo>
                      <a:pt x="2919" y="369"/>
                    </a:lnTo>
                    <a:lnTo>
                      <a:pt x="2912" y="376"/>
                    </a:lnTo>
                    <a:lnTo>
                      <a:pt x="2907" y="381"/>
                    </a:lnTo>
                    <a:lnTo>
                      <a:pt x="2900" y="388"/>
                    </a:lnTo>
                    <a:lnTo>
                      <a:pt x="2890" y="396"/>
                    </a:lnTo>
                    <a:lnTo>
                      <a:pt x="2879" y="407"/>
                    </a:lnTo>
                    <a:lnTo>
                      <a:pt x="2867" y="418"/>
                    </a:lnTo>
                    <a:lnTo>
                      <a:pt x="2855" y="431"/>
                    </a:lnTo>
                    <a:lnTo>
                      <a:pt x="2842" y="442"/>
                    </a:lnTo>
                    <a:lnTo>
                      <a:pt x="2830" y="454"/>
                    </a:lnTo>
                    <a:lnTo>
                      <a:pt x="2818" y="464"/>
                    </a:lnTo>
                    <a:lnTo>
                      <a:pt x="2809" y="473"/>
                    </a:lnTo>
                    <a:lnTo>
                      <a:pt x="2801" y="480"/>
                    </a:lnTo>
                    <a:lnTo>
                      <a:pt x="2796" y="484"/>
                    </a:lnTo>
                    <a:lnTo>
                      <a:pt x="2795" y="486"/>
                    </a:lnTo>
                    <a:lnTo>
                      <a:pt x="2794" y="487"/>
                    </a:lnTo>
                    <a:lnTo>
                      <a:pt x="2791" y="490"/>
                    </a:lnTo>
                    <a:lnTo>
                      <a:pt x="2786" y="495"/>
                    </a:lnTo>
                    <a:lnTo>
                      <a:pt x="2781" y="499"/>
                    </a:lnTo>
                    <a:lnTo>
                      <a:pt x="2775" y="502"/>
                    </a:lnTo>
                    <a:lnTo>
                      <a:pt x="2769" y="504"/>
                    </a:lnTo>
                    <a:lnTo>
                      <a:pt x="2763" y="505"/>
                    </a:lnTo>
                    <a:lnTo>
                      <a:pt x="2757" y="503"/>
                    </a:lnTo>
                    <a:lnTo>
                      <a:pt x="2752" y="497"/>
                    </a:lnTo>
                    <a:lnTo>
                      <a:pt x="2749" y="486"/>
                    </a:lnTo>
                    <a:lnTo>
                      <a:pt x="2748" y="472"/>
                    </a:lnTo>
                    <a:lnTo>
                      <a:pt x="2748" y="367"/>
                    </a:lnTo>
                    <a:lnTo>
                      <a:pt x="2745" y="334"/>
                    </a:lnTo>
                    <a:lnTo>
                      <a:pt x="2737" y="305"/>
                    </a:lnTo>
                    <a:lnTo>
                      <a:pt x="2724" y="277"/>
                    </a:lnTo>
                    <a:lnTo>
                      <a:pt x="2707" y="252"/>
                    </a:lnTo>
                    <a:lnTo>
                      <a:pt x="2686" y="231"/>
                    </a:lnTo>
                    <a:lnTo>
                      <a:pt x="2660" y="213"/>
                    </a:lnTo>
                    <a:lnTo>
                      <a:pt x="2633" y="200"/>
                    </a:lnTo>
                    <a:lnTo>
                      <a:pt x="2602" y="192"/>
                    </a:lnTo>
                    <a:lnTo>
                      <a:pt x="2571" y="189"/>
                    </a:lnTo>
                    <a:lnTo>
                      <a:pt x="365" y="189"/>
                    </a:lnTo>
                    <a:lnTo>
                      <a:pt x="334" y="192"/>
                    </a:lnTo>
                    <a:lnTo>
                      <a:pt x="303" y="200"/>
                    </a:lnTo>
                    <a:lnTo>
                      <a:pt x="276" y="213"/>
                    </a:lnTo>
                    <a:lnTo>
                      <a:pt x="252" y="231"/>
                    </a:lnTo>
                    <a:lnTo>
                      <a:pt x="230" y="252"/>
                    </a:lnTo>
                    <a:lnTo>
                      <a:pt x="212" y="277"/>
                    </a:lnTo>
                    <a:lnTo>
                      <a:pt x="199" y="305"/>
                    </a:lnTo>
                    <a:lnTo>
                      <a:pt x="191" y="334"/>
                    </a:lnTo>
                    <a:lnTo>
                      <a:pt x="188" y="367"/>
                    </a:lnTo>
                    <a:lnTo>
                      <a:pt x="188" y="2492"/>
                    </a:lnTo>
                    <a:lnTo>
                      <a:pt x="191" y="2525"/>
                    </a:lnTo>
                    <a:lnTo>
                      <a:pt x="199" y="2554"/>
                    </a:lnTo>
                    <a:lnTo>
                      <a:pt x="212" y="2582"/>
                    </a:lnTo>
                    <a:lnTo>
                      <a:pt x="230" y="2607"/>
                    </a:lnTo>
                    <a:lnTo>
                      <a:pt x="252" y="2628"/>
                    </a:lnTo>
                    <a:lnTo>
                      <a:pt x="276" y="2646"/>
                    </a:lnTo>
                    <a:lnTo>
                      <a:pt x="303" y="2659"/>
                    </a:lnTo>
                    <a:lnTo>
                      <a:pt x="334" y="2667"/>
                    </a:lnTo>
                    <a:lnTo>
                      <a:pt x="365" y="2670"/>
                    </a:lnTo>
                    <a:lnTo>
                      <a:pt x="2571" y="2670"/>
                    </a:lnTo>
                    <a:lnTo>
                      <a:pt x="2602" y="2667"/>
                    </a:lnTo>
                    <a:lnTo>
                      <a:pt x="2633" y="2659"/>
                    </a:lnTo>
                    <a:lnTo>
                      <a:pt x="2660" y="2646"/>
                    </a:lnTo>
                    <a:lnTo>
                      <a:pt x="2686" y="2628"/>
                    </a:lnTo>
                    <a:lnTo>
                      <a:pt x="2707" y="2607"/>
                    </a:lnTo>
                    <a:lnTo>
                      <a:pt x="2724" y="2582"/>
                    </a:lnTo>
                    <a:lnTo>
                      <a:pt x="2737" y="2554"/>
                    </a:lnTo>
                    <a:lnTo>
                      <a:pt x="2745" y="2525"/>
                    </a:lnTo>
                    <a:lnTo>
                      <a:pt x="2748" y="2492"/>
                    </a:lnTo>
                    <a:lnTo>
                      <a:pt x="2748" y="1812"/>
                    </a:lnTo>
                    <a:lnTo>
                      <a:pt x="2749" y="1791"/>
                    </a:lnTo>
                    <a:lnTo>
                      <a:pt x="2752" y="1774"/>
                    </a:lnTo>
                    <a:lnTo>
                      <a:pt x="2757" y="1759"/>
                    </a:lnTo>
                    <a:lnTo>
                      <a:pt x="2763" y="1748"/>
                    </a:lnTo>
                    <a:lnTo>
                      <a:pt x="2770" y="1739"/>
                    </a:lnTo>
                    <a:lnTo>
                      <a:pt x="2777" y="1731"/>
                    </a:lnTo>
                    <a:lnTo>
                      <a:pt x="2788" y="1721"/>
                    </a:lnTo>
                    <a:lnTo>
                      <a:pt x="2799" y="1709"/>
                    </a:lnTo>
                    <a:lnTo>
                      <a:pt x="2812" y="1695"/>
                    </a:lnTo>
                    <a:lnTo>
                      <a:pt x="2826" y="1681"/>
                    </a:lnTo>
                    <a:lnTo>
                      <a:pt x="2839" y="1667"/>
                    </a:lnTo>
                    <a:lnTo>
                      <a:pt x="2851" y="1654"/>
                    </a:lnTo>
                    <a:lnTo>
                      <a:pt x="2863" y="1641"/>
                    </a:lnTo>
                    <a:lnTo>
                      <a:pt x="2874" y="1628"/>
                    </a:lnTo>
                    <a:lnTo>
                      <a:pt x="2883" y="1618"/>
                    </a:lnTo>
                    <a:lnTo>
                      <a:pt x="2889" y="1611"/>
                    </a:lnTo>
                    <a:lnTo>
                      <a:pt x="2894" y="1606"/>
                    </a:lnTo>
                    <a:lnTo>
                      <a:pt x="2896" y="1604"/>
                    </a:lnTo>
                    <a:lnTo>
                      <a:pt x="2898" y="1603"/>
                    </a:lnTo>
                    <a:lnTo>
                      <a:pt x="2901" y="1600"/>
                    </a:lnTo>
                    <a:lnTo>
                      <a:pt x="2905" y="1596"/>
                    </a:lnTo>
                    <a:lnTo>
                      <a:pt x="2910" y="1592"/>
                    </a:lnTo>
                    <a:lnTo>
                      <a:pt x="2916" y="1589"/>
                    </a:lnTo>
                    <a:lnTo>
                      <a:pt x="2922" y="1587"/>
                    </a:lnTo>
                    <a:lnTo>
                      <a:pt x="2928" y="1587"/>
                    </a:lnTo>
                    <a:lnTo>
                      <a:pt x="2932" y="1590"/>
                    </a:lnTo>
                    <a:lnTo>
                      <a:pt x="2935" y="1598"/>
                    </a:lnTo>
                    <a:lnTo>
                      <a:pt x="2936" y="1610"/>
                    </a:lnTo>
                    <a:lnTo>
                      <a:pt x="2936" y="2681"/>
                    </a:lnTo>
                    <a:lnTo>
                      <a:pt x="2934" y="2713"/>
                    </a:lnTo>
                    <a:lnTo>
                      <a:pt x="2925" y="2743"/>
                    </a:lnTo>
                    <a:lnTo>
                      <a:pt x="2912" y="2770"/>
                    </a:lnTo>
                    <a:lnTo>
                      <a:pt x="2894" y="2795"/>
                    </a:lnTo>
                    <a:lnTo>
                      <a:pt x="2873" y="2816"/>
                    </a:lnTo>
                    <a:lnTo>
                      <a:pt x="2849" y="2834"/>
                    </a:lnTo>
                    <a:lnTo>
                      <a:pt x="2820" y="2848"/>
                    </a:lnTo>
                    <a:lnTo>
                      <a:pt x="2791" y="2856"/>
                    </a:lnTo>
                    <a:lnTo>
                      <a:pt x="2759" y="2859"/>
                    </a:lnTo>
                    <a:lnTo>
                      <a:pt x="178" y="2859"/>
                    </a:lnTo>
                    <a:lnTo>
                      <a:pt x="146" y="2856"/>
                    </a:lnTo>
                    <a:lnTo>
                      <a:pt x="116" y="2848"/>
                    </a:lnTo>
                    <a:lnTo>
                      <a:pt x="88" y="2834"/>
                    </a:lnTo>
                    <a:lnTo>
                      <a:pt x="63" y="2816"/>
                    </a:lnTo>
                    <a:lnTo>
                      <a:pt x="42" y="2795"/>
                    </a:lnTo>
                    <a:lnTo>
                      <a:pt x="24" y="2770"/>
                    </a:lnTo>
                    <a:lnTo>
                      <a:pt x="11" y="2743"/>
                    </a:lnTo>
                    <a:lnTo>
                      <a:pt x="3" y="2713"/>
                    </a:lnTo>
                    <a:lnTo>
                      <a:pt x="0" y="2681"/>
                    </a:lnTo>
                    <a:lnTo>
                      <a:pt x="0" y="178"/>
                    </a:lnTo>
                    <a:lnTo>
                      <a:pt x="3" y="146"/>
                    </a:lnTo>
                    <a:lnTo>
                      <a:pt x="11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3"/>
                    </a:lnTo>
                    <a:lnTo>
                      <a:pt x="88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7" name="Группа 56"/>
          <p:cNvGrpSpPr/>
          <p:nvPr/>
        </p:nvGrpSpPr>
        <p:grpSpPr>
          <a:xfrm>
            <a:off x="396843" y="4826994"/>
            <a:ext cx="936000" cy="900000"/>
            <a:chOff x="1846734" y="5660233"/>
            <a:chExt cx="900000" cy="900000"/>
          </a:xfrm>
          <a:effectLst/>
        </p:grpSpPr>
        <p:sp>
          <p:nvSpPr>
            <p:cNvPr id="58" name="Овал 57"/>
            <p:cNvSpPr/>
            <p:nvPr/>
          </p:nvSpPr>
          <p:spPr bwMode="auto">
            <a:xfrm>
              <a:off x="1846734" y="5660233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59" name="Group 31"/>
            <p:cNvGrpSpPr/>
            <p:nvPr/>
          </p:nvGrpSpPr>
          <p:grpSpPr>
            <a:xfrm>
              <a:off x="2039544" y="5858233"/>
              <a:ext cx="576000" cy="504000"/>
              <a:chOff x="5349875" y="4229101"/>
              <a:chExt cx="442913" cy="377825"/>
            </a:xfrm>
            <a:solidFill>
              <a:schemeClr val="bg1"/>
            </a:solidFill>
          </p:grpSpPr>
          <p:sp>
            <p:nvSpPr>
              <p:cNvPr id="60" name="Freeform 249"/>
              <p:cNvSpPr>
                <a:spLocks/>
              </p:cNvSpPr>
              <p:nvPr/>
            </p:nvSpPr>
            <p:spPr bwMode="auto">
              <a:xfrm>
                <a:off x="5464175" y="4292601"/>
                <a:ext cx="328613" cy="247650"/>
              </a:xfrm>
              <a:custGeom>
                <a:avLst/>
                <a:gdLst>
                  <a:gd name="T0" fmla="*/ 2227 w 2474"/>
                  <a:gd name="T1" fmla="*/ 0 h 1870"/>
                  <a:gd name="T2" fmla="*/ 2250 w 2474"/>
                  <a:gd name="T3" fmla="*/ 1 h 1870"/>
                  <a:gd name="T4" fmla="*/ 2271 w 2474"/>
                  <a:gd name="T5" fmla="*/ 8 h 1870"/>
                  <a:gd name="T6" fmla="*/ 2291 w 2474"/>
                  <a:gd name="T7" fmla="*/ 17 h 1870"/>
                  <a:gd name="T8" fmla="*/ 2311 w 2474"/>
                  <a:gd name="T9" fmla="*/ 31 h 1870"/>
                  <a:gd name="T10" fmla="*/ 2437 w 2474"/>
                  <a:gd name="T11" fmla="*/ 150 h 1870"/>
                  <a:gd name="T12" fmla="*/ 2453 w 2474"/>
                  <a:gd name="T13" fmla="*/ 167 h 1870"/>
                  <a:gd name="T14" fmla="*/ 2464 w 2474"/>
                  <a:gd name="T15" fmla="*/ 186 h 1870"/>
                  <a:gd name="T16" fmla="*/ 2471 w 2474"/>
                  <a:gd name="T17" fmla="*/ 208 h 1870"/>
                  <a:gd name="T18" fmla="*/ 2474 w 2474"/>
                  <a:gd name="T19" fmla="*/ 230 h 1870"/>
                  <a:gd name="T20" fmla="*/ 2473 w 2474"/>
                  <a:gd name="T21" fmla="*/ 252 h 1870"/>
                  <a:gd name="T22" fmla="*/ 2467 w 2474"/>
                  <a:gd name="T23" fmla="*/ 273 h 1870"/>
                  <a:gd name="T24" fmla="*/ 2458 w 2474"/>
                  <a:gd name="T25" fmla="*/ 294 h 1870"/>
                  <a:gd name="T26" fmla="*/ 2443 w 2474"/>
                  <a:gd name="T27" fmla="*/ 313 h 1870"/>
                  <a:gd name="T28" fmla="*/ 1030 w 2474"/>
                  <a:gd name="T29" fmla="*/ 1830 h 1870"/>
                  <a:gd name="T30" fmla="*/ 1013 w 2474"/>
                  <a:gd name="T31" fmla="*/ 1846 h 1870"/>
                  <a:gd name="T32" fmla="*/ 993 w 2474"/>
                  <a:gd name="T33" fmla="*/ 1858 h 1870"/>
                  <a:gd name="T34" fmla="*/ 970 w 2474"/>
                  <a:gd name="T35" fmla="*/ 1865 h 1870"/>
                  <a:gd name="T36" fmla="*/ 947 w 2474"/>
                  <a:gd name="T37" fmla="*/ 1870 h 1870"/>
                  <a:gd name="T38" fmla="*/ 924 w 2474"/>
                  <a:gd name="T39" fmla="*/ 1870 h 1870"/>
                  <a:gd name="T40" fmla="*/ 901 w 2474"/>
                  <a:gd name="T41" fmla="*/ 1866 h 1870"/>
                  <a:gd name="T42" fmla="*/ 879 w 2474"/>
                  <a:gd name="T43" fmla="*/ 1858 h 1870"/>
                  <a:gd name="T44" fmla="*/ 859 w 2474"/>
                  <a:gd name="T45" fmla="*/ 1846 h 1870"/>
                  <a:gd name="T46" fmla="*/ 46 w 2474"/>
                  <a:gd name="T47" fmla="*/ 1245 h 1870"/>
                  <a:gd name="T48" fmla="*/ 29 w 2474"/>
                  <a:gd name="T49" fmla="*/ 1230 h 1870"/>
                  <a:gd name="T50" fmla="*/ 16 w 2474"/>
                  <a:gd name="T51" fmla="*/ 1211 h 1870"/>
                  <a:gd name="T52" fmla="*/ 7 w 2474"/>
                  <a:gd name="T53" fmla="*/ 1191 h 1870"/>
                  <a:gd name="T54" fmla="*/ 1 w 2474"/>
                  <a:gd name="T55" fmla="*/ 1170 h 1870"/>
                  <a:gd name="T56" fmla="*/ 0 w 2474"/>
                  <a:gd name="T57" fmla="*/ 1148 h 1870"/>
                  <a:gd name="T58" fmla="*/ 4 w 2474"/>
                  <a:gd name="T59" fmla="*/ 1125 h 1870"/>
                  <a:gd name="T60" fmla="*/ 11 w 2474"/>
                  <a:gd name="T61" fmla="*/ 1104 h 1870"/>
                  <a:gd name="T62" fmla="*/ 23 w 2474"/>
                  <a:gd name="T63" fmla="*/ 1085 h 1870"/>
                  <a:gd name="T64" fmla="*/ 127 w 2474"/>
                  <a:gd name="T65" fmla="*/ 946 h 1870"/>
                  <a:gd name="T66" fmla="*/ 144 w 2474"/>
                  <a:gd name="T67" fmla="*/ 928 h 1870"/>
                  <a:gd name="T68" fmla="*/ 162 w 2474"/>
                  <a:gd name="T69" fmla="*/ 915 h 1870"/>
                  <a:gd name="T70" fmla="*/ 182 w 2474"/>
                  <a:gd name="T71" fmla="*/ 906 h 1870"/>
                  <a:gd name="T72" fmla="*/ 203 w 2474"/>
                  <a:gd name="T73" fmla="*/ 901 h 1870"/>
                  <a:gd name="T74" fmla="*/ 226 w 2474"/>
                  <a:gd name="T75" fmla="*/ 900 h 1870"/>
                  <a:gd name="T76" fmla="*/ 248 w 2474"/>
                  <a:gd name="T77" fmla="*/ 903 h 1870"/>
                  <a:gd name="T78" fmla="*/ 269 w 2474"/>
                  <a:gd name="T79" fmla="*/ 910 h 1870"/>
                  <a:gd name="T80" fmla="*/ 290 w 2474"/>
                  <a:gd name="T81" fmla="*/ 922 h 1870"/>
                  <a:gd name="T82" fmla="*/ 811 w 2474"/>
                  <a:gd name="T83" fmla="*/ 1304 h 1870"/>
                  <a:gd name="T84" fmla="*/ 831 w 2474"/>
                  <a:gd name="T85" fmla="*/ 1316 h 1870"/>
                  <a:gd name="T86" fmla="*/ 853 w 2474"/>
                  <a:gd name="T87" fmla="*/ 1324 h 1870"/>
                  <a:gd name="T88" fmla="*/ 876 w 2474"/>
                  <a:gd name="T89" fmla="*/ 1328 h 1870"/>
                  <a:gd name="T90" fmla="*/ 899 w 2474"/>
                  <a:gd name="T91" fmla="*/ 1327 h 1870"/>
                  <a:gd name="T92" fmla="*/ 923 w 2474"/>
                  <a:gd name="T93" fmla="*/ 1323 h 1870"/>
                  <a:gd name="T94" fmla="*/ 945 w 2474"/>
                  <a:gd name="T95" fmla="*/ 1315 h 1870"/>
                  <a:gd name="T96" fmla="*/ 964 w 2474"/>
                  <a:gd name="T97" fmla="*/ 1304 h 1870"/>
                  <a:gd name="T98" fmla="*/ 983 w 2474"/>
                  <a:gd name="T99" fmla="*/ 1288 h 1870"/>
                  <a:gd name="T100" fmla="*/ 2147 w 2474"/>
                  <a:gd name="T101" fmla="*/ 37 h 1870"/>
                  <a:gd name="T102" fmla="*/ 2164 w 2474"/>
                  <a:gd name="T103" fmla="*/ 22 h 1870"/>
                  <a:gd name="T104" fmla="*/ 2185 w 2474"/>
                  <a:gd name="T105" fmla="*/ 11 h 1870"/>
                  <a:gd name="T106" fmla="*/ 2205 w 2474"/>
                  <a:gd name="T107" fmla="*/ 3 h 1870"/>
                  <a:gd name="T108" fmla="*/ 2227 w 2474"/>
                  <a:gd name="T109" fmla="*/ 0 h 1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4" h="1870">
                    <a:moveTo>
                      <a:pt x="2227" y="0"/>
                    </a:moveTo>
                    <a:lnTo>
                      <a:pt x="2250" y="1"/>
                    </a:lnTo>
                    <a:lnTo>
                      <a:pt x="2271" y="8"/>
                    </a:lnTo>
                    <a:lnTo>
                      <a:pt x="2291" y="17"/>
                    </a:lnTo>
                    <a:lnTo>
                      <a:pt x="2311" y="31"/>
                    </a:lnTo>
                    <a:lnTo>
                      <a:pt x="2437" y="150"/>
                    </a:lnTo>
                    <a:lnTo>
                      <a:pt x="2453" y="167"/>
                    </a:lnTo>
                    <a:lnTo>
                      <a:pt x="2464" y="186"/>
                    </a:lnTo>
                    <a:lnTo>
                      <a:pt x="2471" y="208"/>
                    </a:lnTo>
                    <a:lnTo>
                      <a:pt x="2474" y="230"/>
                    </a:lnTo>
                    <a:lnTo>
                      <a:pt x="2473" y="252"/>
                    </a:lnTo>
                    <a:lnTo>
                      <a:pt x="2467" y="273"/>
                    </a:lnTo>
                    <a:lnTo>
                      <a:pt x="2458" y="294"/>
                    </a:lnTo>
                    <a:lnTo>
                      <a:pt x="2443" y="313"/>
                    </a:lnTo>
                    <a:lnTo>
                      <a:pt x="1030" y="1830"/>
                    </a:lnTo>
                    <a:lnTo>
                      <a:pt x="1013" y="1846"/>
                    </a:lnTo>
                    <a:lnTo>
                      <a:pt x="993" y="1858"/>
                    </a:lnTo>
                    <a:lnTo>
                      <a:pt x="970" y="1865"/>
                    </a:lnTo>
                    <a:lnTo>
                      <a:pt x="947" y="1870"/>
                    </a:lnTo>
                    <a:lnTo>
                      <a:pt x="924" y="1870"/>
                    </a:lnTo>
                    <a:lnTo>
                      <a:pt x="901" y="1866"/>
                    </a:lnTo>
                    <a:lnTo>
                      <a:pt x="879" y="1858"/>
                    </a:lnTo>
                    <a:lnTo>
                      <a:pt x="859" y="1846"/>
                    </a:lnTo>
                    <a:lnTo>
                      <a:pt x="46" y="1245"/>
                    </a:lnTo>
                    <a:lnTo>
                      <a:pt x="29" y="1230"/>
                    </a:lnTo>
                    <a:lnTo>
                      <a:pt x="16" y="1211"/>
                    </a:lnTo>
                    <a:lnTo>
                      <a:pt x="7" y="1191"/>
                    </a:lnTo>
                    <a:lnTo>
                      <a:pt x="1" y="1170"/>
                    </a:lnTo>
                    <a:lnTo>
                      <a:pt x="0" y="1148"/>
                    </a:lnTo>
                    <a:lnTo>
                      <a:pt x="4" y="1125"/>
                    </a:lnTo>
                    <a:lnTo>
                      <a:pt x="11" y="1104"/>
                    </a:lnTo>
                    <a:lnTo>
                      <a:pt x="23" y="1085"/>
                    </a:lnTo>
                    <a:lnTo>
                      <a:pt x="127" y="946"/>
                    </a:lnTo>
                    <a:lnTo>
                      <a:pt x="144" y="928"/>
                    </a:lnTo>
                    <a:lnTo>
                      <a:pt x="162" y="915"/>
                    </a:lnTo>
                    <a:lnTo>
                      <a:pt x="182" y="906"/>
                    </a:lnTo>
                    <a:lnTo>
                      <a:pt x="203" y="901"/>
                    </a:lnTo>
                    <a:lnTo>
                      <a:pt x="226" y="900"/>
                    </a:lnTo>
                    <a:lnTo>
                      <a:pt x="248" y="903"/>
                    </a:lnTo>
                    <a:lnTo>
                      <a:pt x="269" y="910"/>
                    </a:lnTo>
                    <a:lnTo>
                      <a:pt x="290" y="922"/>
                    </a:lnTo>
                    <a:lnTo>
                      <a:pt x="811" y="1304"/>
                    </a:lnTo>
                    <a:lnTo>
                      <a:pt x="831" y="1316"/>
                    </a:lnTo>
                    <a:lnTo>
                      <a:pt x="853" y="1324"/>
                    </a:lnTo>
                    <a:lnTo>
                      <a:pt x="876" y="1328"/>
                    </a:lnTo>
                    <a:lnTo>
                      <a:pt x="899" y="1327"/>
                    </a:lnTo>
                    <a:lnTo>
                      <a:pt x="923" y="1323"/>
                    </a:lnTo>
                    <a:lnTo>
                      <a:pt x="945" y="1315"/>
                    </a:lnTo>
                    <a:lnTo>
                      <a:pt x="964" y="1304"/>
                    </a:lnTo>
                    <a:lnTo>
                      <a:pt x="983" y="1288"/>
                    </a:lnTo>
                    <a:lnTo>
                      <a:pt x="2147" y="37"/>
                    </a:lnTo>
                    <a:lnTo>
                      <a:pt x="2164" y="22"/>
                    </a:lnTo>
                    <a:lnTo>
                      <a:pt x="2185" y="11"/>
                    </a:lnTo>
                    <a:lnTo>
                      <a:pt x="2205" y="3"/>
                    </a:lnTo>
                    <a:lnTo>
                      <a:pt x="2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50"/>
              <p:cNvSpPr>
                <a:spLocks/>
              </p:cNvSpPr>
              <p:nvPr/>
            </p:nvSpPr>
            <p:spPr bwMode="auto">
              <a:xfrm>
                <a:off x="5349875" y="4229101"/>
                <a:ext cx="388938" cy="377825"/>
              </a:xfrm>
              <a:custGeom>
                <a:avLst/>
                <a:gdLst>
                  <a:gd name="T0" fmla="*/ 2791 w 2936"/>
                  <a:gd name="T1" fmla="*/ 3 h 2859"/>
                  <a:gd name="T2" fmla="*/ 2873 w 2936"/>
                  <a:gd name="T3" fmla="*/ 43 h 2859"/>
                  <a:gd name="T4" fmla="*/ 2925 w 2936"/>
                  <a:gd name="T5" fmla="*/ 117 h 2859"/>
                  <a:gd name="T6" fmla="*/ 2936 w 2936"/>
                  <a:gd name="T7" fmla="*/ 317 h 2859"/>
                  <a:gd name="T8" fmla="*/ 2925 w 2936"/>
                  <a:gd name="T9" fmla="*/ 360 h 2859"/>
                  <a:gd name="T10" fmla="*/ 2907 w 2936"/>
                  <a:gd name="T11" fmla="*/ 381 h 2859"/>
                  <a:gd name="T12" fmla="*/ 2879 w 2936"/>
                  <a:gd name="T13" fmla="*/ 407 h 2859"/>
                  <a:gd name="T14" fmla="*/ 2842 w 2936"/>
                  <a:gd name="T15" fmla="*/ 442 h 2859"/>
                  <a:gd name="T16" fmla="*/ 2809 w 2936"/>
                  <a:gd name="T17" fmla="*/ 473 h 2859"/>
                  <a:gd name="T18" fmla="*/ 2795 w 2936"/>
                  <a:gd name="T19" fmla="*/ 486 h 2859"/>
                  <a:gd name="T20" fmla="*/ 2786 w 2936"/>
                  <a:gd name="T21" fmla="*/ 495 h 2859"/>
                  <a:gd name="T22" fmla="*/ 2769 w 2936"/>
                  <a:gd name="T23" fmla="*/ 504 h 2859"/>
                  <a:gd name="T24" fmla="*/ 2752 w 2936"/>
                  <a:gd name="T25" fmla="*/ 497 h 2859"/>
                  <a:gd name="T26" fmla="*/ 2748 w 2936"/>
                  <a:gd name="T27" fmla="*/ 367 h 2859"/>
                  <a:gd name="T28" fmla="*/ 2724 w 2936"/>
                  <a:gd name="T29" fmla="*/ 277 h 2859"/>
                  <a:gd name="T30" fmla="*/ 2660 w 2936"/>
                  <a:gd name="T31" fmla="*/ 213 h 2859"/>
                  <a:gd name="T32" fmla="*/ 2571 w 2936"/>
                  <a:gd name="T33" fmla="*/ 189 h 2859"/>
                  <a:gd name="T34" fmla="*/ 303 w 2936"/>
                  <a:gd name="T35" fmla="*/ 200 h 2859"/>
                  <a:gd name="T36" fmla="*/ 230 w 2936"/>
                  <a:gd name="T37" fmla="*/ 252 h 2859"/>
                  <a:gd name="T38" fmla="*/ 191 w 2936"/>
                  <a:gd name="T39" fmla="*/ 334 h 2859"/>
                  <a:gd name="T40" fmla="*/ 191 w 2936"/>
                  <a:gd name="T41" fmla="*/ 2525 h 2859"/>
                  <a:gd name="T42" fmla="*/ 230 w 2936"/>
                  <a:gd name="T43" fmla="*/ 2607 h 2859"/>
                  <a:gd name="T44" fmla="*/ 303 w 2936"/>
                  <a:gd name="T45" fmla="*/ 2659 h 2859"/>
                  <a:gd name="T46" fmla="*/ 2571 w 2936"/>
                  <a:gd name="T47" fmla="*/ 2670 h 2859"/>
                  <a:gd name="T48" fmla="*/ 2660 w 2936"/>
                  <a:gd name="T49" fmla="*/ 2646 h 2859"/>
                  <a:gd name="T50" fmla="*/ 2724 w 2936"/>
                  <a:gd name="T51" fmla="*/ 2582 h 2859"/>
                  <a:gd name="T52" fmla="*/ 2748 w 2936"/>
                  <a:gd name="T53" fmla="*/ 2492 h 2859"/>
                  <a:gd name="T54" fmla="*/ 2752 w 2936"/>
                  <a:gd name="T55" fmla="*/ 1774 h 2859"/>
                  <a:gd name="T56" fmla="*/ 2770 w 2936"/>
                  <a:gd name="T57" fmla="*/ 1739 h 2859"/>
                  <a:gd name="T58" fmla="*/ 2799 w 2936"/>
                  <a:gd name="T59" fmla="*/ 1709 h 2859"/>
                  <a:gd name="T60" fmla="*/ 2839 w 2936"/>
                  <a:gd name="T61" fmla="*/ 1667 h 2859"/>
                  <a:gd name="T62" fmla="*/ 2874 w 2936"/>
                  <a:gd name="T63" fmla="*/ 1628 h 2859"/>
                  <a:gd name="T64" fmla="*/ 2894 w 2936"/>
                  <a:gd name="T65" fmla="*/ 1606 h 2859"/>
                  <a:gd name="T66" fmla="*/ 2901 w 2936"/>
                  <a:gd name="T67" fmla="*/ 1600 h 2859"/>
                  <a:gd name="T68" fmla="*/ 2916 w 2936"/>
                  <a:gd name="T69" fmla="*/ 1589 h 2859"/>
                  <a:gd name="T70" fmla="*/ 2932 w 2936"/>
                  <a:gd name="T71" fmla="*/ 1590 h 2859"/>
                  <a:gd name="T72" fmla="*/ 2936 w 2936"/>
                  <a:gd name="T73" fmla="*/ 2681 h 2859"/>
                  <a:gd name="T74" fmla="*/ 2912 w 2936"/>
                  <a:gd name="T75" fmla="*/ 2770 h 2859"/>
                  <a:gd name="T76" fmla="*/ 2849 w 2936"/>
                  <a:gd name="T77" fmla="*/ 2834 h 2859"/>
                  <a:gd name="T78" fmla="*/ 2759 w 2936"/>
                  <a:gd name="T79" fmla="*/ 2859 h 2859"/>
                  <a:gd name="T80" fmla="*/ 116 w 2936"/>
                  <a:gd name="T81" fmla="*/ 2848 h 2859"/>
                  <a:gd name="T82" fmla="*/ 42 w 2936"/>
                  <a:gd name="T83" fmla="*/ 2795 h 2859"/>
                  <a:gd name="T84" fmla="*/ 3 w 2936"/>
                  <a:gd name="T85" fmla="*/ 2713 h 2859"/>
                  <a:gd name="T86" fmla="*/ 3 w 2936"/>
                  <a:gd name="T87" fmla="*/ 146 h 2859"/>
                  <a:gd name="T88" fmla="*/ 42 w 2936"/>
                  <a:gd name="T89" fmla="*/ 64 h 2859"/>
                  <a:gd name="T90" fmla="*/ 116 w 2936"/>
                  <a:gd name="T91" fmla="*/ 11 h 2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36" h="2859">
                    <a:moveTo>
                      <a:pt x="178" y="0"/>
                    </a:moveTo>
                    <a:lnTo>
                      <a:pt x="2759" y="0"/>
                    </a:lnTo>
                    <a:lnTo>
                      <a:pt x="2791" y="3"/>
                    </a:lnTo>
                    <a:lnTo>
                      <a:pt x="2820" y="11"/>
                    </a:lnTo>
                    <a:lnTo>
                      <a:pt x="2849" y="25"/>
                    </a:lnTo>
                    <a:lnTo>
                      <a:pt x="2873" y="43"/>
                    </a:lnTo>
                    <a:lnTo>
                      <a:pt x="2894" y="64"/>
                    </a:lnTo>
                    <a:lnTo>
                      <a:pt x="2912" y="88"/>
                    </a:lnTo>
                    <a:lnTo>
                      <a:pt x="2925" y="117"/>
                    </a:lnTo>
                    <a:lnTo>
                      <a:pt x="2934" y="146"/>
                    </a:lnTo>
                    <a:lnTo>
                      <a:pt x="2936" y="178"/>
                    </a:lnTo>
                    <a:lnTo>
                      <a:pt x="2936" y="317"/>
                    </a:lnTo>
                    <a:lnTo>
                      <a:pt x="2935" y="333"/>
                    </a:lnTo>
                    <a:lnTo>
                      <a:pt x="2931" y="347"/>
                    </a:lnTo>
                    <a:lnTo>
                      <a:pt x="2925" y="360"/>
                    </a:lnTo>
                    <a:lnTo>
                      <a:pt x="2919" y="369"/>
                    </a:lnTo>
                    <a:lnTo>
                      <a:pt x="2912" y="376"/>
                    </a:lnTo>
                    <a:lnTo>
                      <a:pt x="2907" y="381"/>
                    </a:lnTo>
                    <a:lnTo>
                      <a:pt x="2900" y="388"/>
                    </a:lnTo>
                    <a:lnTo>
                      <a:pt x="2890" y="396"/>
                    </a:lnTo>
                    <a:lnTo>
                      <a:pt x="2879" y="407"/>
                    </a:lnTo>
                    <a:lnTo>
                      <a:pt x="2867" y="418"/>
                    </a:lnTo>
                    <a:lnTo>
                      <a:pt x="2855" y="431"/>
                    </a:lnTo>
                    <a:lnTo>
                      <a:pt x="2842" y="442"/>
                    </a:lnTo>
                    <a:lnTo>
                      <a:pt x="2830" y="454"/>
                    </a:lnTo>
                    <a:lnTo>
                      <a:pt x="2818" y="464"/>
                    </a:lnTo>
                    <a:lnTo>
                      <a:pt x="2809" y="473"/>
                    </a:lnTo>
                    <a:lnTo>
                      <a:pt x="2801" y="480"/>
                    </a:lnTo>
                    <a:lnTo>
                      <a:pt x="2796" y="484"/>
                    </a:lnTo>
                    <a:lnTo>
                      <a:pt x="2795" y="486"/>
                    </a:lnTo>
                    <a:lnTo>
                      <a:pt x="2794" y="487"/>
                    </a:lnTo>
                    <a:lnTo>
                      <a:pt x="2791" y="490"/>
                    </a:lnTo>
                    <a:lnTo>
                      <a:pt x="2786" y="495"/>
                    </a:lnTo>
                    <a:lnTo>
                      <a:pt x="2781" y="499"/>
                    </a:lnTo>
                    <a:lnTo>
                      <a:pt x="2775" y="502"/>
                    </a:lnTo>
                    <a:lnTo>
                      <a:pt x="2769" y="504"/>
                    </a:lnTo>
                    <a:lnTo>
                      <a:pt x="2763" y="505"/>
                    </a:lnTo>
                    <a:lnTo>
                      <a:pt x="2757" y="503"/>
                    </a:lnTo>
                    <a:lnTo>
                      <a:pt x="2752" y="497"/>
                    </a:lnTo>
                    <a:lnTo>
                      <a:pt x="2749" y="486"/>
                    </a:lnTo>
                    <a:lnTo>
                      <a:pt x="2748" y="472"/>
                    </a:lnTo>
                    <a:lnTo>
                      <a:pt x="2748" y="367"/>
                    </a:lnTo>
                    <a:lnTo>
                      <a:pt x="2745" y="334"/>
                    </a:lnTo>
                    <a:lnTo>
                      <a:pt x="2737" y="305"/>
                    </a:lnTo>
                    <a:lnTo>
                      <a:pt x="2724" y="277"/>
                    </a:lnTo>
                    <a:lnTo>
                      <a:pt x="2707" y="252"/>
                    </a:lnTo>
                    <a:lnTo>
                      <a:pt x="2686" y="231"/>
                    </a:lnTo>
                    <a:lnTo>
                      <a:pt x="2660" y="213"/>
                    </a:lnTo>
                    <a:lnTo>
                      <a:pt x="2633" y="200"/>
                    </a:lnTo>
                    <a:lnTo>
                      <a:pt x="2602" y="192"/>
                    </a:lnTo>
                    <a:lnTo>
                      <a:pt x="2571" y="189"/>
                    </a:lnTo>
                    <a:lnTo>
                      <a:pt x="365" y="189"/>
                    </a:lnTo>
                    <a:lnTo>
                      <a:pt x="334" y="192"/>
                    </a:lnTo>
                    <a:lnTo>
                      <a:pt x="303" y="200"/>
                    </a:lnTo>
                    <a:lnTo>
                      <a:pt x="276" y="213"/>
                    </a:lnTo>
                    <a:lnTo>
                      <a:pt x="252" y="231"/>
                    </a:lnTo>
                    <a:lnTo>
                      <a:pt x="230" y="252"/>
                    </a:lnTo>
                    <a:lnTo>
                      <a:pt x="212" y="277"/>
                    </a:lnTo>
                    <a:lnTo>
                      <a:pt x="199" y="305"/>
                    </a:lnTo>
                    <a:lnTo>
                      <a:pt x="191" y="334"/>
                    </a:lnTo>
                    <a:lnTo>
                      <a:pt x="188" y="367"/>
                    </a:lnTo>
                    <a:lnTo>
                      <a:pt x="188" y="2492"/>
                    </a:lnTo>
                    <a:lnTo>
                      <a:pt x="191" y="2525"/>
                    </a:lnTo>
                    <a:lnTo>
                      <a:pt x="199" y="2554"/>
                    </a:lnTo>
                    <a:lnTo>
                      <a:pt x="212" y="2582"/>
                    </a:lnTo>
                    <a:lnTo>
                      <a:pt x="230" y="2607"/>
                    </a:lnTo>
                    <a:lnTo>
                      <a:pt x="252" y="2628"/>
                    </a:lnTo>
                    <a:lnTo>
                      <a:pt x="276" y="2646"/>
                    </a:lnTo>
                    <a:lnTo>
                      <a:pt x="303" y="2659"/>
                    </a:lnTo>
                    <a:lnTo>
                      <a:pt x="334" y="2667"/>
                    </a:lnTo>
                    <a:lnTo>
                      <a:pt x="365" y="2670"/>
                    </a:lnTo>
                    <a:lnTo>
                      <a:pt x="2571" y="2670"/>
                    </a:lnTo>
                    <a:lnTo>
                      <a:pt x="2602" y="2667"/>
                    </a:lnTo>
                    <a:lnTo>
                      <a:pt x="2633" y="2659"/>
                    </a:lnTo>
                    <a:lnTo>
                      <a:pt x="2660" y="2646"/>
                    </a:lnTo>
                    <a:lnTo>
                      <a:pt x="2686" y="2628"/>
                    </a:lnTo>
                    <a:lnTo>
                      <a:pt x="2707" y="2607"/>
                    </a:lnTo>
                    <a:lnTo>
                      <a:pt x="2724" y="2582"/>
                    </a:lnTo>
                    <a:lnTo>
                      <a:pt x="2737" y="2554"/>
                    </a:lnTo>
                    <a:lnTo>
                      <a:pt x="2745" y="2525"/>
                    </a:lnTo>
                    <a:lnTo>
                      <a:pt x="2748" y="2492"/>
                    </a:lnTo>
                    <a:lnTo>
                      <a:pt x="2748" y="1812"/>
                    </a:lnTo>
                    <a:lnTo>
                      <a:pt x="2749" y="1791"/>
                    </a:lnTo>
                    <a:lnTo>
                      <a:pt x="2752" y="1774"/>
                    </a:lnTo>
                    <a:lnTo>
                      <a:pt x="2757" y="1759"/>
                    </a:lnTo>
                    <a:lnTo>
                      <a:pt x="2763" y="1748"/>
                    </a:lnTo>
                    <a:lnTo>
                      <a:pt x="2770" y="1739"/>
                    </a:lnTo>
                    <a:lnTo>
                      <a:pt x="2777" y="1731"/>
                    </a:lnTo>
                    <a:lnTo>
                      <a:pt x="2788" y="1721"/>
                    </a:lnTo>
                    <a:lnTo>
                      <a:pt x="2799" y="1709"/>
                    </a:lnTo>
                    <a:lnTo>
                      <a:pt x="2812" y="1695"/>
                    </a:lnTo>
                    <a:lnTo>
                      <a:pt x="2826" y="1681"/>
                    </a:lnTo>
                    <a:lnTo>
                      <a:pt x="2839" y="1667"/>
                    </a:lnTo>
                    <a:lnTo>
                      <a:pt x="2851" y="1654"/>
                    </a:lnTo>
                    <a:lnTo>
                      <a:pt x="2863" y="1641"/>
                    </a:lnTo>
                    <a:lnTo>
                      <a:pt x="2874" y="1628"/>
                    </a:lnTo>
                    <a:lnTo>
                      <a:pt x="2883" y="1618"/>
                    </a:lnTo>
                    <a:lnTo>
                      <a:pt x="2889" y="1611"/>
                    </a:lnTo>
                    <a:lnTo>
                      <a:pt x="2894" y="1606"/>
                    </a:lnTo>
                    <a:lnTo>
                      <a:pt x="2896" y="1604"/>
                    </a:lnTo>
                    <a:lnTo>
                      <a:pt x="2898" y="1603"/>
                    </a:lnTo>
                    <a:lnTo>
                      <a:pt x="2901" y="1600"/>
                    </a:lnTo>
                    <a:lnTo>
                      <a:pt x="2905" y="1596"/>
                    </a:lnTo>
                    <a:lnTo>
                      <a:pt x="2910" y="1592"/>
                    </a:lnTo>
                    <a:lnTo>
                      <a:pt x="2916" y="1589"/>
                    </a:lnTo>
                    <a:lnTo>
                      <a:pt x="2922" y="1587"/>
                    </a:lnTo>
                    <a:lnTo>
                      <a:pt x="2928" y="1587"/>
                    </a:lnTo>
                    <a:lnTo>
                      <a:pt x="2932" y="1590"/>
                    </a:lnTo>
                    <a:lnTo>
                      <a:pt x="2935" y="1598"/>
                    </a:lnTo>
                    <a:lnTo>
                      <a:pt x="2936" y="1610"/>
                    </a:lnTo>
                    <a:lnTo>
                      <a:pt x="2936" y="2681"/>
                    </a:lnTo>
                    <a:lnTo>
                      <a:pt x="2934" y="2713"/>
                    </a:lnTo>
                    <a:lnTo>
                      <a:pt x="2925" y="2743"/>
                    </a:lnTo>
                    <a:lnTo>
                      <a:pt x="2912" y="2770"/>
                    </a:lnTo>
                    <a:lnTo>
                      <a:pt x="2894" y="2795"/>
                    </a:lnTo>
                    <a:lnTo>
                      <a:pt x="2873" y="2816"/>
                    </a:lnTo>
                    <a:lnTo>
                      <a:pt x="2849" y="2834"/>
                    </a:lnTo>
                    <a:lnTo>
                      <a:pt x="2820" y="2848"/>
                    </a:lnTo>
                    <a:lnTo>
                      <a:pt x="2791" y="2856"/>
                    </a:lnTo>
                    <a:lnTo>
                      <a:pt x="2759" y="2859"/>
                    </a:lnTo>
                    <a:lnTo>
                      <a:pt x="178" y="2859"/>
                    </a:lnTo>
                    <a:lnTo>
                      <a:pt x="146" y="2856"/>
                    </a:lnTo>
                    <a:lnTo>
                      <a:pt x="116" y="2848"/>
                    </a:lnTo>
                    <a:lnTo>
                      <a:pt x="88" y="2834"/>
                    </a:lnTo>
                    <a:lnTo>
                      <a:pt x="63" y="2816"/>
                    </a:lnTo>
                    <a:lnTo>
                      <a:pt x="42" y="2795"/>
                    </a:lnTo>
                    <a:lnTo>
                      <a:pt x="24" y="2770"/>
                    </a:lnTo>
                    <a:lnTo>
                      <a:pt x="11" y="2743"/>
                    </a:lnTo>
                    <a:lnTo>
                      <a:pt x="3" y="2713"/>
                    </a:lnTo>
                    <a:lnTo>
                      <a:pt x="0" y="2681"/>
                    </a:lnTo>
                    <a:lnTo>
                      <a:pt x="0" y="178"/>
                    </a:lnTo>
                    <a:lnTo>
                      <a:pt x="3" y="146"/>
                    </a:lnTo>
                    <a:lnTo>
                      <a:pt x="11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3"/>
                    </a:lnTo>
                    <a:lnTo>
                      <a:pt x="88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419924" y="3078970"/>
            <a:ext cx="900000" cy="900000"/>
            <a:chOff x="454132" y="2278611"/>
            <a:chExt cx="719138" cy="719137"/>
          </a:xfrm>
        </p:grpSpPr>
        <p:sp>
          <p:nvSpPr>
            <p:cNvPr id="62" name="Овал 61"/>
            <p:cNvSpPr/>
            <p:nvPr/>
          </p:nvSpPr>
          <p:spPr bwMode="auto">
            <a:xfrm>
              <a:off x="454132" y="2278611"/>
              <a:ext cx="719138" cy="7191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3" name="Freeform 126"/>
            <p:cNvSpPr>
              <a:spLocks noEditPoints="1"/>
            </p:cNvSpPr>
            <p:nvPr/>
          </p:nvSpPr>
          <p:spPr bwMode="auto">
            <a:xfrm>
              <a:off x="550592" y="2421682"/>
              <a:ext cx="475139" cy="444356"/>
            </a:xfrm>
            <a:custGeom>
              <a:avLst/>
              <a:gdLst>
                <a:gd name="T0" fmla="*/ 1385 w 3550"/>
                <a:gd name="T1" fmla="*/ 2685 h 3321"/>
                <a:gd name="T2" fmla="*/ 662 w 3550"/>
                <a:gd name="T3" fmla="*/ 2886 h 3321"/>
                <a:gd name="T4" fmla="*/ 649 w 3550"/>
                <a:gd name="T5" fmla="*/ 2790 h 3321"/>
                <a:gd name="T6" fmla="*/ 1357 w 3550"/>
                <a:gd name="T7" fmla="*/ 2286 h 3321"/>
                <a:gd name="T8" fmla="*/ 1346 w 3550"/>
                <a:gd name="T9" fmla="*/ 2379 h 3321"/>
                <a:gd name="T10" fmla="*/ 553 w 3550"/>
                <a:gd name="T11" fmla="*/ 2511 h 3321"/>
                <a:gd name="T12" fmla="*/ 1333 w 3550"/>
                <a:gd name="T13" fmla="*/ 2274 h 3321"/>
                <a:gd name="T14" fmla="*/ 1475 w 3550"/>
                <a:gd name="T15" fmla="*/ 2021 h 3321"/>
                <a:gd name="T16" fmla="*/ 506 w 3550"/>
                <a:gd name="T17" fmla="*/ 2286 h 3321"/>
                <a:gd name="T18" fmla="*/ 493 w 3550"/>
                <a:gd name="T19" fmla="*/ 2190 h 3321"/>
                <a:gd name="T20" fmla="*/ 1377 w 3550"/>
                <a:gd name="T21" fmla="*/ 1642 h 3321"/>
                <a:gd name="T22" fmla="*/ 1366 w 3550"/>
                <a:gd name="T23" fmla="*/ 1734 h 3321"/>
                <a:gd name="T24" fmla="*/ 397 w 3550"/>
                <a:gd name="T25" fmla="*/ 1911 h 3321"/>
                <a:gd name="T26" fmla="*/ 1353 w 3550"/>
                <a:gd name="T27" fmla="*/ 1628 h 3321"/>
                <a:gd name="T28" fmla="*/ 1401 w 3550"/>
                <a:gd name="T29" fmla="*/ 1012 h 3321"/>
                <a:gd name="T30" fmla="*/ 1563 w 3550"/>
                <a:gd name="T31" fmla="*/ 1089 h 3321"/>
                <a:gd name="T32" fmla="*/ 2011 w 3550"/>
                <a:gd name="T33" fmla="*/ 2867 h 3321"/>
                <a:gd name="T34" fmla="*/ 1880 w 3550"/>
                <a:gd name="T35" fmla="*/ 2994 h 3321"/>
                <a:gd name="T36" fmla="*/ 498 w 3550"/>
                <a:gd name="T37" fmla="*/ 3287 h 3321"/>
                <a:gd name="T38" fmla="*/ 0 w 3550"/>
                <a:gd name="T39" fmla="*/ 1528 h 3321"/>
                <a:gd name="T40" fmla="*/ 77 w 3550"/>
                <a:gd name="T41" fmla="*/ 1366 h 3321"/>
                <a:gd name="T42" fmla="*/ 373 w 3550"/>
                <a:gd name="T43" fmla="*/ 1362 h 3321"/>
                <a:gd name="T44" fmla="*/ 522 w 3550"/>
                <a:gd name="T45" fmla="*/ 1454 h 3321"/>
                <a:gd name="T46" fmla="*/ 1119 w 3550"/>
                <a:gd name="T47" fmla="*/ 1282 h 3321"/>
                <a:gd name="T48" fmla="*/ 1166 w 3550"/>
                <a:gd name="T49" fmla="*/ 1107 h 3321"/>
                <a:gd name="T50" fmla="*/ 707 w 3550"/>
                <a:gd name="T51" fmla="*/ 1002 h 3321"/>
                <a:gd name="T52" fmla="*/ 675 w 3550"/>
                <a:gd name="T53" fmla="*/ 1084 h 3321"/>
                <a:gd name="T54" fmla="*/ 763 w 3550"/>
                <a:gd name="T55" fmla="*/ 1089 h 3321"/>
                <a:gd name="T56" fmla="*/ 740 w 3550"/>
                <a:gd name="T57" fmla="*/ 1004 h 3321"/>
                <a:gd name="T58" fmla="*/ 805 w 3550"/>
                <a:gd name="T59" fmla="*/ 958 h 3321"/>
                <a:gd name="T60" fmla="*/ 862 w 3550"/>
                <a:gd name="T61" fmla="*/ 1052 h 3321"/>
                <a:gd name="T62" fmla="*/ 1012 w 3550"/>
                <a:gd name="T63" fmla="*/ 1046 h 3321"/>
                <a:gd name="T64" fmla="*/ 1096 w 3550"/>
                <a:gd name="T65" fmla="*/ 1127 h 3321"/>
                <a:gd name="T66" fmla="*/ 1041 w 3550"/>
                <a:gd name="T67" fmla="*/ 1250 h 3321"/>
                <a:gd name="T68" fmla="*/ 467 w 3550"/>
                <a:gd name="T69" fmla="*/ 1361 h 3321"/>
                <a:gd name="T70" fmla="*/ 425 w 3550"/>
                <a:gd name="T71" fmla="*/ 1251 h 3321"/>
                <a:gd name="T72" fmla="*/ 558 w 3550"/>
                <a:gd name="T73" fmla="*/ 1153 h 3321"/>
                <a:gd name="T74" fmla="*/ 596 w 3550"/>
                <a:gd name="T75" fmla="*/ 1085 h 3321"/>
                <a:gd name="T76" fmla="*/ 642 w 3550"/>
                <a:gd name="T77" fmla="*/ 954 h 3321"/>
                <a:gd name="T78" fmla="*/ 910 w 3550"/>
                <a:gd name="T79" fmla="*/ 100 h 3321"/>
                <a:gd name="T80" fmla="*/ 1524 w 3550"/>
                <a:gd name="T81" fmla="*/ 395 h 3321"/>
                <a:gd name="T82" fmla="*/ 2242 w 3550"/>
                <a:gd name="T83" fmla="*/ 253 h 3321"/>
                <a:gd name="T84" fmla="*/ 2937 w 3550"/>
                <a:gd name="T85" fmla="*/ 97 h 3321"/>
                <a:gd name="T86" fmla="*/ 3021 w 3550"/>
                <a:gd name="T87" fmla="*/ 20 h 3321"/>
                <a:gd name="T88" fmla="*/ 3509 w 3550"/>
                <a:gd name="T89" fmla="*/ 614 h 3321"/>
                <a:gd name="T90" fmla="*/ 3550 w 3550"/>
                <a:gd name="T91" fmla="*/ 2941 h 3321"/>
                <a:gd name="T92" fmla="*/ 3451 w 3550"/>
                <a:gd name="T93" fmla="*/ 3136 h 3321"/>
                <a:gd name="T94" fmla="*/ 1917 w 3550"/>
                <a:gd name="T95" fmla="*/ 3134 h 3321"/>
                <a:gd name="T96" fmla="*/ 2117 w 3550"/>
                <a:gd name="T97" fmla="*/ 2983 h 3321"/>
                <a:gd name="T98" fmla="*/ 2152 w 3550"/>
                <a:gd name="T99" fmla="*/ 2735 h 3321"/>
                <a:gd name="T100" fmla="*/ 1614 w 3550"/>
                <a:gd name="T101" fmla="*/ 935 h 3321"/>
                <a:gd name="T102" fmla="*/ 1373 w 3550"/>
                <a:gd name="T103" fmla="*/ 869 h 3321"/>
                <a:gd name="T104" fmla="*/ 991 w 3550"/>
                <a:gd name="T105" fmla="*/ 899 h 3321"/>
                <a:gd name="T106" fmla="*/ 798 w 3550"/>
                <a:gd name="T107" fmla="*/ 793 h 3321"/>
                <a:gd name="T108" fmla="*/ 584 w 3550"/>
                <a:gd name="T109" fmla="*/ 818 h 3321"/>
                <a:gd name="T110" fmla="*/ 454 w 3550"/>
                <a:gd name="T111" fmla="*/ 992 h 3321"/>
                <a:gd name="T112" fmla="*/ 318 w 3550"/>
                <a:gd name="T113" fmla="*/ 1137 h 3321"/>
                <a:gd name="T114" fmla="*/ 359 w 3550"/>
                <a:gd name="T115" fmla="*/ 614 h 3321"/>
                <a:gd name="T116" fmla="*/ 848 w 3550"/>
                <a:gd name="T117" fmla="*/ 20 h 3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50" h="3321">
                  <a:moveTo>
                    <a:pt x="1345" y="2609"/>
                  </a:moveTo>
                  <a:lnTo>
                    <a:pt x="1358" y="2613"/>
                  </a:lnTo>
                  <a:lnTo>
                    <a:pt x="1368" y="2623"/>
                  </a:lnTo>
                  <a:lnTo>
                    <a:pt x="1375" y="2636"/>
                  </a:lnTo>
                  <a:lnTo>
                    <a:pt x="1383" y="2671"/>
                  </a:lnTo>
                  <a:lnTo>
                    <a:pt x="1385" y="2685"/>
                  </a:lnTo>
                  <a:lnTo>
                    <a:pt x="1380" y="2698"/>
                  </a:lnTo>
                  <a:lnTo>
                    <a:pt x="1371" y="2709"/>
                  </a:lnTo>
                  <a:lnTo>
                    <a:pt x="1358" y="2716"/>
                  </a:lnTo>
                  <a:lnTo>
                    <a:pt x="688" y="2890"/>
                  </a:lnTo>
                  <a:lnTo>
                    <a:pt x="675" y="2890"/>
                  </a:lnTo>
                  <a:lnTo>
                    <a:pt x="662" y="2886"/>
                  </a:lnTo>
                  <a:lnTo>
                    <a:pt x="651" y="2877"/>
                  </a:lnTo>
                  <a:lnTo>
                    <a:pt x="644" y="2863"/>
                  </a:lnTo>
                  <a:lnTo>
                    <a:pt x="636" y="2829"/>
                  </a:lnTo>
                  <a:lnTo>
                    <a:pt x="635" y="2814"/>
                  </a:lnTo>
                  <a:lnTo>
                    <a:pt x="639" y="2801"/>
                  </a:lnTo>
                  <a:lnTo>
                    <a:pt x="649" y="2790"/>
                  </a:lnTo>
                  <a:lnTo>
                    <a:pt x="662" y="2785"/>
                  </a:lnTo>
                  <a:lnTo>
                    <a:pt x="1331" y="2610"/>
                  </a:lnTo>
                  <a:lnTo>
                    <a:pt x="1345" y="2609"/>
                  </a:lnTo>
                  <a:close/>
                  <a:moveTo>
                    <a:pt x="1333" y="2274"/>
                  </a:moveTo>
                  <a:lnTo>
                    <a:pt x="1346" y="2278"/>
                  </a:lnTo>
                  <a:lnTo>
                    <a:pt x="1357" y="2286"/>
                  </a:lnTo>
                  <a:lnTo>
                    <a:pt x="1363" y="2299"/>
                  </a:lnTo>
                  <a:lnTo>
                    <a:pt x="1372" y="2335"/>
                  </a:lnTo>
                  <a:lnTo>
                    <a:pt x="1373" y="2350"/>
                  </a:lnTo>
                  <a:lnTo>
                    <a:pt x="1368" y="2363"/>
                  </a:lnTo>
                  <a:lnTo>
                    <a:pt x="1359" y="2374"/>
                  </a:lnTo>
                  <a:lnTo>
                    <a:pt x="1346" y="2379"/>
                  </a:lnTo>
                  <a:lnTo>
                    <a:pt x="607" y="2572"/>
                  </a:lnTo>
                  <a:lnTo>
                    <a:pt x="592" y="2573"/>
                  </a:lnTo>
                  <a:lnTo>
                    <a:pt x="579" y="2569"/>
                  </a:lnTo>
                  <a:lnTo>
                    <a:pt x="569" y="2559"/>
                  </a:lnTo>
                  <a:lnTo>
                    <a:pt x="563" y="2546"/>
                  </a:lnTo>
                  <a:lnTo>
                    <a:pt x="553" y="2511"/>
                  </a:lnTo>
                  <a:lnTo>
                    <a:pt x="552" y="2497"/>
                  </a:lnTo>
                  <a:lnTo>
                    <a:pt x="557" y="2484"/>
                  </a:lnTo>
                  <a:lnTo>
                    <a:pt x="566" y="2473"/>
                  </a:lnTo>
                  <a:lnTo>
                    <a:pt x="579" y="2467"/>
                  </a:lnTo>
                  <a:lnTo>
                    <a:pt x="1318" y="2274"/>
                  </a:lnTo>
                  <a:lnTo>
                    <a:pt x="1333" y="2274"/>
                  </a:lnTo>
                  <a:close/>
                  <a:moveTo>
                    <a:pt x="1435" y="1945"/>
                  </a:moveTo>
                  <a:lnTo>
                    <a:pt x="1449" y="1949"/>
                  </a:lnTo>
                  <a:lnTo>
                    <a:pt x="1459" y="1959"/>
                  </a:lnTo>
                  <a:lnTo>
                    <a:pt x="1465" y="1972"/>
                  </a:lnTo>
                  <a:lnTo>
                    <a:pt x="1475" y="2007"/>
                  </a:lnTo>
                  <a:lnTo>
                    <a:pt x="1475" y="2021"/>
                  </a:lnTo>
                  <a:lnTo>
                    <a:pt x="1471" y="2034"/>
                  </a:lnTo>
                  <a:lnTo>
                    <a:pt x="1462" y="2045"/>
                  </a:lnTo>
                  <a:lnTo>
                    <a:pt x="1449" y="2051"/>
                  </a:lnTo>
                  <a:lnTo>
                    <a:pt x="534" y="2290"/>
                  </a:lnTo>
                  <a:lnTo>
                    <a:pt x="519" y="2291"/>
                  </a:lnTo>
                  <a:lnTo>
                    <a:pt x="506" y="2286"/>
                  </a:lnTo>
                  <a:lnTo>
                    <a:pt x="495" y="2277"/>
                  </a:lnTo>
                  <a:lnTo>
                    <a:pt x="489" y="2264"/>
                  </a:lnTo>
                  <a:lnTo>
                    <a:pt x="480" y="2228"/>
                  </a:lnTo>
                  <a:lnTo>
                    <a:pt x="479" y="2214"/>
                  </a:lnTo>
                  <a:lnTo>
                    <a:pt x="484" y="2201"/>
                  </a:lnTo>
                  <a:lnTo>
                    <a:pt x="493" y="2190"/>
                  </a:lnTo>
                  <a:lnTo>
                    <a:pt x="506" y="2184"/>
                  </a:lnTo>
                  <a:lnTo>
                    <a:pt x="1421" y="1946"/>
                  </a:lnTo>
                  <a:lnTo>
                    <a:pt x="1435" y="1945"/>
                  </a:lnTo>
                  <a:close/>
                  <a:moveTo>
                    <a:pt x="1353" y="1628"/>
                  </a:moveTo>
                  <a:lnTo>
                    <a:pt x="1366" y="1632"/>
                  </a:lnTo>
                  <a:lnTo>
                    <a:pt x="1377" y="1642"/>
                  </a:lnTo>
                  <a:lnTo>
                    <a:pt x="1383" y="1655"/>
                  </a:lnTo>
                  <a:lnTo>
                    <a:pt x="1392" y="1689"/>
                  </a:lnTo>
                  <a:lnTo>
                    <a:pt x="1393" y="1704"/>
                  </a:lnTo>
                  <a:lnTo>
                    <a:pt x="1389" y="1717"/>
                  </a:lnTo>
                  <a:lnTo>
                    <a:pt x="1379" y="1728"/>
                  </a:lnTo>
                  <a:lnTo>
                    <a:pt x="1366" y="1734"/>
                  </a:lnTo>
                  <a:lnTo>
                    <a:pt x="451" y="1973"/>
                  </a:lnTo>
                  <a:lnTo>
                    <a:pt x="437" y="1974"/>
                  </a:lnTo>
                  <a:lnTo>
                    <a:pt x="424" y="1968"/>
                  </a:lnTo>
                  <a:lnTo>
                    <a:pt x="413" y="1960"/>
                  </a:lnTo>
                  <a:lnTo>
                    <a:pt x="407" y="1947"/>
                  </a:lnTo>
                  <a:lnTo>
                    <a:pt x="397" y="1911"/>
                  </a:lnTo>
                  <a:lnTo>
                    <a:pt x="397" y="1897"/>
                  </a:lnTo>
                  <a:lnTo>
                    <a:pt x="401" y="1883"/>
                  </a:lnTo>
                  <a:lnTo>
                    <a:pt x="411" y="1873"/>
                  </a:lnTo>
                  <a:lnTo>
                    <a:pt x="424" y="1867"/>
                  </a:lnTo>
                  <a:lnTo>
                    <a:pt x="1338" y="1628"/>
                  </a:lnTo>
                  <a:lnTo>
                    <a:pt x="1353" y="1628"/>
                  </a:lnTo>
                  <a:close/>
                  <a:moveTo>
                    <a:pt x="1468" y="1405"/>
                  </a:moveTo>
                  <a:lnTo>
                    <a:pt x="237" y="1727"/>
                  </a:lnTo>
                  <a:lnTo>
                    <a:pt x="604" y="3138"/>
                  </a:lnTo>
                  <a:lnTo>
                    <a:pt x="1835" y="2817"/>
                  </a:lnTo>
                  <a:lnTo>
                    <a:pt x="1468" y="1405"/>
                  </a:lnTo>
                  <a:close/>
                  <a:moveTo>
                    <a:pt x="1401" y="1012"/>
                  </a:moveTo>
                  <a:lnTo>
                    <a:pt x="1433" y="1013"/>
                  </a:lnTo>
                  <a:lnTo>
                    <a:pt x="1463" y="1018"/>
                  </a:lnTo>
                  <a:lnTo>
                    <a:pt x="1492" y="1029"/>
                  </a:lnTo>
                  <a:lnTo>
                    <a:pt x="1519" y="1045"/>
                  </a:lnTo>
                  <a:lnTo>
                    <a:pt x="1543" y="1066"/>
                  </a:lnTo>
                  <a:lnTo>
                    <a:pt x="1563" y="1089"/>
                  </a:lnTo>
                  <a:lnTo>
                    <a:pt x="1579" y="1118"/>
                  </a:lnTo>
                  <a:lnTo>
                    <a:pt x="1590" y="1148"/>
                  </a:lnTo>
                  <a:lnTo>
                    <a:pt x="2012" y="2772"/>
                  </a:lnTo>
                  <a:lnTo>
                    <a:pt x="2017" y="2804"/>
                  </a:lnTo>
                  <a:lnTo>
                    <a:pt x="2016" y="2835"/>
                  </a:lnTo>
                  <a:lnTo>
                    <a:pt x="2011" y="2867"/>
                  </a:lnTo>
                  <a:lnTo>
                    <a:pt x="1999" y="2896"/>
                  </a:lnTo>
                  <a:lnTo>
                    <a:pt x="1984" y="2923"/>
                  </a:lnTo>
                  <a:lnTo>
                    <a:pt x="1963" y="2946"/>
                  </a:lnTo>
                  <a:lnTo>
                    <a:pt x="1940" y="2967"/>
                  </a:lnTo>
                  <a:lnTo>
                    <a:pt x="1912" y="2982"/>
                  </a:lnTo>
                  <a:lnTo>
                    <a:pt x="1880" y="2994"/>
                  </a:lnTo>
                  <a:lnTo>
                    <a:pt x="649" y="3315"/>
                  </a:lnTo>
                  <a:lnTo>
                    <a:pt x="616" y="3321"/>
                  </a:lnTo>
                  <a:lnTo>
                    <a:pt x="584" y="3320"/>
                  </a:lnTo>
                  <a:lnTo>
                    <a:pt x="554" y="3314"/>
                  </a:lnTo>
                  <a:lnTo>
                    <a:pt x="525" y="3303"/>
                  </a:lnTo>
                  <a:lnTo>
                    <a:pt x="498" y="3287"/>
                  </a:lnTo>
                  <a:lnTo>
                    <a:pt x="474" y="3267"/>
                  </a:lnTo>
                  <a:lnTo>
                    <a:pt x="454" y="3243"/>
                  </a:lnTo>
                  <a:lnTo>
                    <a:pt x="438" y="3215"/>
                  </a:lnTo>
                  <a:lnTo>
                    <a:pt x="427" y="3185"/>
                  </a:lnTo>
                  <a:lnTo>
                    <a:pt x="5" y="1561"/>
                  </a:lnTo>
                  <a:lnTo>
                    <a:pt x="0" y="1528"/>
                  </a:lnTo>
                  <a:lnTo>
                    <a:pt x="1" y="1497"/>
                  </a:lnTo>
                  <a:lnTo>
                    <a:pt x="6" y="1466"/>
                  </a:lnTo>
                  <a:lnTo>
                    <a:pt x="18" y="1437"/>
                  </a:lnTo>
                  <a:lnTo>
                    <a:pt x="33" y="1410"/>
                  </a:lnTo>
                  <a:lnTo>
                    <a:pt x="54" y="1386"/>
                  </a:lnTo>
                  <a:lnTo>
                    <a:pt x="77" y="1366"/>
                  </a:lnTo>
                  <a:lnTo>
                    <a:pt x="105" y="1350"/>
                  </a:lnTo>
                  <a:lnTo>
                    <a:pt x="137" y="1339"/>
                  </a:lnTo>
                  <a:lnTo>
                    <a:pt x="351" y="1282"/>
                  </a:lnTo>
                  <a:lnTo>
                    <a:pt x="354" y="1308"/>
                  </a:lnTo>
                  <a:lnTo>
                    <a:pt x="360" y="1334"/>
                  </a:lnTo>
                  <a:lnTo>
                    <a:pt x="373" y="1362"/>
                  </a:lnTo>
                  <a:lnTo>
                    <a:pt x="391" y="1388"/>
                  </a:lnTo>
                  <a:lnTo>
                    <a:pt x="412" y="1409"/>
                  </a:lnTo>
                  <a:lnTo>
                    <a:pt x="437" y="1427"/>
                  </a:lnTo>
                  <a:lnTo>
                    <a:pt x="463" y="1440"/>
                  </a:lnTo>
                  <a:lnTo>
                    <a:pt x="492" y="1450"/>
                  </a:lnTo>
                  <a:lnTo>
                    <a:pt x="522" y="1454"/>
                  </a:lnTo>
                  <a:lnTo>
                    <a:pt x="553" y="1454"/>
                  </a:lnTo>
                  <a:lnTo>
                    <a:pt x="584" y="1449"/>
                  </a:lnTo>
                  <a:lnTo>
                    <a:pt x="1037" y="1330"/>
                  </a:lnTo>
                  <a:lnTo>
                    <a:pt x="1067" y="1319"/>
                  </a:lnTo>
                  <a:lnTo>
                    <a:pt x="1095" y="1303"/>
                  </a:lnTo>
                  <a:lnTo>
                    <a:pt x="1119" y="1282"/>
                  </a:lnTo>
                  <a:lnTo>
                    <a:pt x="1139" y="1259"/>
                  </a:lnTo>
                  <a:lnTo>
                    <a:pt x="1154" y="1232"/>
                  </a:lnTo>
                  <a:lnTo>
                    <a:pt x="1165" y="1203"/>
                  </a:lnTo>
                  <a:lnTo>
                    <a:pt x="1172" y="1172"/>
                  </a:lnTo>
                  <a:lnTo>
                    <a:pt x="1172" y="1140"/>
                  </a:lnTo>
                  <a:lnTo>
                    <a:pt x="1166" y="1107"/>
                  </a:lnTo>
                  <a:lnTo>
                    <a:pt x="1161" y="1089"/>
                  </a:lnTo>
                  <a:lnTo>
                    <a:pt x="1153" y="1073"/>
                  </a:lnTo>
                  <a:lnTo>
                    <a:pt x="1368" y="1017"/>
                  </a:lnTo>
                  <a:lnTo>
                    <a:pt x="1401" y="1012"/>
                  </a:lnTo>
                  <a:close/>
                  <a:moveTo>
                    <a:pt x="724" y="1000"/>
                  </a:moveTo>
                  <a:lnTo>
                    <a:pt x="707" y="1002"/>
                  </a:lnTo>
                  <a:lnTo>
                    <a:pt x="691" y="1009"/>
                  </a:lnTo>
                  <a:lnTo>
                    <a:pt x="678" y="1020"/>
                  </a:lnTo>
                  <a:lnTo>
                    <a:pt x="669" y="1034"/>
                  </a:lnTo>
                  <a:lnTo>
                    <a:pt x="666" y="1051"/>
                  </a:lnTo>
                  <a:lnTo>
                    <a:pt x="667" y="1069"/>
                  </a:lnTo>
                  <a:lnTo>
                    <a:pt x="675" y="1084"/>
                  </a:lnTo>
                  <a:lnTo>
                    <a:pt x="685" y="1097"/>
                  </a:lnTo>
                  <a:lnTo>
                    <a:pt x="700" y="1106"/>
                  </a:lnTo>
                  <a:lnTo>
                    <a:pt x="716" y="1109"/>
                  </a:lnTo>
                  <a:lnTo>
                    <a:pt x="734" y="1108"/>
                  </a:lnTo>
                  <a:lnTo>
                    <a:pt x="750" y="1100"/>
                  </a:lnTo>
                  <a:lnTo>
                    <a:pt x="763" y="1089"/>
                  </a:lnTo>
                  <a:lnTo>
                    <a:pt x="771" y="1074"/>
                  </a:lnTo>
                  <a:lnTo>
                    <a:pt x="775" y="1058"/>
                  </a:lnTo>
                  <a:lnTo>
                    <a:pt x="772" y="1041"/>
                  </a:lnTo>
                  <a:lnTo>
                    <a:pt x="766" y="1025"/>
                  </a:lnTo>
                  <a:lnTo>
                    <a:pt x="754" y="1012"/>
                  </a:lnTo>
                  <a:lnTo>
                    <a:pt x="740" y="1004"/>
                  </a:lnTo>
                  <a:lnTo>
                    <a:pt x="724" y="1000"/>
                  </a:lnTo>
                  <a:close/>
                  <a:moveTo>
                    <a:pt x="714" y="927"/>
                  </a:moveTo>
                  <a:lnTo>
                    <a:pt x="739" y="928"/>
                  </a:lnTo>
                  <a:lnTo>
                    <a:pt x="763" y="934"/>
                  </a:lnTo>
                  <a:lnTo>
                    <a:pt x="785" y="944"/>
                  </a:lnTo>
                  <a:lnTo>
                    <a:pt x="805" y="958"/>
                  </a:lnTo>
                  <a:lnTo>
                    <a:pt x="821" y="976"/>
                  </a:lnTo>
                  <a:lnTo>
                    <a:pt x="834" y="997"/>
                  </a:lnTo>
                  <a:lnTo>
                    <a:pt x="843" y="1022"/>
                  </a:lnTo>
                  <a:lnTo>
                    <a:pt x="843" y="1023"/>
                  </a:lnTo>
                  <a:lnTo>
                    <a:pt x="850" y="1039"/>
                  </a:lnTo>
                  <a:lnTo>
                    <a:pt x="862" y="1052"/>
                  </a:lnTo>
                  <a:lnTo>
                    <a:pt x="876" y="1059"/>
                  </a:lnTo>
                  <a:lnTo>
                    <a:pt x="892" y="1064"/>
                  </a:lnTo>
                  <a:lnTo>
                    <a:pt x="909" y="1061"/>
                  </a:lnTo>
                  <a:lnTo>
                    <a:pt x="964" y="1047"/>
                  </a:lnTo>
                  <a:lnTo>
                    <a:pt x="989" y="1044"/>
                  </a:lnTo>
                  <a:lnTo>
                    <a:pt x="1012" y="1046"/>
                  </a:lnTo>
                  <a:lnTo>
                    <a:pt x="1035" y="1054"/>
                  </a:lnTo>
                  <a:lnTo>
                    <a:pt x="1055" y="1066"/>
                  </a:lnTo>
                  <a:lnTo>
                    <a:pt x="1073" y="1082"/>
                  </a:lnTo>
                  <a:lnTo>
                    <a:pt x="1087" y="1102"/>
                  </a:lnTo>
                  <a:lnTo>
                    <a:pt x="1095" y="1125"/>
                  </a:lnTo>
                  <a:lnTo>
                    <a:pt x="1096" y="1127"/>
                  </a:lnTo>
                  <a:lnTo>
                    <a:pt x="1099" y="1152"/>
                  </a:lnTo>
                  <a:lnTo>
                    <a:pt x="1097" y="1176"/>
                  </a:lnTo>
                  <a:lnTo>
                    <a:pt x="1090" y="1198"/>
                  </a:lnTo>
                  <a:lnTo>
                    <a:pt x="1078" y="1219"/>
                  </a:lnTo>
                  <a:lnTo>
                    <a:pt x="1062" y="1237"/>
                  </a:lnTo>
                  <a:lnTo>
                    <a:pt x="1041" y="1250"/>
                  </a:lnTo>
                  <a:lnTo>
                    <a:pt x="1019" y="1260"/>
                  </a:lnTo>
                  <a:lnTo>
                    <a:pt x="559" y="1380"/>
                  </a:lnTo>
                  <a:lnTo>
                    <a:pt x="535" y="1383"/>
                  </a:lnTo>
                  <a:lnTo>
                    <a:pt x="510" y="1381"/>
                  </a:lnTo>
                  <a:lnTo>
                    <a:pt x="487" y="1373"/>
                  </a:lnTo>
                  <a:lnTo>
                    <a:pt x="467" y="1361"/>
                  </a:lnTo>
                  <a:lnTo>
                    <a:pt x="450" y="1345"/>
                  </a:lnTo>
                  <a:lnTo>
                    <a:pt x="436" y="1325"/>
                  </a:lnTo>
                  <a:lnTo>
                    <a:pt x="427" y="1302"/>
                  </a:lnTo>
                  <a:lnTo>
                    <a:pt x="427" y="1300"/>
                  </a:lnTo>
                  <a:lnTo>
                    <a:pt x="423" y="1275"/>
                  </a:lnTo>
                  <a:lnTo>
                    <a:pt x="425" y="1251"/>
                  </a:lnTo>
                  <a:lnTo>
                    <a:pt x="432" y="1229"/>
                  </a:lnTo>
                  <a:lnTo>
                    <a:pt x="444" y="1208"/>
                  </a:lnTo>
                  <a:lnTo>
                    <a:pt x="460" y="1190"/>
                  </a:lnTo>
                  <a:lnTo>
                    <a:pt x="481" y="1177"/>
                  </a:lnTo>
                  <a:lnTo>
                    <a:pt x="503" y="1167"/>
                  </a:lnTo>
                  <a:lnTo>
                    <a:pt x="558" y="1153"/>
                  </a:lnTo>
                  <a:lnTo>
                    <a:pt x="574" y="1147"/>
                  </a:lnTo>
                  <a:lnTo>
                    <a:pt x="586" y="1135"/>
                  </a:lnTo>
                  <a:lnTo>
                    <a:pt x="595" y="1121"/>
                  </a:lnTo>
                  <a:lnTo>
                    <a:pt x="598" y="1105"/>
                  </a:lnTo>
                  <a:lnTo>
                    <a:pt x="597" y="1087"/>
                  </a:lnTo>
                  <a:lnTo>
                    <a:pt x="596" y="1085"/>
                  </a:lnTo>
                  <a:lnTo>
                    <a:pt x="593" y="1060"/>
                  </a:lnTo>
                  <a:lnTo>
                    <a:pt x="594" y="1036"/>
                  </a:lnTo>
                  <a:lnTo>
                    <a:pt x="599" y="1012"/>
                  </a:lnTo>
                  <a:lnTo>
                    <a:pt x="610" y="990"/>
                  </a:lnTo>
                  <a:lnTo>
                    <a:pt x="624" y="970"/>
                  </a:lnTo>
                  <a:lnTo>
                    <a:pt x="642" y="954"/>
                  </a:lnTo>
                  <a:lnTo>
                    <a:pt x="663" y="941"/>
                  </a:lnTo>
                  <a:lnTo>
                    <a:pt x="686" y="932"/>
                  </a:lnTo>
                  <a:lnTo>
                    <a:pt x="690" y="931"/>
                  </a:lnTo>
                  <a:lnTo>
                    <a:pt x="714" y="927"/>
                  </a:lnTo>
                  <a:close/>
                  <a:moveTo>
                    <a:pt x="932" y="97"/>
                  </a:moveTo>
                  <a:lnTo>
                    <a:pt x="910" y="100"/>
                  </a:lnTo>
                  <a:lnTo>
                    <a:pt x="890" y="107"/>
                  </a:lnTo>
                  <a:lnTo>
                    <a:pt x="871" y="118"/>
                  </a:lnTo>
                  <a:lnTo>
                    <a:pt x="855" y="134"/>
                  </a:lnTo>
                  <a:lnTo>
                    <a:pt x="761" y="253"/>
                  </a:lnTo>
                  <a:lnTo>
                    <a:pt x="1610" y="253"/>
                  </a:lnTo>
                  <a:lnTo>
                    <a:pt x="1524" y="395"/>
                  </a:lnTo>
                  <a:lnTo>
                    <a:pt x="648" y="395"/>
                  </a:lnTo>
                  <a:lnTo>
                    <a:pt x="519" y="557"/>
                  </a:lnTo>
                  <a:lnTo>
                    <a:pt x="3350" y="557"/>
                  </a:lnTo>
                  <a:lnTo>
                    <a:pt x="3221" y="395"/>
                  </a:lnTo>
                  <a:lnTo>
                    <a:pt x="2290" y="395"/>
                  </a:lnTo>
                  <a:lnTo>
                    <a:pt x="2242" y="253"/>
                  </a:lnTo>
                  <a:lnTo>
                    <a:pt x="3108" y="253"/>
                  </a:lnTo>
                  <a:lnTo>
                    <a:pt x="3013" y="134"/>
                  </a:lnTo>
                  <a:lnTo>
                    <a:pt x="2997" y="118"/>
                  </a:lnTo>
                  <a:lnTo>
                    <a:pt x="2979" y="107"/>
                  </a:lnTo>
                  <a:lnTo>
                    <a:pt x="2958" y="100"/>
                  </a:lnTo>
                  <a:lnTo>
                    <a:pt x="2937" y="97"/>
                  </a:lnTo>
                  <a:lnTo>
                    <a:pt x="932" y="97"/>
                  </a:lnTo>
                  <a:close/>
                  <a:moveTo>
                    <a:pt x="932" y="0"/>
                  </a:moveTo>
                  <a:lnTo>
                    <a:pt x="2937" y="0"/>
                  </a:lnTo>
                  <a:lnTo>
                    <a:pt x="2966" y="2"/>
                  </a:lnTo>
                  <a:lnTo>
                    <a:pt x="2994" y="9"/>
                  </a:lnTo>
                  <a:lnTo>
                    <a:pt x="3021" y="20"/>
                  </a:lnTo>
                  <a:lnTo>
                    <a:pt x="3045" y="34"/>
                  </a:lnTo>
                  <a:lnTo>
                    <a:pt x="3068" y="52"/>
                  </a:lnTo>
                  <a:lnTo>
                    <a:pt x="3089" y="74"/>
                  </a:lnTo>
                  <a:lnTo>
                    <a:pt x="3476" y="561"/>
                  </a:lnTo>
                  <a:lnTo>
                    <a:pt x="3493" y="586"/>
                  </a:lnTo>
                  <a:lnTo>
                    <a:pt x="3509" y="614"/>
                  </a:lnTo>
                  <a:lnTo>
                    <a:pt x="3522" y="645"/>
                  </a:lnTo>
                  <a:lnTo>
                    <a:pt x="3534" y="678"/>
                  </a:lnTo>
                  <a:lnTo>
                    <a:pt x="3542" y="711"/>
                  </a:lnTo>
                  <a:lnTo>
                    <a:pt x="3548" y="743"/>
                  </a:lnTo>
                  <a:lnTo>
                    <a:pt x="3550" y="772"/>
                  </a:lnTo>
                  <a:lnTo>
                    <a:pt x="3550" y="2941"/>
                  </a:lnTo>
                  <a:lnTo>
                    <a:pt x="3547" y="2980"/>
                  </a:lnTo>
                  <a:lnTo>
                    <a:pt x="3538" y="3018"/>
                  </a:lnTo>
                  <a:lnTo>
                    <a:pt x="3523" y="3052"/>
                  </a:lnTo>
                  <a:lnTo>
                    <a:pt x="3504" y="3084"/>
                  </a:lnTo>
                  <a:lnTo>
                    <a:pt x="3479" y="3112"/>
                  </a:lnTo>
                  <a:lnTo>
                    <a:pt x="3451" y="3136"/>
                  </a:lnTo>
                  <a:lnTo>
                    <a:pt x="3420" y="3157"/>
                  </a:lnTo>
                  <a:lnTo>
                    <a:pt x="3384" y="3171"/>
                  </a:lnTo>
                  <a:lnTo>
                    <a:pt x="3348" y="3180"/>
                  </a:lnTo>
                  <a:lnTo>
                    <a:pt x="3309" y="3184"/>
                  </a:lnTo>
                  <a:lnTo>
                    <a:pt x="1730" y="3184"/>
                  </a:lnTo>
                  <a:lnTo>
                    <a:pt x="1917" y="3134"/>
                  </a:lnTo>
                  <a:lnTo>
                    <a:pt x="1959" y="3120"/>
                  </a:lnTo>
                  <a:lnTo>
                    <a:pt x="1997" y="3102"/>
                  </a:lnTo>
                  <a:lnTo>
                    <a:pt x="2032" y="3079"/>
                  </a:lnTo>
                  <a:lnTo>
                    <a:pt x="2064" y="3051"/>
                  </a:lnTo>
                  <a:lnTo>
                    <a:pt x="2092" y="3019"/>
                  </a:lnTo>
                  <a:lnTo>
                    <a:pt x="2117" y="2983"/>
                  </a:lnTo>
                  <a:lnTo>
                    <a:pt x="2136" y="2944"/>
                  </a:lnTo>
                  <a:lnTo>
                    <a:pt x="2150" y="2904"/>
                  </a:lnTo>
                  <a:lnTo>
                    <a:pt x="2159" y="2862"/>
                  </a:lnTo>
                  <a:lnTo>
                    <a:pt x="2162" y="2820"/>
                  </a:lnTo>
                  <a:lnTo>
                    <a:pt x="2159" y="2777"/>
                  </a:lnTo>
                  <a:lnTo>
                    <a:pt x="2152" y="2735"/>
                  </a:lnTo>
                  <a:lnTo>
                    <a:pt x="1730" y="1111"/>
                  </a:lnTo>
                  <a:lnTo>
                    <a:pt x="1716" y="1070"/>
                  </a:lnTo>
                  <a:lnTo>
                    <a:pt x="1698" y="1030"/>
                  </a:lnTo>
                  <a:lnTo>
                    <a:pt x="1674" y="995"/>
                  </a:lnTo>
                  <a:lnTo>
                    <a:pt x="1646" y="963"/>
                  </a:lnTo>
                  <a:lnTo>
                    <a:pt x="1614" y="935"/>
                  </a:lnTo>
                  <a:lnTo>
                    <a:pt x="1579" y="912"/>
                  </a:lnTo>
                  <a:lnTo>
                    <a:pt x="1540" y="892"/>
                  </a:lnTo>
                  <a:lnTo>
                    <a:pt x="1501" y="878"/>
                  </a:lnTo>
                  <a:lnTo>
                    <a:pt x="1458" y="869"/>
                  </a:lnTo>
                  <a:lnTo>
                    <a:pt x="1414" y="866"/>
                  </a:lnTo>
                  <a:lnTo>
                    <a:pt x="1373" y="869"/>
                  </a:lnTo>
                  <a:lnTo>
                    <a:pt x="1332" y="877"/>
                  </a:lnTo>
                  <a:lnTo>
                    <a:pt x="1117" y="933"/>
                  </a:lnTo>
                  <a:lnTo>
                    <a:pt x="1088" y="919"/>
                  </a:lnTo>
                  <a:lnTo>
                    <a:pt x="1056" y="908"/>
                  </a:lnTo>
                  <a:lnTo>
                    <a:pt x="1024" y="901"/>
                  </a:lnTo>
                  <a:lnTo>
                    <a:pt x="991" y="899"/>
                  </a:lnTo>
                  <a:lnTo>
                    <a:pt x="947" y="903"/>
                  </a:lnTo>
                  <a:lnTo>
                    <a:pt x="924" y="873"/>
                  </a:lnTo>
                  <a:lnTo>
                    <a:pt x="897" y="847"/>
                  </a:lnTo>
                  <a:lnTo>
                    <a:pt x="866" y="824"/>
                  </a:lnTo>
                  <a:lnTo>
                    <a:pt x="834" y="806"/>
                  </a:lnTo>
                  <a:lnTo>
                    <a:pt x="798" y="793"/>
                  </a:lnTo>
                  <a:lnTo>
                    <a:pt x="761" y="784"/>
                  </a:lnTo>
                  <a:lnTo>
                    <a:pt x="721" y="781"/>
                  </a:lnTo>
                  <a:lnTo>
                    <a:pt x="686" y="784"/>
                  </a:lnTo>
                  <a:lnTo>
                    <a:pt x="650" y="791"/>
                  </a:lnTo>
                  <a:lnTo>
                    <a:pt x="616" y="803"/>
                  </a:lnTo>
                  <a:lnTo>
                    <a:pt x="584" y="818"/>
                  </a:lnTo>
                  <a:lnTo>
                    <a:pt x="555" y="837"/>
                  </a:lnTo>
                  <a:lnTo>
                    <a:pt x="528" y="860"/>
                  </a:lnTo>
                  <a:lnTo>
                    <a:pt x="505" y="887"/>
                  </a:lnTo>
                  <a:lnTo>
                    <a:pt x="485" y="916"/>
                  </a:lnTo>
                  <a:lnTo>
                    <a:pt x="467" y="954"/>
                  </a:lnTo>
                  <a:lnTo>
                    <a:pt x="454" y="992"/>
                  </a:lnTo>
                  <a:lnTo>
                    <a:pt x="449" y="1032"/>
                  </a:lnTo>
                  <a:lnTo>
                    <a:pt x="417" y="1046"/>
                  </a:lnTo>
                  <a:lnTo>
                    <a:pt x="388" y="1064"/>
                  </a:lnTo>
                  <a:lnTo>
                    <a:pt x="361" y="1084"/>
                  </a:lnTo>
                  <a:lnTo>
                    <a:pt x="339" y="1109"/>
                  </a:lnTo>
                  <a:lnTo>
                    <a:pt x="318" y="1137"/>
                  </a:lnTo>
                  <a:lnTo>
                    <a:pt x="318" y="779"/>
                  </a:lnTo>
                  <a:lnTo>
                    <a:pt x="321" y="747"/>
                  </a:lnTo>
                  <a:lnTo>
                    <a:pt x="326" y="713"/>
                  </a:lnTo>
                  <a:lnTo>
                    <a:pt x="335" y="680"/>
                  </a:lnTo>
                  <a:lnTo>
                    <a:pt x="346" y="646"/>
                  </a:lnTo>
                  <a:lnTo>
                    <a:pt x="359" y="614"/>
                  </a:lnTo>
                  <a:lnTo>
                    <a:pt x="375" y="586"/>
                  </a:lnTo>
                  <a:lnTo>
                    <a:pt x="393" y="561"/>
                  </a:lnTo>
                  <a:lnTo>
                    <a:pt x="780" y="74"/>
                  </a:lnTo>
                  <a:lnTo>
                    <a:pt x="800" y="52"/>
                  </a:lnTo>
                  <a:lnTo>
                    <a:pt x="823" y="34"/>
                  </a:lnTo>
                  <a:lnTo>
                    <a:pt x="848" y="20"/>
                  </a:lnTo>
                  <a:lnTo>
                    <a:pt x="875" y="9"/>
                  </a:lnTo>
                  <a:lnTo>
                    <a:pt x="903" y="2"/>
                  </a:lnTo>
                  <a:lnTo>
                    <a:pt x="93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4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1176203"/>
            <a:ext cx="10461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8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6269422" y="2877470"/>
            <a:ext cx="4434296" cy="15604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Может </a:t>
            </a:r>
            <a:r>
              <a:rPr lang="ru-RU" sz="1800" b="1" dirty="0"/>
              <a:t>быть зарегистрирован Федеральном информационном фонде </a:t>
            </a:r>
            <a:r>
              <a:rPr lang="ru-RU" sz="1800" b="1" dirty="0" smtClean="0"/>
              <a:t>стандартов </a:t>
            </a:r>
            <a:r>
              <a:rPr lang="ru-RU" sz="1800" b="1" dirty="0"/>
              <a:t>на добровольной </a:t>
            </a:r>
            <a:r>
              <a:rPr lang="ru-RU" sz="1800" b="1" dirty="0" smtClean="0"/>
              <a:t>основе.</a:t>
            </a:r>
          </a:p>
          <a:p>
            <a:pPr algn="ctr"/>
            <a:r>
              <a:rPr lang="ru-RU" sz="1800" b="1" dirty="0" smtClean="0"/>
              <a:t>Порядок регистрации - приказ </a:t>
            </a:r>
            <a:r>
              <a:rPr lang="ru-RU" sz="1800" b="1" dirty="0"/>
              <a:t>Росстандарта от </a:t>
            </a:r>
            <a:r>
              <a:rPr lang="ru-RU" sz="1800" b="1" dirty="0" smtClean="0"/>
              <a:t>30.04.2021 № </a:t>
            </a:r>
            <a:r>
              <a:rPr lang="ru-RU" sz="1800" b="1" dirty="0"/>
              <a:t>651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670" y="154891"/>
            <a:ext cx="9636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СТАНДАРТ ОРГАНИЗАЦИИ (ОСНОВНЫЕ ПОЛОЖЕНИЯ)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0861893" y="4971011"/>
            <a:ext cx="900000" cy="900000"/>
            <a:chOff x="182488" y="4606766"/>
            <a:chExt cx="900000" cy="900000"/>
          </a:xfrm>
        </p:grpSpPr>
        <p:sp>
          <p:nvSpPr>
            <p:cNvPr id="22" name="Овал 21"/>
            <p:cNvSpPr/>
            <p:nvPr/>
          </p:nvSpPr>
          <p:spPr bwMode="auto">
            <a:xfrm>
              <a:off x="182488" y="4606766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sz="2000">
                <a:solidFill>
                  <a:prstClr val="white"/>
                </a:solidFill>
              </a:endParaRPr>
            </a:p>
          </p:txBody>
        </p:sp>
        <p:grpSp>
          <p:nvGrpSpPr>
            <p:cNvPr id="27" name="Group 560"/>
            <p:cNvGrpSpPr/>
            <p:nvPr/>
          </p:nvGrpSpPr>
          <p:grpSpPr>
            <a:xfrm>
              <a:off x="406574" y="4784033"/>
              <a:ext cx="428037" cy="589977"/>
              <a:chOff x="10145713" y="5810250"/>
              <a:chExt cx="363537" cy="487363"/>
            </a:xfrm>
            <a:solidFill>
              <a:schemeClr val="bg1"/>
            </a:solidFill>
          </p:grpSpPr>
          <p:sp>
            <p:nvSpPr>
              <p:cNvPr id="30" name="Freeform 516"/>
              <p:cNvSpPr>
                <a:spLocks noEditPoints="1"/>
              </p:cNvSpPr>
              <p:nvPr/>
            </p:nvSpPr>
            <p:spPr bwMode="auto">
              <a:xfrm>
                <a:off x="10145713" y="5810250"/>
                <a:ext cx="363537" cy="487363"/>
              </a:xfrm>
              <a:custGeom>
                <a:avLst/>
                <a:gdLst>
                  <a:gd name="T0" fmla="*/ 222 w 2515"/>
                  <a:gd name="T1" fmla="*/ 222 h 3378"/>
                  <a:gd name="T2" fmla="*/ 222 w 2515"/>
                  <a:gd name="T3" fmla="*/ 3156 h 3378"/>
                  <a:gd name="T4" fmla="*/ 1776 w 2515"/>
                  <a:gd name="T5" fmla="*/ 3156 h 3378"/>
                  <a:gd name="T6" fmla="*/ 1776 w 2515"/>
                  <a:gd name="T7" fmla="*/ 2676 h 3378"/>
                  <a:gd name="T8" fmla="*/ 2293 w 2515"/>
                  <a:gd name="T9" fmla="*/ 2676 h 3378"/>
                  <a:gd name="T10" fmla="*/ 2293 w 2515"/>
                  <a:gd name="T11" fmla="*/ 222 h 3378"/>
                  <a:gd name="T12" fmla="*/ 2062 w 2515"/>
                  <a:gd name="T13" fmla="*/ 222 h 3378"/>
                  <a:gd name="T14" fmla="*/ 2062 w 2515"/>
                  <a:gd name="T15" fmla="*/ 1490 h 3378"/>
                  <a:gd name="T16" fmla="*/ 1779 w 2515"/>
                  <a:gd name="T17" fmla="*/ 1121 h 3378"/>
                  <a:gd name="T18" fmla="*/ 1495 w 2515"/>
                  <a:gd name="T19" fmla="*/ 1490 h 3378"/>
                  <a:gd name="T20" fmla="*/ 1495 w 2515"/>
                  <a:gd name="T21" fmla="*/ 222 h 3378"/>
                  <a:gd name="T22" fmla="*/ 222 w 2515"/>
                  <a:gd name="T23" fmla="*/ 222 h 3378"/>
                  <a:gd name="T24" fmla="*/ 111 w 2515"/>
                  <a:gd name="T25" fmla="*/ 0 h 3378"/>
                  <a:gd name="T26" fmla="*/ 2404 w 2515"/>
                  <a:gd name="T27" fmla="*/ 0 h 3378"/>
                  <a:gd name="T28" fmla="*/ 2430 w 2515"/>
                  <a:gd name="T29" fmla="*/ 3 h 3378"/>
                  <a:gd name="T30" fmla="*/ 2452 w 2515"/>
                  <a:gd name="T31" fmla="*/ 11 h 3378"/>
                  <a:gd name="T32" fmla="*/ 2473 w 2515"/>
                  <a:gd name="T33" fmla="*/ 25 h 3378"/>
                  <a:gd name="T34" fmla="*/ 2490 w 2515"/>
                  <a:gd name="T35" fmla="*/ 41 h 3378"/>
                  <a:gd name="T36" fmla="*/ 2504 w 2515"/>
                  <a:gd name="T37" fmla="*/ 62 h 3378"/>
                  <a:gd name="T38" fmla="*/ 2512 w 2515"/>
                  <a:gd name="T39" fmla="*/ 85 h 3378"/>
                  <a:gd name="T40" fmla="*/ 2515 w 2515"/>
                  <a:gd name="T41" fmla="*/ 111 h 3378"/>
                  <a:gd name="T42" fmla="*/ 2515 w 2515"/>
                  <a:gd name="T43" fmla="*/ 2737 h 3378"/>
                  <a:gd name="T44" fmla="*/ 2512 w 2515"/>
                  <a:gd name="T45" fmla="*/ 2761 h 3378"/>
                  <a:gd name="T46" fmla="*/ 2505 w 2515"/>
                  <a:gd name="T47" fmla="*/ 2782 h 3378"/>
                  <a:gd name="T48" fmla="*/ 2493 w 2515"/>
                  <a:gd name="T49" fmla="*/ 2803 h 3378"/>
                  <a:gd name="T50" fmla="*/ 2478 w 2515"/>
                  <a:gd name="T51" fmla="*/ 2820 h 3378"/>
                  <a:gd name="T52" fmla="*/ 1886 w 2515"/>
                  <a:gd name="T53" fmla="*/ 3349 h 3378"/>
                  <a:gd name="T54" fmla="*/ 1870 w 2515"/>
                  <a:gd name="T55" fmla="*/ 3361 h 3378"/>
                  <a:gd name="T56" fmla="*/ 1851 w 2515"/>
                  <a:gd name="T57" fmla="*/ 3371 h 3378"/>
                  <a:gd name="T58" fmla="*/ 1832 w 2515"/>
                  <a:gd name="T59" fmla="*/ 3376 h 3378"/>
                  <a:gd name="T60" fmla="*/ 1812 w 2515"/>
                  <a:gd name="T61" fmla="*/ 3378 h 3378"/>
                  <a:gd name="T62" fmla="*/ 111 w 2515"/>
                  <a:gd name="T63" fmla="*/ 3378 h 3378"/>
                  <a:gd name="T64" fmla="*/ 85 w 2515"/>
                  <a:gd name="T65" fmla="*/ 3375 h 3378"/>
                  <a:gd name="T66" fmla="*/ 62 w 2515"/>
                  <a:gd name="T67" fmla="*/ 3366 h 3378"/>
                  <a:gd name="T68" fmla="*/ 41 w 2515"/>
                  <a:gd name="T69" fmla="*/ 3353 h 3378"/>
                  <a:gd name="T70" fmla="*/ 25 w 2515"/>
                  <a:gd name="T71" fmla="*/ 3336 h 3378"/>
                  <a:gd name="T72" fmla="*/ 11 w 2515"/>
                  <a:gd name="T73" fmla="*/ 3315 h 3378"/>
                  <a:gd name="T74" fmla="*/ 3 w 2515"/>
                  <a:gd name="T75" fmla="*/ 3292 h 3378"/>
                  <a:gd name="T76" fmla="*/ 0 w 2515"/>
                  <a:gd name="T77" fmla="*/ 3267 h 3378"/>
                  <a:gd name="T78" fmla="*/ 0 w 2515"/>
                  <a:gd name="T79" fmla="*/ 111 h 3378"/>
                  <a:gd name="T80" fmla="*/ 3 w 2515"/>
                  <a:gd name="T81" fmla="*/ 85 h 3378"/>
                  <a:gd name="T82" fmla="*/ 11 w 2515"/>
                  <a:gd name="T83" fmla="*/ 62 h 3378"/>
                  <a:gd name="T84" fmla="*/ 25 w 2515"/>
                  <a:gd name="T85" fmla="*/ 41 h 3378"/>
                  <a:gd name="T86" fmla="*/ 41 w 2515"/>
                  <a:gd name="T87" fmla="*/ 25 h 3378"/>
                  <a:gd name="T88" fmla="*/ 62 w 2515"/>
                  <a:gd name="T89" fmla="*/ 11 h 3378"/>
                  <a:gd name="T90" fmla="*/ 85 w 2515"/>
                  <a:gd name="T91" fmla="*/ 3 h 3378"/>
                  <a:gd name="T92" fmla="*/ 111 w 2515"/>
                  <a:gd name="T93" fmla="*/ 0 h 3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15" h="3378">
                    <a:moveTo>
                      <a:pt x="222" y="222"/>
                    </a:moveTo>
                    <a:lnTo>
                      <a:pt x="222" y="3156"/>
                    </a:lnTo>
                    <a:lnTo>
                      <a:pt x="1776" y="3156"/>
                    </a:lnTo>
                    <a:lnTo>
                      <a:pt x="1776" y="2676"/>
                    </a:lnTo>
                    <a:lnTo>
                      <a:pt x="2293" y="2676"/>
                    </a:lnTo>
                    <a:lnTo>
                      <a:pt x="2293" y="222"/>
                    </a:lnTo>
                    <a:lnTo>
                      <a:pt x="2062" y="222"/>
                    </a:lnTo>
                    <a:lnTo>
                      <a:pt x="2062" y="1490"/>
                    </a:lnTo>
                    <a:lnTo>
                      <a:pt x="1779" y="1121"/>
                    </a:lnTo>
                    <a:lnTo>
                      <a:pt x="1495" y="1490"/>
                    </a:lnTo>
                    <a:lnTo>
                      <a:pt x="1495" y="222"/>
                    </a:lnTo>
                    <a:lnTo>
                      <a:pt x="222" y="222"/>
                    </a:lnTo>
                    <a:close/>
                    <a:moveTo>
                      <a:pt x="111" y="0"/>
                    </a:moveTo>
                    <a:lnTo>
                      <a:pt x="2404" y="0"/>
                    </a:lnTo>
                    <a:lnTo>
                      <a:pt x="2430" y="3"/>
                    </a:lnTo>
                    <a:lnTo>
                      <a:pt x="2452" y="11"/>
                    </a:lnTo>
                    <a:lnTo>
                      <a:pt x="2473" y="25"/>
                    </a:lnTo>
                    <a:lnTo>
                      <a:pt x="2490" y="41"/>
                    </a:lnTo>
                    <a:lnTo>
                      <a:pt x="2504" y="62"/>
                    </a:lnTo>
                    <a:lnTo>
                      <a:pt x="2512" y="85"/>
                    </a:lnTo>
                    <a:lnTo>
                      <a:pt x="2515" y="111"/>
                    </a:lnTo>
                    <a:lnTo>
                      <a:pt x="2515" y="2737"/>
                    </a:lnTo>
                    <a:lnTo>
                      <a:pt x="2512" y="2761"/>
                    </a:lnTo>
                    <a:lnTo>
                      <a:pt x="2505" y="2782"/>
                    </a:lnTo>
                    <a:lnTo>
                      <a:pt x="2493" y="2803"/>
                    </a:lnTo>
                    <a:lnTo>
                      <a:pt x="2478" y="2820"/>
                    </a:lnTo>
                    <a:lnTo>
                      <a:pt x="1886" y="3349"/>
                    </a:lnTo>
                    <a:lnTo>
                      <a:pt x="1870" y="3361"/>
                    </a:lnTo>
                    <a:lnTo>
                      <a:pt x="1851" y="3371"/>
                    </a:lnTo>
                    <a:lnTo>
                      <a:pt x="1832" y="3376"/>
                    </a:lnTo>
                    <a:lnTo>
                      <a:pt x="1812" y="3378"/>
                    </a:lnTo>
                    <a:lnTo>
                      <a:pt x="111" y="3378"/>
                    </a:lnTo>
                    <a:lnTo>
                      <a:pt x="85" y="3375"/>
                    </a:lnTo>
                    <a:lnTo>
                      <a:pt x="62" y="3366"/>
                    </a:lnTo>
                    <a:lnTo>
                      <a:pt x="41" y="3353"/>
                    </a:lnTo>
                    <a:lnTo>
                      <a:pt x="25" y="3336"/>
                    </a:lnTo>
                    <a:lnTo>
                      <a:pt x="11" y="3315"/>
                    </a:lnTo>
                    <a:lnTo>
                      <a:pt x="3" y="3292"/>
                    </a:lnTo>
                    <a:lnTo>
                      <a:pt x="0" y="3267"/>
                    </a:lnTo>
                    <a:lnTo>
                      <a:pt x="0" y="111"/>
                    </a:lnTo>
                    <a:lnTo>
                      <a:pt x="3" y="85"/>
                    </a:lnTo>
                    <a:lnTo>
                      <a:pt x="11" y="62"/>
                    </a:lnTo>
                    <a:lnTo>
                      <a:pt x="25" y="41"/>
                    </a:lnTo>
                    <a:lnTo>
                      <a:pt x="41" y="25"/>
                    </a:lnTo>
                    <a:lnTo>
                      <a:pt x="62" y="11"/>
                    </a:lnTo>
                    <a:lnTo>
                      <a:pt x="85" y="3"/>
                    </a:lnTo>
                    <a:lnTo>
                      <a:pt x="111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517"/>
              <p:cNvSpPr>
                <a:spLocks noChangeArrowheads="1"/>
              </p:cNvSpPr>
              <p:nvPr/>
            </p:nvSpPr>
            <p:spPr bwMode="auto">
              <a:xfrm>
                <a:off x="10206038" y="5934075"/>
                <a:ext cx="101600" cy="1000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Rectangle 518"/>
              <p:cNvSpPr>
                <a:spLocks noChangeArrowheads="1"/>
              </p:cNvSpPr>
              <p:nvPr/>
            </p:nvSpPr>
            <p:spPr bwMode="auto">
              <a:xfrm>
                <a:off x="10236200" y="6075363"/>
                <a:ext cx="165100" cy="285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Rectangle 519"/>
              <p:cNvSpPr>
                <a:spLocks noChangeArrowheads="1"/>
              </p:cNvSpPr>
              <p:nvPr/>
            </p:nvSpPr>
            <p:spPr bwMode="auto">
              <a:xfrm>
                <a:off x="10236200" y="6153150"/>
                <a:ext cx="165100" cy="301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9" name="Скругленный прямоугольник 38"/>
          <p:cNvSpPr/>
          <p:nvPr/>
        </p:nvSpPr>
        <p:spPr>
          <a:xfrm>
            <a:off x="1444886" y="1516421"/>
            <a:ext cx="6234496" cy="9609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СТАНДАРТ ОРГАНИЗАЦИИ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444886" y="2877470"/>
            <a:ext cx="4434296" cy="15604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Документ </a:t>
            </a:r>
            <a:r>
              <a:rPr lang="ru-RU" sz="1800" b="1" dirty="0"/>
              <a:t>по стандартизации, утвержденный </a:t>
            </a:r>
            <a:r>
              <a:rPr lang="ru-RU" sz="1800" b="1" dirty="0" smtClean="0"/>
              <a:t>для </a:t>
            </a:r>
            <a:r>
              <a:rPr lang="ru-RU" sz="1800" b="1" dirty="0"/>
              <a:t>совершенствования производства и обеспечения качества продукции, выполнения работ,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оказания </a:t>
            </a:r>
            <a:r>
              <a:rPr lang="ru-RU" sz="1800" b="1" dirty="0"/>
              <a:t>услуг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44886" y="4675924"/>
            <a:ext cx="4434296" cy="149017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Может быть </a:t>
            </a:r>
            <a:r>
              <a:rPr lang="ru-RU" sz="1800" b="1" dirty="0" smtClean="0"/>
              <a:t>зарегистрирован </a:t>
            </a:r>
            <a:br>
              <a:rPr lang="ru-RU" sz="1800" b="1" dirty="0" smtClean="0"/>
            </a:br>
            <a:r>
              <a:rPr lang="ru-RU" sz="1800" b="1" dirty="0" smtClean="0"/>
              <a:t>в </a:t>
            </a:r>
            <a:r>
              <a:rPr lang="ru-RU" sz="1800" b="1" dirty="0"/>
              <a:t>качестве нормативного документа </a:t>
            </a:r>
            <a:r>
              <a:rPr lang="ru-RU" sz="1800" b="1" dirty="0" smtClean="0"/>
              <a:t>по </a:t>
            </a:r>
            <a:r>
              <a:rPr lang="ru-RU" sz="1800" b="1" dirty="0"/>
              <a:t>пожарной </a:t>
            </a:r>
            <a:r>
              <a:rPr lang="ru-RU" sz="1800" b="1" dirty="0" smtClean="0"/>
              <a:t>безопасности.</a:t>
            </a:r>
            <a:br>
              <a:rPr lang="ru-RU" sz="1800" b="1" dirty="0" smtClean="0"/>
            </a:br>
            <a:r>
              <a:rPr lang="ru-RU" sz="1800" b="1" dirty="0" smtClean="0"/>
              <a:t>Порядок регистрации – приказ МЧС </a:t>
            </a:r>
            <a:r>
              <a:rPr lang="ru-RU" sz="1800" b="1" dirty="0"/>
              <a:t>России от 16 </a:t>
            </a:r>
            <a:r>
              <a:rPr lang="ru-RU" sz="1800" b="1" dirty="0" smtClean="0"/>
              <a:t>.03.2007 № </a:t>
            </a:r>
            <a:r>
              <a:rPr lang="ru-RU" sz="1800" b="1" dirty="0"/>
              <a:t>140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69422" y="4675924"/>
            <a:ext cx="4434296" cy="149017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Общие положения о разработке и применении </a:t>
            </a:r>
            <a:r>
              <a:rPr lang="ru-RU" sz="1800" b="1" dirty="0" smtClean="0"/>
              <a:t>изложены </a:t>
            </a:r>
            <a:br>
              <a:rPr lang="ru-RU" sz="1800" b="1" dirty="0" smtClean="0"/>
            </a:br>
            <a:r>
              <a:rPr lang="ru-RU" sz="1800" b="1" dirty="0" smtClean="0"/>
              <a:t>в ГОСТ</a:t>
            </a:r>
            <a:r>
              <a:rPr lang="en-US" sz="1800" b="1" dirty="0"/>
              <a:t> </a:t>
            </a:r>
            <a:r>
              <a:rPr lang="ru-RU" sz="1800" b="1" dirty="0"/>
              <a:t>Р</a:t>
            </a:r>
            <a:r>
              <a:rPr lang="en-US" sz="1800" b="1" dirty="0"/>
              <a:t> </a:t>
            </a:r>
            <a:r>
              <a:rPr lang="ru-RU" sz="1800" b="1" dirty="0"/>
              <a:t>1.4-2004</a:t>
            </a:r>
            <a:r>
              <a:rPr lang="en-US" sz="1800" b="1" dirty="0"/>
              <a:t> 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10861893" y="3214797"/>
            <a:ext cx="936000" cy="900000"/>
            <a:chOff x="1846734" y="5660233"/>
            <a:chExt cx="900000" cy="900000"/>
          </a:xfrm>
          <a:effectLst/>
        </p:grpSpPr>
        <p:sp>
          <p:nvSpPr>
            <p:cNvPr id="53" name="Овал 52"/>
            <p:cNvSpPr/>
            <p:nvPr/>
          </p:nvSpPr>
          <p:spPr bwMode="auto">
            <a:xfrm>
              <a:off x="1846734" y="5660233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54" name="Group 31"/>
            <p:cNvGrpSpPr/>
            <p:nvPr/>
          </p:nvGrpSpPr>
          <p:grpSpPr>
            <a:xfrm>
              <a:off x="2039544" y="5858233"/>
              <a:ext cx="576000" cy="504000"/>
              <a:chOff x="5349875" y="4229101"/>
              <a:chExt cx="442913" cy="377825"/>
            </a:xfrm>
            <a:solidFill>
              <a:schemeClr val="bg1"/>
            </a:solidFill>
          </p:grpSpPr>
          <p:sp>
            <p:nvSpPr>
              <p:cNvPr id="55" name="Freeform 249"/>
              <p:cNvSpPr>
                <a:spLocks/>
              </p:cNvSpPr>
              <p:nvPr/>
            </p:nvSpPr>
            <p:spPr bwMode="auto">
              <a:xfrm>
                <a:off x="5464175" y="4292601"/>
                <a:ext cx="328613" cy="247650"/>
              </a:xfrm>
              <a:custGeom>
                <a:avLst/>
                <a:gdLst>
                  <a:gd name="T0" fmla="*/ 2227 w 2474"/>
                  <a:gd name="T1" fmla="*/ 0 h 1870"/>
                  <a:gd name="T2" fmla="*/ 2250 w 2474"/>
                  <a:gd name="T3" fmla="*/ 1 h 1870"/>
                  <a:gd name="T4" fmla="*/ 2271 w 2474"/>
                  <a:gd name="T5" fmla="*/ 8 h 1870"/>
                  <a:gd name="T6" fmla="*/ 2291 w 2474"/>
                  <a:gd name="T7" fmla="*/ 17 h 1870"/>
                  <a:gd name="T8" fmla="*/ 2311 w 2474"/>
                  <a:gd name="T9" fmla="*/ 31 h 1870"/>
                  <a:gd name="T10" fmla="*/ 2437 w 2474"/>
                  <a:gd name="T11" fmla="*/ 150 h 1870"/>
                  <a:gd name="T12" fmla="*/ 2453 w 2474"/>
                  <a:gd name="T13" fmla="*/ 167 h 1870"/>
                  <a:gd name="T14" fmla="*/ 2464 w 2474"/>
                  <a:gd name="T15" fmla="*/ 186 h 1870"/>
                  <a:gd name="T16" fmla="*/ 2471 w 2474"/>
                  <a:gd name="T17" fmla="*/ 208 h 1870"/>
                  <a:gd name="T18" fmla="*/ 2474 w 2474"/>
                  <a:gd name="T19" fmla="*/ 230 h 1870"/>
                  <a:gd name="T20" fmla="*/ 2473 w 2474"/>
                  <a:gd name="T21" fmla="*/ 252 h 1870"/>
                  <a:gd name="T22" fmla="*/ 2467 w 2474"/>
                  <a:gd name="T23" fmla="*/ 273 h 1870"/>
                  <a:gd name="T24" fmla="*/ 2458 w 2474"/>
                  <a:gd name="T25" fmla="*/ 294 h 1870"/>
                  <a:gd name="T26" fmla="*/ 2443 w 2474"/>
                  <a:gd name="T27" fmla="*/ 313 h 1870"/>
                  <a:gd name="T28" fmla="*/ 1030 w 2474"/>
                  <a:gd name="T29" fmla="*/ 1830 h 1870"/>
                  <a:gd name="T30" fmla="*/ 1013 w 2474"/>
                  <a:gd name="T31" fmla="*/ 1846 h 1870"/>
                  <a:gd name="T32" fmla="*/ 993 w 2474"/>
                  <a:gd name="T33" fmla="*/ 1858 h 1870"/>
                  <a:gd name="T34" fmla="*/ 970 w 2474"/>
                  <a:gd name="T35" fmla="*/ 1865 h 1870"/>
                  <a:gd name="T36" fmla="*/ 947 w 2474"/>
                  <a:gd name="T37" fmla="*/ 1870 h 1870"/>
                  <a:gd name="T38" fmla="*/ 924 w 2474"/>
                  <a:gd name="T39" fmla="*/ 1870 h 1870"/>
                  <a:gd name="T40" fmla="*/ 901 w 2474"/>
                  <a:gd name="T41" fmla="*/ 1866 h 1870"/>
                  <a:gd name="T42" fmla="*/ 879 w 2474"/>
                  <a:gd name="T43" fmla="*/ 1858 h 1870"/>
                  <a:gd name="T44" fmla="*/ 859 w 2474"/>
                  <a:gd name="T45" fmla="*/ 1846 h 1870"/>
                  <a:gd name="T46" fmla="*/ 46 w 2474"/>
                  <a:gd name="T47" fmla="*/ 1245 h 1870"/>
                  <a:gd name="T48" fmla="*/ 29 w 2474"/>
                  <a:gd name="T49" fmla="*/ 1230 h 1870"/>
                  <a:gd name="T50" fmla="*/ 16 w 2474"/>
                  <a:gd name="T51" fmla="*/ 1211 h 1870"/>
                  <a:gd name="T52" fmla="*/ 7 w 2474"/>
                  <a:gd name="T53" fmla="*/ 1191 h 1870"/>
                  <a:gd name="T54" fmla="*/ 1 w 2474"/>
                  <a:gd name="T55" fmla="*/ 1170 h 1870"/>
                  <a:gd name="T56" fmla="*/ 0 w 2474"/>
                  <a:gd name="T57" fmla="*/ 1148 h 1870"/>
                  <a:gd name="T58" fmla="*/ 4 w 2474"/>
                  <a:gd name="T59" fmla="*/ 1125 h 1870"/>
                  <a:gd name="T60" fmla="*/ 11 w 2474"/>
                  <a:gd name="T61" fmla="*/ 1104 h 1870"/>
                  <a:gd name="T62" fmla="*/ 23 w 2474"/>
                  <a:gd name="T63" fmla="*/ 1085 h 1870"/>
                  <a:gd name="T64" fmla="*/ 127 w 2474"/>
                  <a:gd name="T65" fmla="*/ 946 h 1870"/>
                  <a:gd name="T66" fmla="*/ 144 w 2474"/>
                  <a:gd name="T67" fmla="*/ 928 h 1870"/>
                  <a:gd name="T68" fmla="*/ 162 w 2474"/>
                  <a:gd name="T69" fmla="*/ 915 h 1870"/>
                  <a:gd name="T70" fmla="*/ 182 w 2474"/>
                  <a:gd name="T71" fmla="*/ 906 h 1870"/>
                  <a:gd name="T72" fmla="*/ 203 w 2474"/>
                  <a:gd name="T73" fmla="*/ 901 h 1870"/>
                  <a:gd name="T74" fmla="*/ 226 w 2474"/>
                  <a:gd name="T75" fmla="*/ 900 h 1870"/>
                  <a:gd name="T76" fmla="*/ 248 w 2474"/>
                  <a:gd name="T77" fmla="*/ 903 h 1870"/>
                  <a:gd name="T78" fmla="*/ 269 w 2474"/>
                  <a:gd name="T79" fmla="*/ 910 h 1870"/>
                  <a:gd name="T80" fmla="*/ 290 w 2474"/>
                  <a:gd name="T81" fmla="*/ 922 h 1870"/>
                  <a:gd name="T82" fmla="*/ 811 w 2474"/>
                  <a:gd name="T83" fmla="*/ 1304 h 1870"/>
                  <a:gd name="T84" fmla="*/ 831 w 2474"/>
                  <a:gd name="T85" fmla="*/ 1316 h 1870"/>
                  <a:gd name="T86" fmla="*/ 853 w 2474"/>
                  <a:gd name="T87" fmla="*/ 1324 h 1870"/>
                  <a:gd name="T88" fmla="*/ 876 w 2474"/>
                  <a:gd name="T89" fmla="*/ 1328 h 1870"/>
                  <a:gd name="T90" fmla="*/ 899 w 2474"/>
                  <a:gd name="T91" fmla="*/ 1327 h 1870"/>
                  <a:gd name="T92" fmla="*/ 923 w 2474"/>
                  <a:gd name="T93" fmla="*/ 1323 h 1870"/>
                  <a:gd name="T94" fmla="*/ 945 w 2474"/>
                  <a:gd name="T95" fmla="*/ 1315 h 1870"/>
                  <a:gd name="T96" fmla="*/ 964 w 2474"/>
                  <a:gd name="T97" fmla="*/ 1304 h 1870"/>
                  <a:gd name="T98" fmla="*/ 983 w 2474"/>
                  <a:gd name="T99" fmla="*/ 1288 h 1870"/>
                  <a:gd name="T100" fmla="*/ 2147 w 2474"/>
                  <a:gd name="T101" fmla="*/ 37 h 1870"/>
                  <a:gd name="T102" fmla="*/ 2164 w 2474"/>
                  <a:gd name="T103" fmla="*/ 22 h 1870"/>
                  <a:gd name="T104" fmla="*/ 2185 w 2474"/>
                  <a:gd name="T105" fmla="*/ 11 h 1870"/>
                  <a:gd name="T106" fmla="*/ 2205 w 2474"/>
                  <a:gd name="T107" fmla="*/ 3 h 1870"/>
                  <a:gd name="T108" fmla="*/ 2227 w 2474"/>
                  <a:gd name="T109" fmla="*/ 0 h 1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4" h="1870">
                    <a:moveTo>
                      <a:pt x="2227" y="0"/>
                    </a:moveTo>
                    <a:lnTo>
                      <a:pt x="2250" y="1"/>
                    </a:lnTo>
                    <a:lnTo>
                      <a:pt x="2271" y="8"/>
                    </a:lnTo>
                    <a:lnTo>
                      <a:pt x="2291" y="17"/>
                    </a:lnTo>
                    <a:lnTo>
                      <a:pt x="2311" y="31"/>
                    </a:lnTo>
                    <a:lnTo>
                      <a:pt x="2437" y="150"/>
                    </a:lnTo>
                    <a:lnTo>
                      <a:pt x="2453" y="167"/>
                    </a:lnTo>
                    <a:lnTo>
                      <a:pt x="2464" y="186"/>
                    </a:lnTo>
                    <a:lnTo>
                      <a:pt x="2471" y="208"/>
                    </a:lnTo>
                    <a:lnTo>
                      <a:pt x="2474" y="230"/>
                    </a:lnTo>
                    <a:lnTo>
                      <a:pt x="2473" y="252"/>
                    </a:lnTo>
                    <a:lnTo>
                      <a:pt x="2467" y="273"/>
                    </a:lnTo>
                    <a:lnTo>
                      <a:pt x="2458" y="294"/>
                    </a:lnTo>
                    <a:lnTo>
                      <a:pt x="2443" y="313"/>
                    </a:lnTo>
                    <a:lnTo>
                      <a:pt x="1030" y="1830"/>
                    </a:lnTo>
                    <a:lnTo>
                      <a:pt x="1013" y="1846"/>
                    </a:lnTo>
                    <a:lnTo>
                      <a:pt x="993" y="1858"/>
                    </a:lnTo>
                    <a:lnTo>
                      <a:pt x="970" y="1865"/>
                    </a:lnTo>
                    <a:lnTo>
                      <a:pt x="947" y="1870"/>
                    </a:lnTo>
                    <a:lnTo>
                      <a:pt x="924" y="1870"/>
                    </a:lnTo>
                    <a:lnTo>
                      <a:pt x="901" y="1866"/>
                    </a:lnTo>
                    <a:lnTo>
                      <a:pt x="879" y="1858"/>
                    </a:lnTo>
                    <a:lnTo>
                      <a:pt x="859" y="1846"/>
                    </a:lnTo>
                    <a:lnTo>
                      <a:pt x="46" y="1245"/>
                    </a:lnTo>
                    <a:lnTo>
                      <a:pt x="29" y="1230"/>
                    </a:lnTo>
                    <a:lnTo>
                      <a:pt x="16" y="1211"/>
                    </a:lnTo>
                    <a:lnTo>
                      <a:pt x="7" y="1191"/>
                    </a:lnTo>
                    <a:lnTo>
                      <a:pt x="1" y="1170"/>
                    </a:lnTo>
                    <a:lnTo>
                      <a:pt x="0" y="1148"/>
                    </a:lnTo>
                    <a:lnTo>
                      <a:pt x="4" y="1125"/>
                    </a:lnTo>
                    <a:lnTo>
                      <a:pt x="11" y="1104"/>
                    </a:lnTo>
                    <a:lnTo>
                      <a:pt x="23" y="1085"/>
                    </a:lnTo>
                    <a:lnTo>
                      <a:pt x="127" y="946"/>
                    </a:lnTo>
                    <a:lnTo>
                      <a:pt x="144" y="928"/>
                    </a:lnTo>
                    <a:lnTo>
                      <a:pt x="162" y="915"/>
                    </a:lnTo>
                    <a:lnTo>
                      <a:pt x="182" y="906"/>
                    </a:lnTo>
                    <a:lnTo>
                      <a:pt x="203" y="901"/>
                    </a:lnTo>
                    <a:lnTo>
                      <a:pt x="226" y="900"/>
                    </a:lnTo>
                    <a:lnTo>
                      <a:pt x="248" y="903"/>
                    </a:lnTo>
                    <a:lnTo>
                      <a:pt x="269" y="910"/>
                    </a:lnTo>
                    <a:lnTo>
                      <a:pt x="290" y="922"/>
                    </a:lnTo>
                    <a:lnTo>
                      <a:pt x="811" y="1304"/>
                    </a:lnTo>
                    <a:lnTo>
                      <a:pt x="831" y="1316"/>
                    </a:lnTo>
                    <a:lnTo>
                      <a:pt x="853" y="1324"/>
                    </a:lnTo>
                    <a:lnTo>
                      <a:pt x="876" y="1328"/>
                    </a:lnTo>
                    <a:lnTo>
                      <a:pt x="899" y="1327"/>
                    </a:lnTo>
                    <a:lnTo>
                      <a:pt x="923" y="1323"/>
                    </a:lnTo>
                    <a:lnTo>
                      <a:pt x="945" y="1315"/>
                    </a:lnTo>
                    <a:lnTo>
                      <a:pt x="964" y="1304"/>
                    </a:lnTo>
                    <a:lnTo>
                      <a:pt x="983" y="1288"/>
                    </a:lnTo>
                    <a:lnTo>
                      <a:pt x="2147" y="37"/>
                    </a:lnTo>
                    <a:lnTo>
                      <a:pt x="2164" y="22"/>
                    </a:lnTo>
                    <a:lnTo>
                      <a:pt x="2185" y="11"/>
                    </a:lnTo>
                    <a:lnTo>
                      <a:pt x="2205" y="3"/>
                    </a:lnTo>
                    <a:lnTo>
                      <a:pt x="2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250"/>
              <p:cNvSpPr>
                <a:spLocks/>
              </p:cNvSpPr>
              <p:nvPr/>
            </p:nvSpPr>
            <p:spPr bwMode="auto">
              <a:xfrm>
                <a:off x="5349875" y="4229101"/>
                <a:ext cx="388938" cy="377825"/>
              </a:xfrm>
              <a:custGeom>
                <a:avLst/>
                <a:gdLst>
                  <a:gd name="T0" fmla="*/ 2791 w 2936"/>
                  <a:gd name="T1" fmla="*/ 3 h 2859"/>
                  <a:gd name="T2" fmla="*/ 2873 w 2936"/>
                  <a:gd name="T3" fmla="*/ 43 h 2859"/>
                  <a:gd name="T4" fmla="*/ 2925 w 2936"/>
                  <a:gd name="T5" fmla="*/ 117 h 2859"/>
                  <a:gd name="T6" fmla="*/ 2936 w 2936"/>
                  <a:gd name="T7" fmla="*/ 317 h 2859"/>
                  <a:gd name="T8" fmla="*/ 2925 w 2936"/>
                  <a:gd name="T9" fmla="*/ 360 h 2859"/>
                  <a:gd name="T10" fmla="*/ 2907 w 2936"/>
                  <a:gd name="T11" fmla="*/ 381 h 2859"/>
                  <a:gd name="T12" fmla="*/ 2879 w 2936"/>
                  <a:gd name="T13" fmla="*/ 407 h 2859"/>
                  <a:gd name="T14" fmla="*/ 2842 w 2936"/>
                  <a:gd name="T15" fmla="*/ 442 h 2859"/>
                  <a:gd name="T16" fmla="*/ 2809 w 2936"/>
                  <a:gd name="T17" fmla="*/ 473 h 2859"/>
                  <a:gd name="T18" fmla="*/ 2795 w 2936"/>
                  <a:gd name="T19" fmla="*/ 486 h 2859"/>
                  <a:gd name="T20" fmla="*/ 2786 w 2936"/>
                  <a:gd name="T21" fmla="*/ 495 h 2859"/>
                  <a:gd name="T22" fmla="*/ 2769 w 2936"/>
                  <a:gd name="T23" fmla="*/ 504 h 2859"/>
                  <a:gd name="T24" fmla="*/ 2752 w 2936"/>
                  <a:gd name="T25" fmla="*/ 497 h 2859"/>
                  <a:gd name="T26" fmla="*/ 2748 w 2936"/>
                  <a:gd name="T27" fmla="*/ 367 h 2859"/>
                  <a:gd name="T28" fmla="*/ 2724 w 2936"/>
                  <a:gd name="T29" fmla="*/ 277 h 2859"/>
                  <a:gd name="T30" fmla="*/ 2660 w 2936"/>
                  <a:gd name="T31" fmla="*/ 213 h 2859"/>
                  <a:gd name="T32" fmla="*/ 2571 w 2936"/>
                  <a:gd name="T33" fmla="*/ 189 h 2859"/>
                  <a:gd name="T34" fmla="*/ 303 w 2936"/>
                  <a:gd name="T35" fmla="*/ 200 h 2859"/>
                  <a:gd name="T36" fmla="*/ 230 w 2936"/>
                  <a:gd name="T37" fmla="*/ 252 h 2859"/>
                  <a:gd name="T38" fmla="*/ 191 w 2936"/>
                  <a:gd name="T39" fmla="*/ 334 h 2859"/>
                  <a:gd name="T40" fmla="*/ 191 w 2936"/>
                  <a:gd name="T41" fmla="*/ 2525 h 2859"/>
                  <a:gd name="T42" fmla="*/ 230 w 2936"/>
                  <a:gd name="T43" fmla="*/ 2607 h 2859"/>
                  <a:gd name="T44" fmla="*/ 303 w 2936"/>
                  <a:gd name="T45" fmla="*/ 2659 h 2859"/>
                  <a:gd name="T46" fmla="*/ 2571 w 2936"/>
                  <a:gd name="T47" fmla="*/ 2670 h 2859"/>
                  <a:gd name="T48" fmla="*/ 2660 w 2936"/>
                  <a:gd name="T49" fmla="*/ 2646 h 2859"/>
                  <a:gd name="T50" fmla="*/ 2724 w 2936"/>
                  <a:gd name="T51" fmla="*/ 2582 h 2859"/>
                  <a:gd name="T52" fmla="*/ 2748 w 2936"/>
                  <a:gd name="T53" fmla="*/ 2492 h 2859"/>
                  <a:gd name="T54" fmla="*/ 2752 w 2936"/>
                  <a:gd name="T55" fmla="*/ 1774 h 2859"/>
                  <a:gd name="T56" fmla="*/ 2770 w 2936"/>
                  <a:gd name="T57" fmla="*/ 1739 h 2859"/>
                  <a:gd name="T58" fmla="*/ 2799 w 2936"/>
                  <a:gd name="T59" fmla="*/ 1709 h 2859"/>
                  <a:gd name="T60" fmla="*/ 2839 w 2936"/>
                  <a:gd name="T61" fmla="*/ 1667 h 2859"/>
                  <a:gd name="T62" fmla="*/ 2874 w 2936"/>
                  <a:gd name="T63" fmla="*/ 1628 h 2859"/>
                  <a:gd name="T64" fmla="*/ 2894 w 2936"/>
                  <a:gd name="T65" fmla="*/ 1606 h 2859"/>
                  <a:gd name="T66" fmla="*/ 2901 w 2936"/>
                  <a:gd name="T67" fmla="*/ 1600 h 2859"/>
                  <a:gd name="T68" fmla="*/ 2916 w 2936"/>
                  <a:gd name="T69" fmla="*/ 1589 h 2859"/>
                  <a:gd name="T70" fmla="*/ 2932 w 2936"/>
                  <a:gd name="T71" fmla="*/ 1590 h 2859"/>
                  <a:gd name="T72" fmla="*/ 2936 w 2936"/>
                  <a:gd name="T73" fmla="*/ 2681 h 2859"/>
                  <a:gd name="T74" fmla="*/ 2912 w 2936"/>
                  <a:gd name="T75" fmla="*/ 2770 h 2859"/>
                  <a:gd name="T76" fmla="*/ 2849 w 2936"/>
                  <a:gd name="T77" fmla="*/ 2834 h 2859"/>
                  <a:gd name="T78" fmla="*/ 2759 w 2936"/>
                  <a:gd name="T79" fmla="*/ 2859 h 2859"/>
                  <a:gd name="T80" fmla="*/ 116 w 2936"/>
                  <a:gd name="T81" fmla="*/ 2848 h 2859"/>
                  <a:gd name="T82" fmla="*/ 42 w 2936"/>
                  <a:gd name="T83" fmla="*/ 2795 h 2859"/>
                  <a:gd name="T84" fmla="*/ 3 w 2936"/>
                  <a:gd name="T85" fmla="*/ 2713 h 2859"/>
                  <a:gd name="T86" fmla="*/ 3 w 2936"/>
                  <a:gd name="T87" fmla="*/ 146 h 2859"/>
                  <a:gd name="T88" fmla="*/ 42 w 2936"/>
                  <a:gd name="T89" fmla="*/ 64 h 2859"/>
                  <a:gd name="T90" fmla="*/ 116 w 2936"/>
                  <a:gd name="T91" fmla="*/ 11 h 2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36" h="2859">
                    <a:moveTo>
                      <a:pt x="178" y="0"/>
                    </a:moveTo>
                    <a:lnTo>
                      <a:pt x="2759" y="0"/>
                    </a:lnTo>
                    <a:lnTo>
                      <a:pt x="2791" y="3"/>
                    </a:lnTo>
                    <a:lnTo>
                      <a:pt x="2820" y="11"/>
                    </a:lnTo>
                    <a:lnTo>
                      <a:pt x="2849" y="25"/>
                    </a:lnTo>
                    <a:lnTo>
                      <a:pt x="2873" y="43"/>
                    </a:lnTo>
                    <a:lnTo>
                      <a:pt x="2894" y="64"/>
                    </a:lnTo>
                    <a:lnTo>
                      <a:pt x="2912" y="88"/>
                    </a:lnTo>
                    <a:lnTo>
                      <a:pt x="2925" y="117"/>
                    </a:lnTo>
                    <a:lnTo>
                      <a:pt x="2934" y="146"/>
                    </a:lnTo>
                    <a:lnTo>
                      <a:pt x="2936" y="178"/>
                    </a:lnTo>
                    <a:lnTo>
                      <a:pt x="2936" y="317"/>
                    </a:lnTo>
                    <a:lnTo>
                      <a:pt x="2935" y="333"/>
                    </a:lnTo>
                    <a:lnTo>
                      <a:pt x="2931" y="347"/>
                    </a:lnTo>
                    <a:lnTo>
                      <a:pt x="2925" y="360"/>
                    </a:lnTo>
                    <a:lnTo>
                      <a:pt x="2919" y="369"/>
                    </a:lnTo>
                    <a:lnTo>
                      <a:pt x="2912" y="376"/>
                    </a:lnTo>
                    <a:lnTo>
                      <a:pt x="2907" y="381"/>
                    </a:lnTo>
                    <a:lnTo>
                      <a:pt x="2900" y="388"/>
                    </a:lnTo>
                    <a:lnTo>
                      <a:pt x="2890" y="396"/>
                    </a:lnTo>
                    <a:lnTo>
                      <a:pt x="2879" y="407"/>
                    </a:lnTo>
                    <a:lnTo>
                      <a:pt x="2867" y="418"/>
                    </a:lnTo>
                    <a:lnTo>
                      <a:pt x="2855" y="431"/>
                    </a:lnTo>
                    <a:lnTo>
                      <a:pt x="2842" y="442"/>
                    </a:lnTo>
                    <a:lnTo>
                      <a:pt x="2830" y="454"/>
                    </a:lnTo>
                    <a:lnTo>
                      <a:pt x="2818" y="464"/>
                    </a:lnTo>
                    <a:lnTo>
                      <a:pt x="2809" y="473"/>
                    </a:lnTo>
                    <a:lnTo>
                      <a:pt x="2801" y="480"/>
                    </a:lnTo>
                    <a:lnTo>
                      <a:pt x="2796" y="484"/>
                    </a:lnTo>
                    <a:lnTo>
                      <a:pt x="2795" y="486"/>
                    </a:lnTo>
                    <a:lnTo>
                      <a:pt x="2794" y="487"/>
                    </a:lnTo>
                    <a:lnTo>
                      <a:pt x="2791" y="490"/>
                    </a:lnTo>
                    <a:lnTo>
                      <a:pt x="2786" y="495"/>
                    </a:lnTo>
                    <a:lnTo>
                      <a:pt x="2781" y="499"/>
                    </a:lnTo>
                    <a:lnTo>
                      <a:pt x="2775" y="502"/>
                    </a:lnTo>
                    <a:lnTo>
                      <a:pt x="2769" y="504"/>
                    </a:lnTo>
                    <a:lnTo>
                      <a:pt x="2763" y="505"/>
                    </a:lnTo>
                    <a:lnTo>
                      <a:pt x="2757" y="503"/>
                    </a:lnTo>
                    <a:lnTo>
                      <a:pt x="2752" y="497"/>
                    </a:lnTo>
                    <a:lnTo>
                      <a:pt x="2749" y="486"/>
                    </a:lnTo>
                    <a:lnTo>
                      <a:pt x="2748" y="472"/>
                    </a:lnTo>
                    <a:lnTo>
                      <a:pt x="2748" y="367"/>
                    </a:lnTo>
                    <a:lnTo>
                      <a:pt x="2745" y="334"/>
                    </a:lnTo>
                    <a:lnTo>
                      <a:pt x="2737" y="305"/>
                    </a:lnTo>
                    <a:lnTo>
                      <a:pt x="2724" y="277"/>
                    </a:lnTo>
                    <a:lnTo>
                      <a:pt x="2707" y="252"/>
                    </a:lnTo>
                    <a:lnTo>
                      <a:pt x="2686" y="231"/>
                    </a:lnTo>
                    <a:lnTo>
                      <a:pt x="2660" y="213"/>
                    </a:lnTo>
                    <a:lnTo>
                      <a:pt x="2633" y="200"/>
                    </a:lnTo>
                    <a:lnTo>
                      <a:pt x="2602" y="192"/>
                    </a:lnTo>
                    <a:lnTo>
                      <a:pt x="2571" y="189"/>
                    </a:lnTo>
                    <a:lnTo>
                      <a:pt x="365" y="189"/>
                    </a:lnTo>
                    <a:lnTo>
                      <a:pt x="334" y="192"/>
                    </a:lnTo>
                    <a:lnTo>
                      <a:pt x="303" y="200"/>
                    </a:lnTo>
                    <a:lnTo>
                      <a:pt x="276" y="213"/>
                    </a:lnTo>
                    <a:lnTo>
                      <a:pt x="252" y="231"/>
                    </a:lnTo>
                    <a:lnTo>
                      <a:pt x="230" y="252"/>
                    </a:lnTo>
                    <a:lnTo>
                      <a:pt x="212" y="277"/>
                    </a:lnTo>
                    <a:lnTo>
                      <a:pt x="199" y="305"/>
                    </a:lnTo>
                    <a:lnTo>
                      <a:pt x="191" y="334"/>
                    </a:lnTo>
                    <a:lnTo>
                      <a:pt x="188" y="367"/>
                    </a:lnTo>
                    <a:lnTo>
                      <a:pt x="188" y="2492"/>
                    </a:lnTo>
                    <a:lnTo>
                      <a:pt x="191" y="2525"/>
                    </a:lnTo>
                    <a:lnTo>
                      <a:pt x="199" y="2554"/>
                    </a:lnTo>
                    <a:lnTo>
                      <a:pt x="212" y="2582"/>
                    </a:lnTo>
                    <a:lnTo>
                      <a:pt x="230" y="2607"/>
                    </a:lnTo>
                    <a:lnTo>
                      <a:pt x="252" y="2628"/>
                    </a:lnTo>
                    <a:lnTo>
                      <a:pt x="276" y="2646"/>
                    </a:lnTo>
                    <a:lnTo>
                      <a:pt x="303" y="2659"/>
                    </a:lnTo>
                    <a:lnTo>
                      <a:pt x="334" y="2667"/>
                    </a:lnTo>
                    <a:lnTo>
                      <a:pt x="365" y="2670"/>
                    </a:lnTo>
                    <a:lnTo>
                      <a:pt x="2571" y="2670"/>
                    </a:lnTo>
                    <a:lnTo>
                      <a:pt x="2602" y="2667"/>
                    </a:lnTo>
                    <a:lnTo>
                      <a:pt x="2633" y="2659"/>
                    </a:lnTo>
                    <a:lnTo>
                      <a:pt x="2660" y="2646"/>
                    </a:lnTo>
                    <a:lnTo>
                      <a:pt x="2686" y="2628"/>
                    </a:lnTo>
                    <a:lnTo>
                      <a:pt x="2707" y="2607"/>
                    </a:lnTo>
                    <a:lnTo>
                      <a:pt x="2724" y="2582"/>
                    </a:lnTo>
                    <a:lnTo>
                      <a:pt x="2737" y="2554"/>
                    </a:lnTo>
                    <a:lnTo>
                      <a:pt x="2745" y="2525"/>
                    </a:lnTo>
                    <a:lnTo>
                      <a:pt x="2748" y="2492"/>
                    </a:lnTo>
                    <a:lnTo>
                      <a:pt x="2748" y="1812"/>
                    </a:lnTo>
                    <a:lnTo>
                      <a:pt x="2749" y="1791"/>
                    </a:lnTo>
                    <a:lnTo>
                      <a:pt x="2752" y="1774"/>
                    </a:lnTo>
                    <a:lnTo>
                      <a:pt x="2757" y="1759"/>
                    </a:lnTo>
                    <a:lnTo>
                      <a:pt x="2763" y="1748"/>
                    </a:lnTo>
                    <a:lnTo>
                      <a:pt x="2770" y="1739"/>
                    </a:lnTo>
                    <a:lnTo>
                      <a:pt x="2777" y="1731"/>
                    </a:lnTo>
                    <a:lnTo>
                      <a:pt x="2788" y="1721"/>
                    </a:lnTo>
                    <a:lnTo>
                      <a:pt x="2799" y="1709"/>
                    </a:lnTo>
                    <a:lnTo>
                      <a:pt x="2812" y="1695"/>
                    </a:lnTo>
                    <a:lnTo>
                      <a:pt x="2826" y="1681"/>
                    </a:lnTo>
                    <a:lnTo>
                      <a:pt x="2839" y="1667"/>
                    </a:lnTo>
                    <a:lnTo>
                      <a:pt x="2851" y="1654"/>
                    </a:lnTo>
                    <a:lnTo>
                      <a:pt x="2863" y="1641"/>
                    </a:lnTo>
                    <a:lnTo>
                      <a:pt x="2874" y="1628"/>
                    </a:lnTo>
                    <a:lnTo>
                      <a:pt x="2883" y="1618"/>
                    </a:lnTo>
                    <a:lnTo>
                      <a:pt x="2889" y="1611"/>
                    </a:lnTo>
                    <a:lnTo>
                      <a:pt x="2894" y="1606"/>
                    </a:lnTo>
                    <a:lnTo>
                      <a:pt x="2896" y="1604"/>
                    </a:lnTo>
                    <a:lnTo>
                      <a:pt x="2898" y="1603"/>
                    </a:lnTo>
                    <a:lnTo>
                      <a:pt x="2901" y="1600"/>
                    </a:lnTo>
                    <a:lnTo>
                      <a:pt x="2905" y="1596"/>
                    </a:lnTo>
                    <a:lnTo>
                      <a:pt x="2910" y="1592"/>
                    </a:lnTo>
                    <a:lnTo>
                      <a:pt x="2916" y="1589"/>
                    </a:lnTo>
                    <a:lnTo>
                      <a:pt x="2922" y="1587"/>
                    </a:lnTo>
                    <a:lnTo>
                      <a:pt x="2928" y="1587"/>
                    </a:lnTo>
                    <a:lnTo>
                      <a:pt x="2932" y="1590"/>
                    </a:lnTo>
                    <a:lnTo>
                      <a:pt x="2935" y="1598"/>
                    </a:lnTo>
                    <a:lnTo>
                      <a:pt x="2936" y="1610"/>
                    </a:lnTo>
                    <a:lnTo>
                      <a:pt x="2936" y="2681"/>
                    </a:lnTo>
                    <a:lnTo>
                      <a:pt x="2934" y="2713"/>
                    </a:lnTo>
                    <a:lnTo>
                      <a:pt x="2925" y="2743"/>
                    </a:lnTo>
                    <a:lnTo>
                      <a:pt x="2912" y="2770"/>
                    </a:lnTo>
                    <a:lnTo>
                      <a:pt x="2894" y="2795"/>
                    </a:lnTo>
                    <a:lnTo>
                      <a:pt x="2873" y="2816"/>
                    </a:lnTo>
                    <a:lnTo>
                      <a:pt x="2849" y="2834"/>
                    </a:lnTo>
                    <a:lnTo>
                      <a:pt x="2820" y="2848"/>
                    </a:lnTo>
                    <a:lnTo>
                      <a:pt x="2791" y="2856"/>
                    </a:lnTo>
                    <a:lnTo>
                      <a:pt x="2759" y="2859"/>
                    </a:lnTo>
                    <a:lnTo>
                      <a:pt x="178" y="2859"/>
                    </a:lnTo>
                    <a:lnTo>
                      <a:pt x="146" y="2856"/>
                    </a:lnTo>
                    <a:lnTo>
                      <a:pt x="116" y="2848"/>
                    </a:lnTo>
                    <a:lnTo>
                      <a:pt x="88" y="2834"/>
                    </a:lnTo>
                    <a:lnTo>
                      <a:pt x="63" y="2816"/>
                    </a:lnTo>
                    <a:lnTo>
                      <a:pt x="42" y="2795"/>
                    </a:lnTo>
                    <a:lnTo>
                      <a:pt x="24" y="2770"/>
                    </a:lnTo>
                    <a:lnTo>
                      <a:pt x="11" y="2743"/>
                    </a:lnTo>
                    <a:lnTo>
                      <a:pt x="3" y="2713"/>
                    </a:lnTo>
                    <a:lnTo>
                      <a:pt x="0" y="2681"/>
                    </a:lnTo>
                    <a:lnTo>
                      <a:pt x="0" y="178"/>
                    </a:lnTo>
                    <a:lnTo>
                      <a:pt x="3" y="146"/>
                    </a:lnTo>
                    <a:lnTo>
                      <a:pt x="11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3"/>
                    </a:lnTo>
                    <a:lnTo>
                      <a:pt x="88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7" name="Группа 56"/>
          <p:cNvGrpSpPr/>
          <p:nvPr/>
        </p:nvGrpSpPr>
        <p:grpSpPr>
          <a:xfrm>
            <a:off x="334670" y="4908709"/>
            <a:ext cx="936000" cy="900000"/>
            <a:chOff x="1846734" y="5660233"/>
            <a:chExt cx="900000" cy="900000"/>
          </a:xfrm>
          <a:effectLst/>
        </p:grpSpPr>
        <p:sp>
          <p:nvSpPr>
            <p:cNvPr id="58" name="Овал 57"/>
            <p:cNvSpPr/>
            <p:nvPr/>
          </p:nvSpPr>
          <p:spPr bwMode="auto">
            <a:xfrm>
              <a:off x="1846734" y="5660233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59" name="Group 31"/>
            <p:cNvGrpSpPr/>
            <p:nvPr/>
          </p:nvGrpSpPr>
          <p:grpSpPr>
            <a:xfrm>
              <a:off x="2039544" y="5858233"/>
              <a:ext cx="576000" cy="504000"/>
              <a:chOff x="5349875" y="4229101"/>
              <a:chExt cx="442913" cy="377825"/>
            </a:xfrm>
            <a:solidFill>
              <a:schemeClr val="bg1"/>
            </a:solidFill>
          </p:grpSpPr>
          <p:sp>
            <p:nvSpPr>
              <p:cNvPr id="60" name="Freeform 249"/>
              <p:cNvSpPr>
                <a:spLocks/>
              </p:cNvSpPr>
              <p:nvPr/>
            </p:nvSpPr>
            <p:spPr bwMode="auto">
              <a:xfrm>
                <a:off x="5464175" y="4292601"/>
                <a:ext cx="328613" cy="247650"/>
              </a:xfrm>
              <a:custGeom>
                <a:avLst/>
                <a:gdLst>
                  <a:gd name="T0" fmla="*/ 2227 w 2474"/>
                  <a:gd name="T1" fmla="*/ 0 h 1870"/>
                  <a:gd name="T2" fmla="*/ 2250 w 2474"/>
                  <a:gd name="T3" fmla="*/ 1 h 1870"/>
                  <a:gd name="T4" fmla="*/ 2271 w 2474"/>
                  <a:gd name="T5" fmla="*/ 8 h 1870"/>
                  <a:gd name="T6" fmla="*/ 2291 w 2474"/>
                  <a:gd name="T7" fmla="*/ 17 h 1870"/>
                  <a:gd name="T8" fmla="*/ 2311 w 2474"/>
                  <a:gd name="T9" fmla="*/ 31 h 1870"/>
                  <a:gd name="T10" fmla="*/ 2437 w 2474"/>
                  <a:gd name="T11" fmla="*/ 150 h 1870"/>
                  <a:gd name="T12" fmla="*/ 2453 w 2474"/>
                  <a:gd name="T13" fmla="*/ 167 h 1870"/>
                  <a:gd name="T14" fmla="*/ 2464 w 2474"/>
                  <a:gd name="T15" fmla="*/ 186 h 1870"/>
                  <a:gd name="T16" fmla="*/ 2471 w 2474"/>
                  <a:gd name="T17" fmla="*/ 208 h 1870"/>
                  <a:gd name="T18" fmla="*/ 2474 w 2474"/>
                  <a:gd name="T19" fmla="*/ 230 h 1870"/>
                  <a:gd name="T20" fmla="*/ 2473 w 2474"/>
                  <a:gd name="T21" fmla="*/ 252 h 1870"/>
                  <a:gd name="T22" fmla="*/ 2467 w 2474"/>
                  <a:gd name="T23" fmla="*/ 273 h 1870"/>
                  <a:gd name="T24" fmla="*/ 2458 w 2474"/>
                  <a:gd name="T25" fmla="*/ 294 h 1870"/>
                  <a:gd name="T26" fmla="*/ 2443 w 2474"/>
                  <a:gd name="T27" fmla="*/ 313 h 1870"/>
                  <a:gd name="T28" fmla="*/ 1030 w 2474"/>
                  <a:gd name="T29" fmla="*/ 1830 h 1870"/>
                  <a:gd name="T30" fmla="*/ 1013 w 2474"/>
                  <a:gd name="T31" fmla="*/ 1846 h 1870"/>
                  <a:gd name="T32" fmla="*/ 993 w 2474"/>
                  <a:gd name="T33" fmla="*/ 1858 h 1870"/>
                  <a:gd name="T34" fmla="*/ 970 w 2474"/>
                  <a:gd name="T35" fmla="*/ 1865 h 1870"/>
                  <a:gd name="T36" fmla="*/ 947 w 2474"/>
                  <a:gd name="T37" fmla="*/ 1870 h 1870"/>
                  <a:gd name="T38" fmla="*/ 924 w 2474"/>
                  <a:gd name="T39" fmla="*/ 1870 h 1870"/>
                  <a:gd name="T40" fmla="*/ 901 w 2474"/>
                  <a:gd name="T41" fmla="*/ 1866 h 1870"/>
                  <a:gd name="T42" fmla="*/ 879 w 2474"/>
                  <a:gd name="T43" fmla="*/ 1858 h 1870"/>
                  <a:gd name="T44" fmla="*/ 859 w 2474"/>
                  <a:gd name="T45" fmla="*/ 1846 h 1870"/>
                  <a:gd name="T46" fmla="*/ 46 w 2474"/>
                  <a:gd name="T47" fmla="*/ 1245 h 1870"/>
                  <a:gd name="T48" fmla="*/ 29 w 2474"/>
                  <a:gd name="T49" fmla="*/ 1230 h 1870"/>
                  <a:gd name="T50" fmla="*/ 16 w 2474"/>
                  <a:gd name="T51" fmla="*/ 1211 h 1870"/>
                  <a:gd name="T52" fmla="*/ 7 w 2474"/>
                  <a:gd name="T53" fmla="*/ 1191 h 1870"/>
                  <a:gd name="T54" fmla="*/ 1 w 2474"/>
                  <a:gd name="T55" fmla="*/ 1170 h 1870"/>
                  <a:gd name="T56" fmla="*/ 0 w 2474"/>
                  <a:gd name="T57" fmla="*/ 1148 h 1870"/>
                  <a:gd name="T58" fmla="*/ 4 w 2474"/>
                  <a:gd name="T59" fmla="*/ 1125 h 1870"/>
                  <a:gd name="T60" fmla="*/ 11 w 2474"/>
                  <a:gd name="T61" fmla="*/ 1104 h 1870"/>
                  <a:gd name="T62" fmla="*/ 23 w 2474"/>
                  <a:gd name="T63" fmla="*/ 1085 h 1870"/>
                  <a:gd name="T64" fmla="*/ 127 w 2474"/>
                  <a:gd name="T65" fmla="*/ 946 h 1870"/>
                  <a:gd name="T66" fmla="*/ 144 w 2474"/>
                  <a:gd name="T67" fmla="*/ 928 h 1870"/>
                  <a:gd name="T68" fmla="*/ 162 w 2474"/>
                  <a:gd name="T69" fmla="*/ 915 h 1870"/>
                  <a:gd name="T70" fmla="*/ 182 w 2474"/>
                  <a:gd name="T71" fmla="*/ 906 h 1870"/>
                  <a:gd name="T72" fmla="*/ 203 w 2474"/>
                  <a:gd name="T73" fmla="*/ 901 h 1870"/>
                  <a:gd name="T74" fmla="*/ 226 w 2474"/>
                  <a:gd name="T75" fmla="*/ 900 h 1870"/>
                  <a:gd name="T76" fmla="*/ 248 w 2474"/>
                  <a:gd name="T77" fmla="*/ 903 h 1870"/>
                  <a:gd name="T78" fmla="*/ 269 w 2474"/>
                  <a:gd name="T79" fmla="*/ 910 h 1870"/>
                  <a:gd name="T80" fmla="*/ 290 w 2474"/>
                  <a:gd name="T81" fmla="*/ 922 h 1870"/>
                  <a:gd name="T82" fmla="*/ 811 w 2474"/>
                  <a:gd name="T83" fmla="*/ 1304 h 1870"/>
                  <a:gd name="T84" fmla="*/ 831 w 2474"/>
                  <a:gd name="T85" fmla="*/ 1316 h 1870"/>
                  <a:gd name="T86" fmla="*/ 853 w 2474"/>
                  <a:gd name="T87" fmla="*/ 1324 h 1870"/>
                  <a:gd name="T88" fmla="*/ 876 w 2474"/>
                  <a:gd name="T89" fmla="*/ 1328 h 1870"/>
                  <a:gd name="T90" fmla="*/ 899 w 2474"/>
                  <a:gd name="T91" fmla="*/ 1327 h 1870"/>
                  <a:gd name="T92" fmla="*/ 923 w 2474"/>
                  <a:gd name="T93" fmla="*/ 1323 h 1870"/>
                  <a:gd name="T94" fmla="*/ 945 w 2474"/>
                  <a:gd name="T95" fmla="*/ 1315 h 1870"/>
                  <a:gd name="T96" fmla="*/ 964 w 2474"/>
                  <a:gd name="T97" fmla="*/ 1304 h 1870"/>
                  <a:gd name="T98" fmla="*/ 983 w 2474"/>
                  <a:gd name="T99" fmla="*/ 1288 h 1870"/>
                  <a:gd name="T100" fmla="*/ 2147 w 2474"/>
                  <a:gd name="T101" fmla="*/ 37 h 1870"/>
                  <a:gd name="T102" fmla="*/ 2164 w 2474"/>
                  <a:gd name="T103" fmla="*/ 22 h 1870"/>
                  <a:gd name="T104" fmla="*/ 2185 w 2474"/>
                  <a:gd name="T105" fmla="*/ 11 h 1870"/>
                  <a:gd name="T106" fmla="*/ 2205 w 2474"/>
                  <a:gd name="T107" fmla="*/ 3 h 1870"/>
                  <a:gd name="T108" fmla="*/ 2227 w 2474"/>
                  <a:gd name="T109" fmla="*/ 0 h 1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4" h="1870">
                    <a:moveTo>
                      <a:pt x="2227" y="0"/>
                    </a:moveTo>
                    <a:lnTo>
                      <a:pt x="2250" y="1"/>
                    </a:lnTo>
                    <a:lnTo>
                      <a:pt x="2271" y="8"/>
                    </a:lnTo>
                    <a:lnTo>
                      <a:pt x="2291" y="17"/>
                    </a:lnTo>
                    <a:lnTo>
                      <a:pt x="2311" y="31"/>
                    </a:lnTo>
                    <a:lnTo>
                      <a:pt x="2437" y="150"/>
                    </a:lnTo>
                    <a:lnTo>
                      <a:pt x="2453" y="167"/>
                    </a:lnTo>
                    <a:lnTo>
                      <a:pt x="2464" y="186"/>
                    </a:lnTo>
                    <a:lnTo>
                      <a:pt x="2471" y="208"/>
                    </a:lnTo>
                    <a:lnTo>
                      <a:pt x="2474" y="230"/>
                    </a:lnTo>
                    <a:lnTo>
                      <a:pt x="2473" y="252"/>
                    </a:lnTo>
                    <a:lnTo>
                      <a:pt x="2467" y="273"/>
                    </a:lnTo>
                    <a:lnTo>
                      <a:pt x="2458" y="294"/>
                    </a:lnTo>
                    <a:lnTo>
                      <a:pt x="2443" y="313"/>
                    </a:lnTo>
                    <a:lnTo>
                      <a:pt x="1030" y="1830"/>
                    </a:lnTo>
                    <a:lnTo>
                      <a:pt x="1013" y="1846"/>
                    </a:lnTo>
                    <a:lnTo>
                      <a:pt x="993" y="1858"/>
                    </a:lnTo>
                    <a:lnTo>
                      <a:pt x="970" y="1865"/>
                    </a:lnTo>
                    <a:lnTo>
                      <a:pt x="947" y="1870"/>
                    </a:lnTo>
                    <a:lnTo>
                      <a:pt x="924" y="1870"/>
                    </a:lnTo>
                    <a:lnTo>
                      <a:pt x="901" y="1866"/>
                    </a:lnTo>
                    <a:lnTo>
                      <a:pt x="879" y="1858"/>
                    </a:lnTo>
                    <a:lnTo>
                      <a:pt x="859" y="1846"/>
                    </a:lnTo>
                    <a:lnTo>
                      <a:pt x="46" y="1245"/>
                    </a:lnTo>
                    <a:lnTo>
                      <a:pt x="29" y="1230"/>
                    </a:lnTo>
                    <a:lnTo>
                      <a:pt x="16" y="1211"/>
                    </a:lnTo>
                    <a:lnTo>
                      <a:pt x="7" y="1191"/>
                    </a:lnTo>
                    <a:lnTo>
                      <a:pt x="1" y="1170"/>
                    </a:lnTo>
                    <a:lnTo>
                      <a:pt x="0" y="1148"/>
                    </a:lnTo>
                    <a:lnTo>
                      <a:pt x="4" y="1125"/>
                    </a:lnTo>
                    <a:lnTo>
                      <a:pt x="11" y="1104"/>
                    </a:lnTo>
                    <a:lnTo>
                      <a:pt x="23" y="1085"/>
                    </a:lnTo>
                    <a:lnTo>
                      <a:pt x="127" y="946"/>
                    </a:lnTo>
                    <a:lnTo>
                      <a:pt x="144" y="928"/>
                    </a:lnTo>
                    <a:lnTo>
                      <a:pt x="162" y="915"/>
                    </a:lnTo>
                    <a:lnTo>
                      <a:pt x="182" y="906"/>
                    </a:lnTo>
                    <a:lnTo>
                      <a:pt x="203" y="901"/>
                    </a:lnTo>
                    <a:lnTo>
                      <a:pt x="226" y="900"/>
                    </a:lnTo>
                    <a:lnTo>
                      <a:pt x="248" y="903"/>
                    </a:lnTo>
                    <a:lnTo>
                      <a:pt x="269" y="910"/>
                    </a:lnTo>
                    <a:lnTo>
                      <a:pt x="290" y="922"/>
                    </a:lnTo>
                    <a:lnTo>
                      <a:pt x="811" y="1304"/>
                    </a:lnTo>
                    <a:lnTo>
                      <a:pt x="831" y="1316"/>
                    </a:lnTo>
                    <a:lnTo>
                      <a:pt x="853" y="1324"/>
                    </a:lnTo>
                    <a:lnTo>
                      <a:pt x="876" y="1328"/>
                    </a:lnTo>
                    <a:lnTo>
                      <a:pt x="899" y="1327"/>
                    </a:lnTo>
                    <a:lnTo>
                      <a:pt x="923" y="1323"/>
                    </a:lnTo>
                    <a:lnTo>
                      <a:pt x="945" y="1315"/>
                    </a:lnTo>
                    <a:lnTo>
                      <a:pt x="964" y="1304"/>
                    </a:lnTo>
                    <a:lnTo>
                      <a:pt x="983" y="1288"/>
                    </a:lnTo>
                    <a:lnTo>
                      <a:pt x="2147" y="37"/>
                    </a:lnTo>
                    <a:lnTo>
                      <a:pt x="2164" y="22"/>
                    </a:lnTo>
                    <a:lnTo>
                      <a:pt x="2185" y="11"/>
                    </a:lnTo>
                    <a:lnTo>
                      <a:pt x="2205" y="3"/>
                    </a:lnTo>
                    <a:lnTo>
                      <a:pt x="2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50"/>
              <p:cNvSpPr>
                <a:spLocks/>
              </p:cNvSpPr>
              <p:nvPr/>
            </p:nvSpPr>
            <p:spPr bwMode="auto">
              <a:xfrm>
                <a:off x="5349875" y="4229101"/>
                <a:ext cx="388938" cy="377825"/>
              </a:xfrm>
              <a:custGeom>
                <a:avLst/>
                <a:gdLst>
                  <a:gd name="T0" fmla="*/ 2791 w 2936"/>
                  <a:gd name="T1" fmla="*/ 3 h 2859"/>
                  <a:gd name="T2" fmla="*/ 2873 w 2936"/>
                  <a:gd name="T3" fmla="*/ 43 h 2859"/>
                  <a:gd name="T4" fmla="*/ 2925 w 2936"/>
                  <a:gd name="T5" fmla="*/ 117 h 2859"/>
                  <a:gd name="T6" fmla="*/ 2936 w 2936"/>
                  <a:gd name="T7" fmla="*/ 317 h 2859"/>
                  <a:gd name="T8" fmla="*/ 2925 w 2936"/>
                  <a:gd name="T9" fmla="*/ 360 h 2859"/>
                  <a:gd name="T10" fmla="*/ 2907 w 2936"/>
                  <a:gd name="T11" fmla="*/ 381 h 2859"/>
                  <a:gd name="T12" fmla="*/ 2879 w 2936"/>
                  <a:gd name="T13" fmla="*/ 407 h 2859"/>
                  <a:gd name="T14" fmla="*/ 2842 w 2936"/>
                  <a:gd name="T15" fmla="*/ 442 h 2859"/>
                  <a:gd name="T16" fmla="*/ 2809 w 2936"/>
                  <a:gd name="T17" fmla="*/ 473 h 2859"/>
                  <a:gd name="T18" fmla="*/ 2795 w 2936"/>
                  <a:gd name="T19" fmla="*/ 486 h 2859"/>
                  <a:gd name="T20" fmla="*/ 2786 w 2936"/>
                  <a:gd name="T21" fmla="*/ 495 h 2859"/>
                  <a:gd name="T22" fmla="*/ 2769 w 2936"/>
                  <a:gd name="T23" fmla="*/ 504 h 2859"/>
                  <a:gd name="T24" fmla="*/ 2752 w 2936"/>
                  <a:gd name="T25" fmla="*/ 497 h 2859"/>
                  <a:gd name="T26" fmla="*/ 2748 w 2936"/>
                  <a:gd name="T27" fmla="*/ 367 h 2859"/>
                  <a:gd name="T28" fmla="*/ 2724 w 2936"/>
                  <a:gd name="T29" fmla="*/ 277 h 2859"/>
                  <a:gd name="T30" fmla="*/ 2660 w 2936"/>
                  <a:gd name="T31" fmla="*/ 213 h 2859"/>
                  <a:gd name="T32" fmla="*/ 2571 w 2936"/>
                  <a:gd name="T33" fmla="*/ 189 h 2859"/>
                  <a:gd name="T34" fmla="*/ 303 w 2936"/>
                  <a:gd name="T35" fmla="*/ 200 h 2859"/>
                  <a:gd name="T36" fmla="*/ 230 w 2936"/>
                  <a:gd name="T37" fmla="*/ 252 h 2859"/>
                  <a:gd name="T38" fmla="*/ 191 w 2936"/>
                  <a:gd name="T39" fmla="*/ 334 h 2859"/>
                  <a:gd name="T40" fmla="*/ 191 w 2936"/>
                  <a:gd name="T41" fmla="*/ 2525 h 2859"/>
                  <a:gd name="T42" fmla="*/ 230 w 2936"/>
                  <a:gd name="T43" fmla="*/ 2607 h 2859"/>
                  <a:gd name="T44" fmla="*/ 303 w 2936"/>
                  <a:gd name="T45" fmla="*/ 2659 h 2859"/>
                  <a:gd name="T46" fmla="*/ 2571 w 2936"/>
                  <a:gd name="T47" fmla="*/ 2670 h 2859"/>
                  <a:gd name="T48" fmla="*/ 2660 w 2936"/>
                  <a:gd name="T49" fmla="*/ 2646 h 2859"/>
                  <a:gd name="T50" fmla="*/ 2724 w 2936"/>
                  <a:gd name="T51" fmla="*/ 2582 h 2859"/>
                  <a:gd name="T52" fmla="*/ 2748 w 2936"/>
                  <a:gd name="T53" fmla="*/ 2492 h 2859"/>
                  <a:gd name="T54" fmla="*/ 2752 w 2936"/>
                  <a:gd name="T55" fmla="*/ 1774 h 2859"/>
                  <a:gd name="T56" fmla="*/ 2770 w 2936"/>
                  <a:gd name="T57" fmla="*/ 1739 h 2859"/>
                  <a:gd name="T58" fmla="*/ 2799 w 2936"/>
                  <a:gd name="T59" fmla="*/ 1709 h 2859"/>
                  <a:gd name="T60" fmla="*/ 2839 w 2936"/>
                  <a:gd name="T61" fmla="*/ 1667 h 2859"/>
                  <a:gd name="T62" fmla="*/ 2874 w 2936"/>
                  <a:gd name="T63" fmla="*/ 1628 h 2859"/>
                  <a:gd name="T64" fmla="*/ 2894 w 2936"/>
                  <a:gd name="T65" fmla="*/ 1606 h 2859"/>
                  <a:gd name="T66" fmla="*/ 2901 w 2936"/>
                  <a:gd name="T67" fmla="*/ 1600 h 2859"/>
                  <a:gd name="T68" fmla="*/ 2916 w 2936"/>
                  <a:gd name="T69" fmla="*/ 1589 h 2859"/>
                  <a:gd name="T70" fmla="*/ 2932 w 2936"/>
                  <a:gd name="T71" fmla="*/ 1590 h 2859"/>
                  <a:gd name="T72" fmla="*/ 2936 w 2936"/>
                  <a:gd name="T73" fmla="*/ 2681 h 2859"/>
                  <a:gd name="T74" fmla="*/ 2912 w 2936"/>
                  <a:gd name="T75" fmla="*/ 2770 h 2859"/>
                  <a:gd name="T76" fmla="*/ 2849 w 2936"/>
                  <a:gd name="T77" fmla="*/ 2834 h 2859"/>
                  <a:gd name="T78" fmla="*/ 2759 w 2936"/>
                  <a:gd name="T79" fmla="*/ 2859 h 2859"/>
                  <a:gd name="T80" fmla="*/ 116 w 2936"/>
                  <a:gd name="T81" fmla="*/ 2848 h 2859"/>
                  <a:gd name="T82" fmla="*/ 42 w 2936"/>
                  <a:gd name="T83" fmla="*/ 2795 h 2859"/>
                  <a:gd name="T84" fmla="*/ 3 w 2936"/>
                  <a:gd name="T85" fmla="*/ 2713 h 2859"/>
                  <a:gd name="T86" fmla="*/ 3 w 2936"/>
                  <a:gd name="T87" fmla="*/ 146 h 2859"/>
                  <a:gd name="T88" fmla="*/ 42 w 2936"/>
                  <a:gd name="T89" fmla="*/ 64 h 2859"/>
                  <a:gd name="T90" fmla="*/ 116 w 2936"/>
                  <a:gd name="T91" fmla="*/ 11 h 2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36" h="2859">
                    <a:moveTo>
                      <a:pt x="178" y="0"/>
                    </a:moveTo>
                    <a:lnTo>
                      <a:pt x="2759" y="0"/>
                    </a:lnTo>
                    <a:lnTo>
                      <a:pt x="2791" y="3"/>
                    </a:lnTo>
                    <a:lnTo>
                      <a:pt x="2820" y="11"/>
                    </a:lnTo>
                    <a:lnTo>
                      <a:pt x="2849" y="25"/>
                    </a:lnTo>
                    <a:lnTo>
                      <a:pt x="2873" y="43"/>
                    </a:lnTo>
                    <a:lnTo>
                      <a:pt x="2894" y="64"/>
                    </a:lnTo>
                    <a:lnTo>
                      <a:pt x="2912" y="88"/>
                    </a:lnTo>
                    <a:lnTo>
                      <a:pt x="2925" y="117"/>
                    </a:lnTo>
                    <a:lnTo>
                      <a:pt x="2934" y="146"/>
                    </a:lnTo>
                    <a:lnTo>
                      <a:pt x="2936" y="178"/>
                    </a:lnTo>
                    <a:lnTo>
                      <a:pt x="2936" y="317"/>
                    </a:lnTo>
                    <a:lnTo>
                      <a:pt x="2935" y="333"/>
                    </a:lnTo>
                    <a:lnTo>
                      <a:pt x="2931" y="347"/>
                    </a:lnTo>
                    <a:lnTo>
                      <a:pt x="2925" y="360"/>
                    </a:lnTo>
                    <a:lnTo>
                      <a:pt x="2919" y="369"/>
                    </a:lnTo>
                    <a:lnTo>
                      <a:pt x="2912" y="376"/>
                    </a:lnTo>
                    <a:lnTo>
                      <a:pt x="2907" y="381"/>
                    </a:lnTo>
                    <a:lnTo>
                      <a:pt x="2900" y="388"/>
                    </a:lnTo>
                    <a:lnTo>
                      <a:pt x="2890" y="396"/>
                    </a:lnTo>
                    <a:lnTo>
                      <a:pt x="2879" y="407"/>
                    </a:lnTo>
                    <a:lnTo>
                      <a:pt x="2867" y="418"/>
                    </a:lnTo>
                    <a:lnTo>
                      <a:pt x="2855" y="431"/>
                    </a:lnTo>
                    <a:lnTo>
                      <a:pt x="2842" y="442"/>
                    </a:lnTo>
                    <a:lnTo>
                      <a:pt x="2830" y="454"/>
                    </a:lnTo>
                    <a:lnTo>
                      <a:pt x="2818" y="464"/>
                    </a:lnTo>
                    <a:lnTo>
                      <a:pt x="2809" y="473"/>
                    </a:lnTo>
                    <a:lnTo>
                      <a:pt x="2801" y="480"/>
                    </a:lnTo>
                    <a:lnTo>
                      <a:pt x="2796" y="484"/>
                    </a:lnTo>
                    <a:lnTo>
                      <a:pt x="2795" y="486"/>
                    </a:lnTo>
                    <a:lnTo>
                      <a:pt x="2794" y="487"/>
                    </a:lnTo>
                    <a:lnTo>
                      <a:pt x="2791" y="490"/>
                    </a:lnTo>
                    <a:lnTo>
                      <a:pt x="2786" y="495"/>
                    </a:lnTo>
                    <a:lnTo>
                      <a:pt x="2781" y="499"/>
                    </a:lnTo>
                    <a:lnTo>
                      <a:pt x="2775" y="502"/>
                    </a:lnTo>
                    <a:lnTo>
                      <a:pt x="2769" y="504"/>
                    </a:lnTo>
                    <a:lnTo>
                      <a:pt x="2763" y="505"/>
                    </a:lnTo>
                    <a:lnTo>
                      <a:pt x="2757" y="503"/>
                    </a:lnTo>
                    <a:lnTo>
                      <a:pt x="2752" y="497"/>
                    </a:lnTo>
                    <a:lnTo>
                      <a:pt x="2749" y="486"/>
                    </a:lnTo>
                    <a:lnTo>
                      <a:pt x="2748" y="472"/>
                    </a:lnTo>
                    <a:lnTo>
                      <a:pt x="2748" y="367"/>
                    </a:lnTo>
                    <a:lnTo>
                      <a:pt x="2745" y="334"/>
                    </a:lnTo>
                    <a:lnTo>
                      <a:pt x="2737" y="305"/>
                    </a:lnTo>
                    <a:lnTo>
                      <a:pt x="2724" y="277"/>
                    </a:lnTo>
                    <a:lnTo>
                      <a:pt x="2707" y="252"/>
                    </a:lnTo>
                    <a:lnTo>
                      <a:pt x="2686" y="231"/>
                    </a:lnTo>
                    <a:lnTo>
                      <a:pt x="2660" y="213"/>
                    </a:lnTo>
                    <a:lnTo>
                      <a:pt x="2633" y="200"/>
                    </a:lnTo>
                    <a:lnTo>
                      <a:pt x="2602" y="192"/>
                    </a:lnTo>
                    <a:lnTo>
                      <a:pt x="2571" y="189"/>
                    </a:lnTo>
                    <a:lnTo>
                      <a:pt x="365" y="189"/>
                    </a:lnTo>
                    <a:lnTo>
                      <a:pt x="334" y="192"/>
                    </a:lnTo>
                    <a:lnTo>
                      <a:pt x="303" y="200"/>
                    </a:lnTo>
                    <a:lnTo>
                      <a:pt x="276" y="213"/>
                    </a:lnTo>
                    <a:lnTo>
                      <a:pt x="252" y="231"/>
                    </a:lnTo>
                    <a:lnTo>
                      <a:pt x="230" y="252"/>
                    </a:lnTo>
                    <a:lnTo>
                      <a:pt x="212" y="277"/>
                    </a:lnTo>
                    <a:lnTo>
                      <a:pt x="199" y="305"/>
                    </a:lnTo>
                    <a:lnTo>
                      <a:pt x="191" y="334"/>
                    </a:lnTo>
                    <a:lnTo>
                      <a:pt x="188" y="367"/>
                    </a:lnTo>
                    <a:lnTo>
                      <a:pt x="188" y="2492"/>
                    </a:lnTo>
                    <a:lnTo>
                      <a:pt x="191" y="2525"/>
                    </a:lnTo>
                    <a:lnTo>
                      <a:pt x="199" y="2554"/>
                    </a:lnTo>
                    <a:lnTo>
                      <a:pt x="212" y="2582"/>
                    </a:lnTo>
                    <a:lnTo>
                      <a:pt x="230" y="2607"/>
                    </a:lnTo>
                    <a:lnTo>
                      <a:pt x="252" y="2628"/>
                    </a:lnTo>
                    <a:lnTo>
                      <a:pt x="276" y="2646"/>
                    </a:lnTo>
                    <a:lnTo>
                      <a:pt x="303" y="2659"/>
                    </a:lnTo>
                    <a:lnTo>
                      <a:pt x="334" y="2667"/>
                    </a:lnTo>
                    <a:lnTo>
                      <a:pt x="365" y="2670"/>
                    </a:lnTo>
                    <a:lnTo>
                      <a:pt x="2571" y="2670"/>
                    </a:lnTo>
                    <a:lnTo>
                      <a:pt x="2602" y="2667"/>
                    </a:lnTo>
                    <a:lnTo>
                      <a:pt x="2633" y="2659"/>
                    </a:lnTo>
                    <a:lnTo>
                      <a:pt x="2660" y="2646"/>
                    </a:lnTo>
                    <a:lnTo>
                      <a:pt x="2686" y="2628"/>
                    </a:lnTo>
                    <a:lnTo>
                      <a:pt x="2707" y="2607"/>
                    </a:lnTo>
                    <a:lnTo>
                      <a:pt x="2724" y="2582"/>
                    </a:lnTo>
                    <a:lnTo>
                      <a:pt x="2737" y="2554"/>
                    </a:lnTo>
                    <a:lnTo>
                      <a:pt x="2745" y="2525"/>
                    </a:lnTo>
                    <a:lnTo>
                      <a:pt x="2748" y="2492"/>
                    </a:lnTo>
                    <a:lnTo>
                      <a:pt x="2748" y="1812"/>
                    </a:lnTo>
                    <a:lnTo>
                      <a:pt x="2749" y="1791"/>
                    </a:lnTo>
                    <a:lnTo>
                      <a:pt x="2752" y="1774"/>
                    </a:lnTo>
                    <a:lnTo>
                      <a:pt x="2757" y="1759"/>
                    </a:lnTo>
                    <a:lnTo>
                      <a:pt x="2763" y="1748"/>
                    </a:lnTo>
                    <a:lnTo>
                      <a:pt x="2770" y="1739"/>
                    </a:lnTo>
                    <a:lnTo>
                      <a:pt x="2777" y="1731"/>
                    </a:lnTo>
                    <a:lnTo>
                      <a:pt x="2788" y="1721"/>
                    </a:lnTo>
                    <a:lnTo>
                      <a:pt x="2799" y="1709"/>
                    </a:lnTo>
                    <a:lnTo>
                      <a:pt x="2812" y="1695"/>
                    </a:lnTo>
                    <a:lnTo>
                      <a:pt x="2826" y="1681"/>
                    </a:lnTo>
                    <a:lnTo>
                      <a:pt x="2839" y="1667"/>
                    </a:lnTo>
                    <a:lnTo>
                      <a:pt x="2851" y="1654"/>
                    </a:lnTo>
                    <a:lnTo>
                      <a:pt x="2863" y="1641"/>
                    </a:lnTo>
                    <a:lnTo>
                      <a:pt x="2874" y="1628"/>
                    </a:lnTo>
                    <a:lnTo>
                      <a:pt x="2883" y="1618"/>
                    </a:lnTo>
                    <a:lnTo>
                      <a:pt x="2889" y="1611"/>
                    </a:lnTo>
                    <a:lnTo>
                      <a:pt x="2894" y="1606"/>
                    </a:lnTo>
                    <a:lnTo>
                      <a:pt x="2896" y="1604"/>
                    </a:lnTo>
                    <a:lnTo>
                      <a:pt x="2898" y="1603"/>
                    </a:lnTo>
                    <a:lnTo>
                      <a:pt x="2901" y="1600"/>
                    </a:lnTo>
                    <a:lnTo>
                      <a:pt x="2905" y="1596"/>
                    </a:lnTo>
                    <a:lnTo>
                      <a:pt x="2910" y="1592"/>
                    </a:lnTo>
                    <a:lnTo>
                      <a:pt x="2916" y="1589"/>
                    </a:lnTo>
                    <a:lnTo>
                      <a:pt x="2922" y="1587"/>
                    </a:lnTo>
                    <a:lnTo>
                      <a:pt x="2928" y="1587"/>
                    </a:lnTo>
                    <a:lnTo>
                      <a:pt x="2932" y="1590"/>
                    </a:lnTo>
                    <a:lnTo>
                      <a:pt x="2935" y="1598"/>
                    </a:lnTo>
                    <a:lnTo>
                      <a:pt x="2936" y="1610"/>
                    </a:lnTo>
                    <a:lnTo>
                      <a:pt x="2936" y="2681"/>
                    </a:lnTo>
                    <a:lnTo>
                      <a:pt x="2934" y="2713"/>
                    </a:lnTo>
                    <a:lnTo>
                      <a:pt x="2925" y="2743"/>
                    </a:lnTo>
                    <a:lnTo>
                      <a:pt x="2912" y="2770"/>
                    </a:lnTo>
                    <a:lnTo>
                      <a:pt x="2894" y="2795"/>
                    </a:lnTo>
                    <a:lnTo>
                      <a:pt x="2873" y="2816"/>
                    </a:lnTo>
                    <a:lnTo>
                      <a:pt x="2849" y="2834"/>
                    </a:lnTo>
                    <a:lnTo>
                      <a:pt x="2820" y="2848"/>
                    </a:lnTo>
                    <a:lnTo>
                      <a:pt x="2791" y="2856"/>
                    </a:lnTo>
                    <a:lnTo>
                      <a:pt x="2759" y="2859"/>
                    </a:lnTo>
                    <a:lnTo>
                      <a:pt x="178" y="2859"/>
                    </a:lnTo>
                    <a:lnTo>
                      <a:pt x="146" y="2856"/>
                    </a:lnTo>
                    <a:lnTo>
                      <a:pt x="116" y="2848"/>
                    </a:lnTo>
                    <a:lnTo>
                      <a:pt x="88" y="2834"/>
                    </a:lnTo>
                    <a:lnTo>
                      <a:pt x="63" y="2816"/>
                    </a:lnTo>
                    <a:lnTo>
                      <a:pt x="42" y="2795"/>
                    </a:lnTo>
                    <a:lnTo>
                      <a:pt x="24" y="2770"/>
                    </a:lnTo>
                    <a:lnTo>
                      <a:pt x="11" y="2743"/>
                    </a:lnTo>
                    <a:lnTo>
                      <a:pt x="3" y="2713"/>
                    </a:lnTo>
                    <a:lnTo>
                      <a:pt x="0" y="2681"/>
                    </a:lnTo>
                    <a:lnTo>
                      <a:pt x="0" y="178"/>
                    </a:lnTo>
                    <a:lnTo>
                      <a:pt x="3" y="146"/>
                    </a:lnTo>
                    <a:lnTo>
                      <a:pt x="11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3"/>
                    </a:lnTo>
                    <a:lnTo>
                      <a:pt x="88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408448" y="3207688"/>
            <a:ext cx="900000" cy="900000"/>
            <a:chOff x="454132" y="2278611"/>
            <a:chExt cx="719138" cy="719137"/>
          </a:xfrm>
        </p:grpSpPr>
        <p:sp>
          <p:nvSpPr>
            <p:cNvPr id="62" name="Овал 61"/>
            <p:cNvSpPr/>
            <p:nvPr/>
          </p:nvSpPr>
          <p:spPr bwMode="auto">
            <a:xfrm>
              <a:off x="454132" y="2278611"/>
              <a:ext cx="719138" cy="71913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3" name="Freeform 126"/>
            <p:cNvSpPr>
              <a:spLocks noEditPoints="1"/>
            </p:cNvSpPr>
            <p:nvPr/>
          </p:nvSpPr>
          <p:spPr bwMode="auto">
            <a:xfrm>
              <a:off x="550592" y="2421682"/>
              <a:ext cx="475139" cy="444356"/>
            </a:xfrm>
            <a:custGeom>
              <a:avLst/>
              <a:gdLst>
                <a:gd name="T0" fmla="*/ 1385 w 3550"/>
                <a:gd name="T1" fmla="*/ 2685 h 3321"/>
                <a:gd name="T2" fmla="*/ 662 w 3550"/>
                <a:gd name="T3" fmla="*/ 2886 h 3321"/>
                <a:gd name="T4" fmla="*/ 649 w 3550"/>
                <a:gd name="T5" fmla="*/ 2790 h 3321"/>
                <a:gd name="T6" fmla="*/ 1357 w 3550"/>
                <a:gd name="T7" fmla="*/ 2286 h 3321"/>
                <a:gd name="T8" fmla="*/ 1346 w 3550"/>
                <a:gd name="T9" fmla="*/ 2379 h 3321"/>
                <a:gd name="T10" fmla="*/ 553 w 3550"/>
                <a:gd name="T11" fmla="*/ 2511 h 3321"/>
                <a:gd name="T12" fmla="*/ 1333 w 3550"/>
                <a:gd name="T13" fmla="*/ 2274 h 3321"/>
                <a:gd name="T14" fmla="*/ 1475 w 3550"/>
                <a:gd name="T15" fmla="*/ 2021 h 3321"/>
                <a:gd name="T16" fmla="*/ 506 w 3550"/>
                <a:gd name="T17" fmla="*/ 2286 h 3321"/>
                <a:gd name="T18" fmla="*/ 493 w 3550"/>
                <a:gd name="T19" fmla="*/ 2190 h 3321"/>
                <a:gd name="T20" fmla="*/ 1377 w 3550"/>
                <a:gd name="T21" fmla="*/ 1642 h 3321"/>
                <a:gd name="T22" fmla="*/ 1366 w 3550"/>
                <a:gd name="T23" fmla="*/ 1734 h 3321"/>
                <a:gd name="T24" fmla="*/ 397 w 3550"/>
                <a:gd name="T25" fmla="*/ 1911 h 3321"/>
                <a:gd name="T26" fmla="*/ 1353 w 3550"/>
                <a:gd name="T27" fmla="*/ 1628 h 3321"/>
                <a:gd name="T28" fmla="*/ 1401 w 3550"/>
                <a:gd name="T29" fmla="*/ 1012 h 3321"/>
                <a:gd name="T30" fmla="*/ 1563 w 3550"/>
                <a:gd name="T31" fmla="*/ 1089 h 3321"/>
                <a:gd name="T32" fmla="*/ 2011 w 3550"/>
                <a:gd name="T33" fmla="*/ 2867 h 3321"/>
                <a:gd name="T34" fmla="*/ 1880 w 3550"/>
                <a:gd name="T35" fmla="*/ 2994 h 3321"/>
                <a:gd name="T36" fmla="*/ 498 w 3550"/>
                <a:gd name="T37" fmla="*/ 3287 h 3321"/>
                <a:gd name="T38" fmla="*/ 0 w 3550"/>
                <a:gd name="T39" fmla="*/ 1528 h 3321"/>
                <a:gd name="T40" fmla="*/ 77 w 3550"/>
                <a:gd name="T41" fmla="*/ 1366 h 3321"/>
                <a:gd name="T42" fmla="*/ 373 w 3550"/>
                <a:gd name="T43" fmla="*/ 1362 h 3321"/>
                <a:gd name="T44" fmla="*/ 522 w 3550"/>
                <a:gd name="T45" fmla="*/ 1454 h 3321"/>
                <a:gd name="T46" fmla="*/ 1119 w 3550"/>
                <a:gd name="T47" fmla="*/ 1282 h 3321"/>
                <a:gd name="T48" fmla="*/ 1166 w 3550"/>
                <a:gd name="T49" fmla="*/ 1107 h 3321"/>
                <a:gd name="T50" fmla="*/ 707 w 3550"/>
                <a:gd name="T51" fmla="*/ 1002 h 3321"/>
                <a:gd name="T52" fmla="*/ 675 w 3550"/>
                <a:gd name="T53" fmla="*/ 1084 h 3321"/>
                <a:gd name="T54" fmla="*/ 763 w 3550"/>
                <a:gd name="T55" fmla="*/ 1089 h 3321"/>
                <a:gd name="T56" fmla="*/ 740 w 3550"/>
                <a:gd name="T57" fmla="*/ 1004 h 3321"/>
                <a:gd name="T58" fmla="*/ 805 w 3550"/>
                <a:gd name="T59" fmla="*/ 958 h 3321"/>
                <a:gd name="T60" fmla="*/ 862 w 3550"/>
                <a:gd name="T61" fmla="*/ 1052 h 3321"/>
                <a:gd name="T62" fmla="*/ 1012 w 3550"/>
                <a:gd name="T63" fmla="*/ 1046 h 3321"/>
                <a:gd name="T64" fmla="*/ 1096 w 3550"/>
                <a:gd name="T65" fmla="*/ 1127 h 3321"/>
                <a:gd name="T66" fmla="*/ 1041 w 3550"/>
                <a:gd name="T67" fmla="*/ 1250 h 3321"/>
                <a:gd name="T68" fmla="*/ 467 w 3550"/>
                <a:gd name="T69" fmla="*/ 1361 h 3321"/>
                <a:gd name="T70" fmla="*/ 425 w 3550"/>
                <a:gd name="T71" fmla="*/ 1251 h 3321"/>
                <a:gd name="T72" fmla="*/ 558 w 3550"/>
                <a:gd name="T73" fmla="*/ 1153 h 3321"/>
                <a:gd name="T74" fmla="*/ 596 w 3550"/>
                <a:gd name="T75" fmla="*/ 1085 h 3321"/>
                <a:gd name="T76" fmla="*/ 642 w 3550"/>
                <a:gd name="T77" fmla="*/ 954 h 3321"/>
                <a:gd name="T78" fmla="*/ 910 w 3550"/>
                <a:gd name="T79" fmla="*/ 100 h 3321"/>
                <a:gd name="T80" fmla="*/ 1524 w 3550"/>
                <a:gd name="T81" fmla="*/ 395 h 3321"/>
                <a:gd name="T82" fmla="*/ 2242 w 3550"/>
                <a:gd name="T83" fmla="*/ 253 h 3321"/>
                <a:gd name="T84" fmla="*/ 2937 w 3550"/>
                <a:gd name="T85" fmla="*/ 97 h 3321"/>
                <a:gd name="T86" fmla="*/ 3021 w 3550"/>
                <a:gd name="T87" fmla="*/ 20 h 3321"/>
                <a:gd name="T88" fmla="*/ 3509 w 3550"/>
                <a:gd name="T89" fmla="*/ 614 h 3321"/>
                <a:gd name="T90" fmla="*/ 3550 w 3550"/>
                <a:gd name="T91" fmla="*/ 2941 h 3321"/>
                <a:gd name="T92" fmla="*/ 3451 w 3550"/>
                <a:gd name="T93" fmla="*/ 3136 h 3321"/>
                <a:gd name="T94" fmla="*/ 1917 w 3550"/>
                <a:gd name="T95" fmla="*/ 3134 h 3321"/>
                <a:gd name="T96" fmla="*/ 2117 w 3550"/>
                <a:gd name="T97" fmla="*/ 2983 h 3321"/>
                <a:gd name="T98" fmla="*/ 2152 w 3550"/>
                <a:gd name="T99" fmla="*/ 2735 h 3321"/>
                <a:gd name="T100" fmla="*/ 1614 w 3550"/>
                <a:gd name="T101" fmla="*/ 935 h 3321"/>
                <a:gd name="T102" fmla="*/ 1373 w 3550"/>
                <a:gd name="T103" fmla="*/ 869 h 3321"/>
                <a:gd name="T104" fmla="*/ 991 w 3550"/>
                <a:gd name="T105" fmla="*/ 899 h 3321"/>
                <a:gd name="T106" fmla="*/ 798 w 3550"/>
                <a:gd name="T107" fmla="*/ 793 h 3321"/>
                <a:gd name="T108" fmla="*/ 584 w 3550"/>
                <a:gd name="T109" fmla="*/ 818 h 3321"/>
                <a:gd name="T110" fmla="*/ 454 w 3550"/>
                <a:gd name="T111" fmla="*/ 992 h 3321"/>
                <a:gd name="T112" fmla="*/ 318 w 3550"/>
                <a:gd name="T113" fmla="*/ 1137 h 3321"/>
                <a:gd name="T114" fmla="*/ 359 w 3550"/>
                <a:gd name="T115" fmla="*/ 614 h 3321"/>
                <a:gd name="T116" fmla="*/ 848 w 3550"/>
                <a:gd name="T117" fmla="*/ 20 h 3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50" h="3321">
                  <a:moveTo>
                    <a:pt x="1345" y="2609"/>
                  </a:moveTo>
                  <a:lnTo>
                    <a:pt x="1358" y="2613"/>
                  </a:lnTo>
                  <a:lnTo>
                    <a:pt x="1368" y="2623"/>
                  </a:lnTo>
                  <a:lnTo>
                    <a:pt x="1375" y="2636"/>
                  </a:lnTo>
                  <a:lnTo>
                    <a:pt x="1383" y="2671"/>
                  </a:lnTo>
                  <a:lnTo>
                    <a:pt x="1385" y="2685"/>
                  </a:lnTo>
                  <a:lnTo>
                    <a:pt x="1380" y="2698"/>
                  </a:lnTo>
                  <a:lnTo>
                    <a:pt x="1371" y="2709"/>
                  </a:lnTo>
                  <a:lnTo>
                    <a:pt x="1358" y="2716"/>
                  </a:lnTo>
                  <a:lnTo>
                    <a:pt x="688" y="2890"/>
                  </a:lnTo>
                  <a:lnTo>
                    <a:pt x="675" y="2890"/>
                  </a:lnTo>
                  <a:lnTo>
                    <a:pt x="662" y="2886"/>
                  </a:lnTo>
                  <a:lnTo>
                    <a:pt x="651" y="2877"/>
                  </a:lnTo>
                  <a:lnTo>
                    <a:pt x="644" y="2863"/>
                  </a:lnTo>
                  <a:lnTo>
                    <a:pt x="636" y="2829"/>
                  </a:lnTo>
                  <a:lnTo>
                    <a:pt x="635" y="2814"/>
                  </a:lnTo>
                  <a:lnTo>
                    <a:pt x="639" y="2801"/>
                  </a:lnTo>
                  <a:lnTo>
                    <a:pt x="649" y="2790"/>
                  </a:lnTo>
                  <a:lnTo>
                    <a:pt x="662" y="2785"/>
                  </a:lnTo>
                  <a:lnTo>
                    <a:pt x="1331" y="2610"/>
                  </a:lnTo>
                  <a:lnTo>
                    <a:pt x="1345" y="2609"/>
                  </a:lnTo>
                  <a:close/>
                  <a:moveTo>
                    <a:pt x="1333" y="2274"/>
                  </a:moveTo>
                  <a:lnTo>
                    <a:pt x="1346" y="2278"/>
                  </a:lnTo>
                  <a:lnTo>
                    <a:pt x="1357" y="2286"/>
                  </a:lnTo>
                  <a:lnTo>
                    <a:pt x="1363" y="2299"/>
                  </a:lnTo>
                  <a:lnTo>
                    <a:pt x="1372" y="2335"/>
                  </a:lnTo>
                  <a:lnTo>
                    <a:pt x="1373" y="2350"/>
                  </a:lnTo>
                  <a:lnTo>
                    <a:pt x="1368" y="2363"/>
                  </a:lnTo>
                  <a:lnTo>
                    <a:pt x="1359" y="2374"/>
                  </a:lnTo>
                  <a:lnTo>
                    <a:pt x="1346" y="2379"/>
                  </a:lnTo>
                  <a:lnTo>
                    <a:pt x="607" y="2572"/>
                  </a:lnTo>
                  <a:lnTo>
                    <a:pt x="592" y="2573"/>
                  </a:lnTo>
                  <a:lnTo>
                    <a:pt x="579" y="2569"/>
                  </a:lnTo>
                  <a:lnTo>
                    <a:pt x="569" y="2559"/>
                  </a:lnTo>
                  <a:lnTo>
                    <a:pt x="563" y="2546"/>
                  </a:lnTo>
                  <a:lnTo>
                    <a:pt x="553" y="2511"/>
                  </a:lnTo>
                  <a:lnTo>
                    <a:pt x="552" y="2497"/>
                  </a:lnTo>
                  <a:lnTo>
                    <a:pt x="557" y="2484"/>
                  </a:lnTo>
                  <a:lnTo>
                    <a:pt x="566" y="2473"/>
                  </a:lnTo>
                  <a:lnTo>
                    <a:pt x="579" y="2467"/>
                  </a:lnTo>
                  <a:lnTo>
                    <a:pt x="1318" y="2274"/>
                  </a:lnTo>
                  <a:lnTo>
                    <a:pt x="1333" y="2274"/>
                  </a:lnTo>
                  <a:close/>
                  <a:moveTo>
                    <a:pt x="1435" y="1945"/>
                  </a:moveTo>
                  <a:lnTo>
                    <a:pt x="1449" y="1949"/>
                  </a:lnTo>
                  <a:lnTo>
                    <a:pt x="1459" y="1959"/>
                  </a:lnTo>
                  <a:lnTo>
                    <a:pt x="1465" y="1972"/>
                  </a:lnTo>
                  <a:lnTo>
                    <a:pt x="1475" y="2007"/>
                  </a:lnTo>
                  <a:lnTo>
                    <a:pt x="1475" y="2021"/>
                  </a:lnTo>
                  <a:lnTo>
                    <a:pt x="1471" y="2034"/>
                  </a:lnTo>
                  <a:lnTo>
                    <a:pt x="1462" y="2045"/>
                  </a:lnTo>
                  <a:lnTo>
                    <a:pt x="1449" y="2051"/>
                  </a:lnTo>
                  <a:lnTo>
                    <a:pt x="534" y="2290"/>
                  </a:lnTo>
                  <a:lnTo>
                    <a:pt x="519" y="2291"/>
                  </a:lnTo>
                  <a:lnTo>
                    <a:pt x="506" y="2286"/>
                  </a:lnTo>
                  <a:lnTo>
                    <a:pt x="495" y="2277"/>
                  </a:lnTo>
                  <a:lnTo>
                    <a:pt x="489" y="2264"/>
                  </a:lnTo>
                  <a:lnTo>
                    <a:pt x="480" y="2228"/>
                  </a:lnTo>
                  <a:lnTo>
                    <a:pt x="479" y="2214"/>
                  </a:lnTo>
                  <a:lnTo>
                    <a:pt x="484" y="2201"/>
                  </a:lnTo>
                  <a:lnTo>
                    <a:pt x="493" y="2190"/>
                  </a:lnTo>
                  <a:lnTo>
                    <a:pt x="506" y="2184"/>
                  </a:lnTo>
                  <a:lnTo>
                    <a:pt x="1421" y="1946"/>
                  </a:lnTo>
                  <a:lnTo>
                    <a:pt x="1435" y="1945"/>
                  </a:lnTo>
                  <a:close/>
                  <a:moveTo>
                    <a:pt x="1353" y="1628"/>
                  </a:moveTo>
                  <a:lnTo>
                    <a:pt x="1366" y="1632"/>
                  </a:lnTo>
                  <a:lnTo>
                    <a:pt x="1377" y="1642"/>
                  </a:lnTo>
                  <a:lnTo>
                    <a:pt x="1383" y="1655"/>
                  </a:lnTo>
                  <a:lnTo>
                    <a:pt x="1392" y="1689"/>
                  </a:lnTo>
                  <a:lnTo>
                    <a:pt x="1393" y="1704"/>
                  </a:lnTo>
                  <a:lnTo>
                    <a:pt x="1389" y="1717"/>
                  </a:lnTo>
                  <a:lnTo>
                    <a:pt x="1379" y="1728"/>
                  </a:lnTo>
                  <a:lnTo>
                    <a:pt x="1366" y="1734"/>
                  </a:lnTo>
                  <a:lnTo>
                    <a:pt x="451" y="1973"/>
                  </a:lnTo>
                  <a:lnTo>
                    <a:pt x="437" y="1974"/>
                  </a:lnTo>
                  <a:lnTo>
                    <a:pt x="424" y="1968"/>
                  </a:lnTo>
                  <a:lnTo>
                    <a:pt x="413" y="1960"/>
                  </a:lnTo>
                  <a:lnTo>
                    <a:pt x="407" y="1947"/>
                  </a:lnTo>
                  <a:lnTo>
                    <a:pt x="397" y="1911"/>
                  </a:lnTo>
                  <a:lnTo>
                    <a:pt x="397" y="1897"/>
                  </a:lnTo>
                  <a:lnTo>
                    <a:pt x="401" y="1883"/>
                  </a:lnTo>
                  <a:lnTo>
                    <a:pt x="411" y="1873"/>
                  </a:lnTo>
                  <a:lnTo>
                    <a:pt x="424" y="1867"/>
                  </a:lnTo>
                  <a:lnTo>
                    <a:pt x="1338" y="1628"/>
                  </a:lnTo>
                  <a:lnTo>
                    <a:pt x="1353" y="1628"/>
                  </a:lnTo>
                  <a:close/>
                  <a:moveTo>
                    <a:pt x="1468" y="1405"/>
                  </a:moveTo>
                  <a:lnTo>
                    <a:pt x="237" y="1727"/>
                  </a:lnTo>
                  <a:lnTo>
                    <a:pt x="604" y="3138"/>
                  </a:lnTo>
                  <a:lnTo>
                    <a:pt x="1835" y="2817"/>
                  </a:lnTo>
                  <a:lnTo>
                    <a:pt x="1468" y="1405"/>
                  </a:lnTo>
                  <a:close/>
                  <a:moveTo>
                    <a:pt x="1401" y="1012"/>
                  </a:moveTo>
                  <a:lnTo>
                    <a:pt x="1433" y="1013"/>
                  </a:lnTo>
                  <a:lnTo>
                    <a:pt x="1463" y="1018"/>
                  </a:lnTo>
                  <a:lnTo>
                    <a:pt x="1492" y="1029"/>
                  </a:lnTo>
                  <a:lnTo>
                    <a:pt x="1519" y="1045"/>
                  </a:lnTo>
                  <a:lnTo>
                    <a:pt x="1543" y="1066"/>
                  </a:lnTo>
                  <a:lnTo>
                    <a:pt x="1563" y="1089"/>
                  </a:lnTo>
                  <a:lnTo>
                    <a:pt x="1579" y="1118"/>
                  </a:lnTo>
                  <a:lnTo>
                    <a:pt x="1590" y="1148"/>
                  </a:lnTo>
                  <a:lnTo>
                    <a:pt x="2012" y="2772"/>
                  </a:lnTo>
                  <a:lnTo>
                    <a:pt x="2017" y="2804"/>
                  </a:lnTo>
                  <a:lnTo>
                    <a:pt x="2016" y="2835"/>
                  </a:lnTo>
                  <a:lnTo>
                    <a:pt x="2011" y="2867"/>
                  </a:lnTo>
                  <a:lnTo>
                    <a:pt x="1999" y="2896"/>
                  </a:lnTo>
                  <a:lnTo>
                    <a:pt x="1984" y="2923"/>
                  </a:lnTo>
                  <a:lnTo>
                    <a:pt x="1963" y="2946"/>
                  </a:lnTo>
                  <a:lnTo>
                    <a:pt x="1940" y="2967"/>
                  </a:lnTo>
                  <a:lnTo>
                    <a:pt x="1912" y="2982"/>
                  </a:lnTo>
                  <a:lnTo>
                    <a:pt x="1880" y="2994"/>
                  </a:lnTo>
                  <a:lnTo>
                    <a:pt x="649" y="3315"/>
                  </a:lnTo>
                  <a:lnTo>
                    <a:pt x="616" y="3321"/>
                  </a:lnTo>
                  <a:lnTo>
                    <a:pt x="584" y="3320"/>
                  </a:lnTo>
                  <a:lnTo>
                    <a:pt x="554" y="3314"/>
                  </a:lnTo>
                  <a:lnTo>
                    <a:pt x="525" y="3303"/>
                  </a:lnTo>
                  <a:lnTo>
                    <a:pt x="498" y="3287"/>
                  </a:lnTo>
                  <a:lnTo>
                    <a:pt x="474" y="3267"/>
                  </a:lnTo>
                  <a:lnTo>
                    <a:pt x="454" y="3243"/>
                  </a:lnTo>
                  <a:lnTo>
                    <a:pt x="438" y="3215"/>
                  </a:lnTo>
                  <a:lnTo>
                    <a:pt x="427" y="3185"/>
                  </a:lnTo>
                  <a:lnTo>
                    <a:pt x="5" y="1561"/>
                  </a:lnTo>
                  <a:lnTo>
                    <a:pt x="0" y="1528"/>
                  </a:lnTo>
                  <a:lnTo>
                    <a:pt x="1" y="1497"/>
                  </a:lnTo>
                  <a:lnTo>
                    <a:pt x="6" y="1466"/>
                  </a:lnTo>
                  <a:lnTo>
                    <a:pt x="18" y="1437"/>
                  </a:lnTo>
                  <a:lnTo>
                    <a:pt x="33" y="1410"/>
                  </a:lnTo>
                  <a:lnTo>
                    <a:pt x="54" y="1386"/>
                  </a:lnTo>
                  <a:lnTo>
                    <a:pt x="77" y="1366"/>
                  </a:lnTo>
                  <a:lnTo>
                    <a:pt x="105" y="1350"/>
                  </a:lnTo>
                  <a:lnTo>
                    <a:pt x="137" y="1339"/>
                  </a:lnTo>
                  <a:lnTo>
                    <a:pt x="351" y="1282"/>
                  </a:lnTo>
                  <a:lnTo>
                    <a:pt x="354" y="1308"/>
                  </a:lnTo>
                  <a:lnTo>
                    <a:pt x="360" y="1334"/>
                  </a:lnTo>
                  <a:lnTo>
                    <a:pt x="373" y="1362"/>
                  </a:lnTo>
                  <a:lnTo>
                    <a:pt x="391" y="1388"/>
                  </a:lnTo>
                  <a:lnTo>
                    <a:pt x="412" y="1409"/>
                  </a:lnTo>
                  <a:lnTo>
                    <a:pt x="437" y="1427"/>
                  </a:lnTo>
                  <a:lnTo>
                    <a:pt x="463" y="1440"/>
                  </a:lnTo>
                  <a:lnTo>
                    <a:pt x="492" y="1450"/>
                  </a:lnTo>
                  <a:lnTo>
                    <a:pt x="522" y="1454"/>
                  </a:lnTo>
                  <a:lnTo>
                    <a:pt x="553" y="1454"/>
                  </a:lnTo>
                  <a:lnTo>
                    <a:pt x="584" y="1449"/>
                  </a:lnTo>
                  <a:lnTo>
                    <a:pt x="1037" y="1330"/>
                  </a:lnTo>
                  <a:lnTo>
                    <a:pt x="1067" y="1319"/>
                  </a:lnTo>
                  <a:lnTo>
                    <a:pt x="1095" y="1303"/>
                  </a:lnTo>
                  <a:lnTo>
                    <a:pt x="1119" y="1282"/>
                  </a:lnTo>
                  <a:lnTo>
                    <a:pt x="1139" y="1259"/>
                  </a:lnTo>
                  <a:lnTo>
                    <a:pt x="1154" y="1232"/>
                  </a:lnTo>
                  <a:lnTo>
                    <a:pt x="1165" y="1203"/>
                  </a:lnTo>
                  <a:lnTo>
                    <a:pt x="1172" y="1172"/>
                  </a:lnTo>
                  <a:lnTo>
                    <a:pt x="1172" y="1140"/>
                  </a:lnTo>
                  <a:lnTo>
                    <a:pt x="1166" y="1107"/>
                  </a:lnTo>
                  <a:lnTo>
                    <a:pt x="1161" y="1089"/>
                  </a:lnTo>
                  <a:lnTo>
                    <a:pt x="1153" y="1073"/>
                  </a:lnTo>
                  <a:lnTo>
                    <a:pt x="1368" y="1017"/>
                  </a:lnTo>
                  <a:lnTo>
                    <a:pt x="1401" y="1012"/>
                  </a:lnTo>
                  <a:close/>
                  <a:moveTo>
                    <a:pt x="724" y="1000"/>
                  </a:moveTo>
                  <a:lnTo>
                    <a:pt x="707" y="1002"/>
                  </a:lnTo>
                  <a:lnTo>
                    <a:pt x="691" y="1009"/>
                  </a:lnTo>
                  <a:lnTo>
                    <a:pt x="678" y="1020"/>
                  </a:lnTo>
                  <a:lnTo>
                    <a:pt x="669" y="1034"/>
                  </a:lnTo>
                  <a:lnTo>
                    <a:pt x="666" y="1051"/>
                  </a:lnTo>
                  <a:lnTo>
                    <a:pt x="667" y="1069"/>
                  </a:lnTo>
                  <a:lnTo>
                    <a:pt x="675" y="1084"/>
                  </a:lnTo>
                  <a:lnTo>
                    <a:pt x="685" y="1097"/>
                  </a:lnTo>
                  <a:lnTo>
                    <a:pt x="700" y="1106"/>
                  </a:lnTo>
                  <a:lnTo>
                    <a:pt x="716" y="1109"/>
                  </a:lnTo>
                  <a:lnTo>
                    <a:pt x="734" y="1108"/>
                  </a:lnTo>
                  <a:lnTo>
                    <a:pt x="750" y="1100"/>
                  </a:lnTo>
                  <a:lnTo>
                    <a:pt x="763" y="1089"/>
                  </a:lnTo>
                  <a:lnTo>
                    <a:pt x="771" y="1074"/>
                  </a:lnTo>
                  <a:lnTo>
                    <a:pt x="775" y="1058"/>
                  </a:lnTo>
                  <a:lnTo>
                    <a:pt x="772" y="1041"/>
                  </a:lnTo>
                  <a:lnTo>
                    <a:pt x="766" y="1025"/>
                  </a:lnTo>
                  <a:lnTo>
                    <a:pt x="754" y="1012"/>
                  </a:lnTo>
                  <a:lnTo>
                    <a:pt x="740" y="1004"/>
                  </a:lnTo>
                  <a:lnTo>
                    <a:pt x="724" y="1000"/>
                  </a:lnTo>
                  <a:close/>
                  <a:moveTo>
                    <a:pt x="714" y="927"/>
                  </a:moveTo>
                  <a:lnTo>
                    <a:pt x="739" y="928"/>
                  </a:lnTo>
                  <a:lnTo>
                    <a:pt x="763" y="934"/>
                  </a:lnTo>
                  <a:lnTo>
                    <a:pt x="785" y="944"/>
                  </a:lnTo>
                  <a:lnTo>
                    <a:pt x="805" y="958"/>
                  </a:lnTo>
                  <a:lnTo>
                    <a:pt x="821" y="976"/>
                  </a:lnTo>
                  <a:lnTo>
                    <a:pt x="834" y="997"/>
                  </a:lnTo>
                  <a:lnTo>
                    <a:pt x="843" y="1022"/>
                  </a:lnTo>
                  <a:lnTo>
                    <a:pt x="843" y="1023"/>
                  </a:lnTo>
                  <a:lnTo>
                    <a:pt x="850" y="1039"/>
                  </a:lnTo>
                  <a:lnTo>
                    <a:pt x="862" y="1052"/>
                  </a:lnTo>
                  <a:lnTo>
                    <a:pt x="876" y="1059"/>
                  </a:lnTo>
                  <a:lnTo>
                    <a:pt x="892" y="1064"/>
                  </a:lnTo>
                  <a:lnTo>
                    <a:pt x="909" y="1061"/>
                  </a:lnTo>
                  <a:lnTo>
                    <a:pt x="964" y="1047"/>
                  </a:lnTo>
                  <a:lnTo>
                    <a:pt x="989" y="1044"/>
                  </a:lnTo>
                  <a:lnTo>
                    <a:pt x="1012" y="1046"/>
                  </a:lnTo>
                  <a:lnTo>
                    <a:pt x="1035" y="1054"/>
                  </a:lnTo>
                  <a:lnTo>
                    <a:pt x="1055" y="1066"/>
                  </a:lnTo>
                  <a:lnTo>
                    <a:pt x="1073" y="1082"/>
                  </a:lnTo>
                  <a:lnTo>
                    <a:pt x="1087" y="1102"/>
                  </a:lnTo>
                  <a:lnTo>
                    <a:pt x="1095" y="1125"/>
                  </a:lnTo>
                  <a:lnTo>
                    <a:pt x="1096" y="1127"/>
                  </a:lnTo>
                  <a:lnTo>
                    <a:pt x="1099" y="1152"/>
                  </a:lnTo>
                  <a:lnTo>
                    <a:pt x="1097" y="1176"/>
                  </a:lnTo>
                  <a:lnTo>
                    <a:pt x="1090" y="1198"/>
                  </a:lnTo>
                  <a:lnTo>
                    <a:pt x="1078" y="1219"/>
                  </a:lnTo>
                  <a:lnTo>
                    <a:pt x="1062" y="1237"/>
                  </a:lnTo>
                  <a:lnTo>
                    <a:pt x="1041" y="1250"/>
                  </a:lnTo>
                  <a:lnTo>
                    <a:pt x="1019" y="1260"/>
                  </a:lnTo>
                  <a:lnTo>
                    <a:pt x="559" y="1380"/>
                  </a:lnTo>
                  <a:lnTo>
                    <a:pt x="535" y="1383"/>
                  </a:lnTo>
                  <a:lnTo>
                    <a:pt x="510" y="1381"/>
                  </a:lnTo>
                  <a:lnTo>
                    <a:pt x="487" y="1373"/>
                  </a:lnTo>
                  <a:lnTo>
                    <a:pt x="467" y="1361"/>
                  </a:lnTo>
                  <a:lnTo>
                    <a:pt x="450" y="1345"/>
                  </a:lnTo>
                  <a:lnTo>
                    <a:pt x="436" y="1325"/>
                  </a:lnTo>
                  <a:lnTo>
                    <a:pt x="427" y="1302"/>
                  </a:lnTo>
                  <a:lnTo>
                    <a:pt x="427" y="1300"/>
                  </a:lnTo>
                  <a:lnTo>
                    <a:pt x="423" y="1275"/>
                  </a:lnTo>
                  <a:lnTo>
                    <a:pt x="425" y="1251"/>
                  </a:lnTo>
                  <a:lnTo>
                    <a:pt x="432" y="1229"/>
                  </a:lnTo>
                  <a:lnTo>
                    <a:pt x="444" y="1208"/>
                  </a:lnTo>
                  <a:lnTo>
                    <a:pt x="460" y="1190"/>
                  </a:lnTo>
                  <a:lnTo>
                    <a:pt x="481" y="1177"/>
                  </a:lnTo>
                  <a:lnTo>
                    <a:pt x="503" y="1167"/>
                  </a:lnTo>
                  <a:lnTo>
                    <a:pt x="558" y="1153"/>
                  </a:lnTo>
                  <a:lnTo>
                    <a:pt x="574" y="1147"/>
                  </a:lnTo>
                  <a:lnTo>
                    <a:pt x="586" y="1135"/>
                  </a:lnTo>
                  <a:lnTo>
                    <a:pt x="595" y="1121"/>
                  </a:lnTo>
                  <a:lnTo>
                    <a:pt x="598" y="1105"/>
                  </a:lnTo>
                  <a:lnTo>
                    <a:pt x="597" y="1087"/>
                  </a:lnTo>
                  <a:lnTo>
                    <a:pt x="596" y="1085"/>
                  </a:lnTo>
                  <a:lnTo>
                    <a:pt x="593" y="1060"/>
                  </a:lnTo>
                  <a:lnTo>
                    <a:pt x="594" y="1036"/>
                  </a:lnTo>
                  <a:lnTo>
                    <a:pt x="599" y="1012"/>
                  </a:lnTo>
                  <a:lnTo>
                    <a:pt x="610" y="990"/>
                  </a:lnTo>
                  <a:lnTo>
                    <a:pt x="624" y="970"/>
                  </a:lnTo>
                  <a:lnTo>
                    <a:pt x="642" y="954"/>
                  </a:lnTo>
                  <a:lnTo>
                    <a:pt x="663" y="941"/>
                  </a:lnTo>
                  <a:lnTo>
                    <a:pt x="686" y="932"/>
                  </a:lnTo>
                  <a:lnTo>
                    <a:pt x="690" y="931"/>
                  </a:lnTo>
                  <a:lnTo>
                    <a:pt x="714" y="927"/>
                  </a:lnTo>
                  <a:close/>
                  <a:moveTo>
                    <a:pt x="932" y="97"/>
                  </a:moveTo>
                  <a:lnTo>
                    <a:pt x="910" y="100"/>
                  </a:lnTo>
                  <a:lnTo>
                    <a:pt x="890" y="107"/>
                  </a:lnTo>
                  <a:lnTo>
                    <a:pt x="871" y="118"/>
                  </a:lnTo>
                  <a:lnTo>
                    <a:pt x="855" y="134"/>
                  </a:lnTo>
                  <a:lnTo>
                    <a:pt x="761" y="253"/>
                  </a:lnTo>
                  <a:lnTo>
                    <a:pt x="1610" y="253"/>
                  </a:lnTo>
                  <a:lnTo>
                    <a:pt x="1524" y="395"/>
                  </a:lnTo>
                  <a:lnTo>
                    <a:pt x="648" y="395"/>
                  </a:lnTo>
                  <a:lnTo>
                    <a:pt x="519" y="557"/>
                  </a:lnTo>
                  <a:lnTo>
                    <a:pt x="3350" y="557"/>
                  </a:lnTo>
                  <a:lnTo>
                    <a:pt x="3221" y="395"/>
                  </a:lnTo>
                  <a:lnTo>
                    <a:pt x="2290" y="395"/>
                  </a:lnTo>
                  <a:lnTo>
                    <a:pt x="2242" y="253"/>
                  </a:lnTo>
                  <a:lnTo>
                    <a:pt x="3108" y="253"/>
                  </a:lnTo>
                  <a:lnTo>
                    <a:pt x="3013" y="134"/>
                  </a:lnTo>
                  <a:lnTo>
                    <a:pt x="2997" y="118"/>
                  </a:lnTo>
                  <a:lnTo>
                    <a:pt x="2979" y="107"/>
                  </a:lnTo>
                  <a:lnTo>
                    <a:pt x="2958" y="100"/>
                  </a:lnTo>
                  <a:lnTo>
                    <a:pt x="2937" y="97"/>
                  </a:lnTo>
                  <a:lnTo>
                    <a:pt x="932" y="97"/>
                  </a:lnTo>
                  <a:close/>
                  <a:moveTo>
                    <a:pt x="932" y="0"/>
                  </a:moveTo>
                  <a:lnTo>
                    <a:pt x="2937" y="0"/>
                  </a:lnTo>
                  <a:lnTo>
                    <a:pt x="2966" y="2"/>
                  </a:lnTo>
                  <a:lnTo>
                    <a:pt x="2994" y="9"/>
                  </a:lnTo>
                  <a:lnTo>
                    <a:pt x="3021" y="20"/>
                  </a:lnTo>
                  <a:lnTo>
                    <a:pt x="3045" y="34"/>
                  </a:lnTo>
                  <a:lnTo>
                    <a:pt x="3068" y="52"/>
                  </a:lnTo>
                  <a:lnTo>
                    <a:pt x="3089" y="74"/>
                  </a:lnTo>
                  <a:lnTo>
                    <a:pt x="3476" y="561"/>
                  </a:lnTo>
                  <a:lnTo>
                    <a:pt x="3493" y="586"/>
                  </a:lnTo>
                  <a:lnTo>
                    <a:pt x="3509" y="614"/>
                  </a:lnTo>
                  <a:lnTo>
                    <a:pt x="3522" y="645"/>
                  </a:lnTo>
                  <a:lnTo>
                    <a:pt x="3534" y="678"/>
                  </a:lnTo>
                  <a:lnTo>
                    <a:pt x="3542" y="711"/>
                  </a:lnTo>
                  <a:lnTo>
                    <a:pt x="3548" y="743"/>
                  </a:lnTo>
                  <a:lnTo>
                    <a:pt x="3550" y="772"/>
                  </a:lnTo>
                  <a:lnTo>
                    <a:pt x="3550" y="2941"/>
                  </a:lnTo>
                  <a:lnTo>
                    <a:pt x="3547" y="2980"/>
                  </a:lnTo>
                  <a:lnTo>
                    <a:pt x="3538" y="3018"/>
                  </a:lnTo>
                  <a:lnTo>
                    <a:pt x="3523" y="3052"/>
                  </a:lnTo>
                  <a:lnTo>
                    <a:pt x="3504" y="3084"/>
                  </a:lnTo>
                  <a:lnTo>
                    <a:pt x="3479" y="3112"/>
                  </a:lnTo>
                  <a:lnTo>
                    <a:pt x="3451" y="3136"/>
                  </a:lnTo>
                  <a:lnTo>
                    <a:pt x="3420" y="3157"/>
                  </a:lnTo>
                  <a:lnTo>
                    <a:pt x="3384" y="3171"/>
                  </a:lnTo>
                  <a:lnTo>
                    <a:pt x="3348" y="3180"/>
                  </a:lnTo>
                  <a:lnTo>
                    <a:pt x="3309" y="3184"/>
                  </a:lnTo>
                  <a:lnTo>
                    <a:pt x="1730" y="3184"/>
                  </a:lnTo>
                  <a:lnTo>
                    <a:pt x="1917" y="3134"/>
                  </a:lnTo>
                  <a:lnTo>
                    <a:pt x="1959" y="3120"/>
                  </a:lnTo>
                  <a:lnTo>
                    <a:pt x="1997" y="3102"/>
                  </a:lnTo>
                  <a:lnTo>
                    <a:pt x="2032" y="3079"/>
                  </a:lnTo>
                  <a:lnTo>
                    <a:pt x="2064" y="3051"/>
                  </a:lnTo>
                  <a:lnTo>
                    <a:pt x="2092" y="3019"/>
                  </a:lnTo>
                  <a:lnTo>
                    <a:pt x="2117" y="2983"/>
                  </a:lnTo>
                  <a:lnTo>
                    <a:pt x="2136" y="2944"/>
                  </a:lnTo>
                  <a:lnTo>
                    <a:pt x="2150" y="2904"/>
                  </a:lnTo>
                  <a:lnTo>
                    <a:pt x="2159" y="2862"/>
                  </a:lnTo>
                  <a:lnTo>
                    <a:pt x="2162" y="2820"/>
                  </a:lnTo>
                  <a:lnTo>
                    <a:pt x="2159" y="2777"/>
                  </a:lnTo>
                  <a:lnTo>
                    <a:pt x="2152" y="2735"/>
                  </a:lnTo>
                  <a:lnTo>
                    <a:pt x="1730" y="1111"/>
                  </a:lnTo>
                  <a:lnTo>
                    <a:pt x="1716" y="1070"/>
                  </a:lnTo>
                  <a:lnTo>
                    <a:pt x="1698" y="1030"/>
                  </a:lnTo>
                  <a:lnTo>
                    <a:pt x="1674" y="995"/>
                  </a:lnTo>
                  <a:lnTo>
                    <a:pt x="1646" y="963"/>
                  </a:lnTo>
                  <a:lnTo>
                    <a:pt x="1614" y="935"/>
                  </a:lnTo>
                  <a:lnTo>
                    <a:pt x="1579" y="912"/>
                  </a:lnTo>
                  <a:lnTo>
                    <a:pt x="1540" y="892"/>
                  </a:lnTo>
                  <a:lnTo>
                    <a:pt x="1501" y="878"/>
                  </a:lnTo>
                  <a:lnTo>
                    <a:pt x="1458" y="869"/>
                  </a:lnTo>
                  <a:lnTo>
                    <a:pt x="1414" y="866"/>
                  </a:lnTo>
                  <a:lnTo>
                    <a:pt x="1373" y="869"/>
                  </a:lnTo>
                  <a:lnTo>
                    <a:pt x="1332" y="877"/>
                  </a:lnTo>
                  <a:lnTo>
                    <a:pt x="1117" y="933"/>
                  </a:lnTo>
                  <a:lnTo>
                    <a:pt x="1088" y="919"/>
                  </a:lnTo>
                  <a:lnTo>
                    <a:pt x="1056" y="908"/>
                  </a:lnTo>
                  <a:lnTo>
                    <a:pt x="1024" y="901"/>
                  </a:lnTo>
                  <a:lnTo>
                    <a:pt x="991" y="899"/>
                  </a:lnTo>
                  <a:lnTo>
                    <a:pt x="947" y="903"/>
                  </a:lnTo>
                  <a:lnTo>
                    <a:pt x="924" y="873"/>
                  </a:lnTo>
                  <a:lnTo>
                    <a:pt x="897" y="847"/>
                  </a:lnTo>
                  <a:lnTo>
                    <a:pt x="866" y="824"/>
                  </a:lnTo>
                  <a:lnTo>
                    <a:pt x="834" y="806"/>
                  </a:lnTo>
                  <a:lnTo>
                    <a:pt x="798" y="793"/>
                  </a:lnTo>
                  <a:lnTo>
                    <a:pt x="761" y="784"/>
                  </a:lnTo>
                  <a:lnTo>
                    <a:pt x="721" y="781"/>
                  </a:lnTo>
                  <a:lnTo>
                    <a:pt x="686" y="784"/>
                  </a:lnTo>
                  <a:lnTo>
                    <a:pt x="650" y="791"/>
                  </a:lnTo>
                  <a:lnTo>
                    <a:pt x="616" y="803"/>
                  </a:lnTo>
                  <a:lnTo>
                    <a:pt x="584" y="818"/>
                  </a:lnTo>
                  <a:lnTo>
                    <a:pt x="555" y="837"/>
                  </a:lnTo>
                  <a:lnTo>
                    <a:pt x="528" y="860"/>
                  </a:lnTo>
                  <a:lnTo>
                    <a:pt x="505" y="887"/>
                  </a:lnTo>
                  <a:lnTo>
                    <a:pt x="485" y="916"/>
                  </a:lnTo>
                  <a:lnTo>
                    <a:pt x="467" y="954"/>
                  </a:lnTo>
                  <a:lnTo>
                    <a:pt x="454" y="992"/>
                  </a:lnTo>
                  <a:lnTo>
                    <a:pt x="449" y="1032"/>
                  </a:lnTo>
                  <a:lnTo>
                    <a:pt x="417" y="1046"/>
                  </a:lnTo>
                  <a:lnTo>
                    <a:pt x="388" y="1064"/>
                  </a:lnTo>
                  <a:lnTo>
                    <a:pt x="361" y="1084"/>
                  </a:lnTo>
                  <a:lnTo>
                    <a:pt x="339" y="1109"/>
                  </a:lnTo>
                  <a:lnTo>
                    <a:pt x="318" y="1137"/>
                  </a:lnTo>
                  <a:lnTo>
                    <a:pt x="318" y="779"/>
                  </a:lnTo>
                  <a:lnTo>
                    <a:pt x="321" y="747"/>
                  </a:lnTo>
                  <a:lnTo>
                    <a:pt x="326" y="713"/>
                  </a:lnTo>
                  <a:lnTo>
                    <a:pt x="335" y="680"/>
                  </a:lnTo>
                  <a:lnTo>
                    <a:pt x="346" y="646"/>
                  </a:lnTo>
                  <a:lnTo>
                    <a:pt x="359" y="614"/>
                  </a:lnTo>
                  <a:lnTo>
                    <a:pt x="375" y="586"/>
                  </a:lnTo>
                  <a:lnTo>
                    <a:pt x="393" y="561"/>
                  </a:lnTo>
                  <a:lnTo>
                    <a:pt x="780" y="74"/>
                  </a:lnTo>
                  <a:lnTo>
                    <a:pt x="800" y="52"/>
                  </a:lnTo>
                  <a:lnTo>
                    <a:pt x="823" y="34"/>
                  </a:lnTo>
                  <a:lnTo>
                    <a:pt x="848" y="20"/>
                  </a:lnTo>
                  <a:lnTo>
                    <a:pt x="875" y="9"/>
                  </a:lnTo>
                  <a:lnTo>
                    <a:pt x="903" y="2"/>
                  </a:lnTo>
                  <a:lnTo>
                    <a:pt x="93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4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89" y="1193240"/>
            <a:ext cx="10461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Admin\Desktop\Без названия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59662"/>
          <a:stretch/>
        </p:blipFill>
        <p:spPr bwMode="auto">
          <a:xfrm>
            <a:off x="9101248" y="1639799"/>
            <a:ext cx="1548000" cy="73389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145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 flipV="1">
            <a:off x="6372694" y="693491"/>
            <a:ext cx="0" cy="5077502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670" y="154891"/>
            <a:ext cx="961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РАЗРАБОТКА СВОДОВ ПРАВИЛ И ИЗМЕНЕНИЙ К НИМ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547959" y="1053529"/>
            <a:ext cx="5547247" cy="5704320"/>
          </a:xfrm>
          <a:prstGeom prst="roundRect">
            <a:avLst>
              <a:gd name="adj" fmla="val 2449"/>
            </a:avLst>
          </a:prstGeom>
          <a:solidFill>
            <a:schemeClr val="accent3">
              <a:lumMod val="20000"/>
              <a:lumOff val="80000"/>
            </a:schemeClr>
          </a:solidFill>
          <a:ln w="222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55355" y="1053529"/>
            <a:ext cx="5547247" cy="5704319"/>
          </a:xfrm>
          <a:prstGeom prst="roundRect">
            <a:avLst>
              <a:gd name="adj" fmla="val 2449"/>
            </a:avLst>
          </a:prstGeom>
          <a:solidFill>
            <a:schemeClr val="accent3">
              <a:lumMod val="20000"/>
              <a:lumOff val="80000"/>
            </a:schemeClr>
          </a:solidFill>
          <a:ln w="222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99262" y="1098179"/>
            <a:ext cx="5435329" cy="549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Изменение № 1 СП 326.1311500.2017 «Объекты малотоннажного производства и потребления сжиженного природного газа. </a:t>
            </a:r>
            <a:r>
              <a:rPr lang="en-US" sz="1600" dirty="0" err="1">
                <a:ea typeface="Times New Roman" panose="02020603050405020304" pitchFamily="18" charset="0"/>
              </a:rPr>
              <a:t>Требования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пожарной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безопасности</a:t>
            </a:r>
            <a:r>
              <a:rPr lang="en-US" sz="1600" dirty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Изменение № 1 СП 364.1311500.2018 «Здания и сооружения для обслуживания автомобилей. Требования пожарной безопасности»;</a:t>
            </a:r>
          </a:p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Изменение № 1 СП 485.1311500.2020 «Системы противопожарной защиты. Установки пожаротушения автоматические. Нормы и правила проектирования»</a:t>
            </a:r>
            <a:r>
              <a:rPr lang="en-US" sz="1600" dirty="0">
                <a:ea typeface="Times New Roman" panose="02020603050405020304" pitchFamily="18" charset="0"/>
              </a:rPr>
              <a:t>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СП «Пункты экипировки железнодорожного транспорта, работающего на сжиженном природном газе. </a:t>
            </a:r>
            <a:r>
              <a:rPr lang="en-US" sz="1600" dirty="0" err="1">
                <a:ea typeface="Times New Roman" panose="02020603050405020304" pitchFamily="18" charset="0"/>
              </a:rPr>
              <a:t>Требования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пожарной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безопасности</a:t>
            </a:r>
            <a:r>
              <a:rPr lang="en-US" sz="1600" dirty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СП «Бункеровка водного транспорта сжиженным природным газом. </a:t>
            </a:r>
            <a:r>
              <a:rPr lang="en-US" sz="1600" dirty="0" err="1">
                <a:ea typeface="Times New Roman" panose="02020603050405020304" pitchFamily="18" charset="0"/>
              </a:rPr>
              <a:t>Требования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пожарной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безопасности</a:t>
            </a:r>
            <a:r>
              <a:rPr lang="en-US" sz="1600" dirty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СП «Системы предотвращения пожара. Системы с использованием пригодной для дыхания гипоксической атмосферы. </a:t>
            </a:r>
            <a:r>
              <a:rPr lang="en-US" sz="1600" dirty="0" err="1">
                <a:ea typeface="Times New Roman" panose="02020603050405020304" pitchFamily="18" charset="0"/>
              </a:rPr>
              <a:t>Нормы</a:t>
            </a:r>
            <a:r>
              <a:rPr lang="en-US" sz="1600" dirty="0">
                <a:ea typeface="Times New Roman" panose="02020603050405020304" pitchFamily="18" charset="0"/>
              </a:rPr>
              <a:t> и </a:t>
            </a:r>
            <a:r>
              <a:rPr lang="en-US" sz="1600" dirty="0" err="1">
                <a:ea typeface="Times New Roman" panose="02020603050405020304" pitchFamily="18" charset="0"/>
              </a:rPr>
              <a:t>правила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проектирования</a:t>
            </a:r>
            <a:r>
              <a:rPr lang="en-US" sz="1600" dirty="0">
                <a:ea typeface="Times New Roman" panose="02020603050405020304" pitchFamily="18" charset="0"/>
              </a:rPr>
              <a:t>»</a:t>
            </a:r>
            <a:r>
              <a:rPr lang="ru-RU" sz="16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7226" y="1125538"/>
            <a:ext cx="5555160" cy="549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Изменение № 1 СП 1.13130.2020 «Системы противопожарной защиты. Эвакуационные пути и выходы»;</a:t>
            </a:r>
          </a:p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Изменение № 1 СП 2.13130.2020 «Системы противопожарной защиты. Обеспечение огнестойкости объектов защиты</a:t>
            </a:r>
            <a:r>
              <a:rPr lang="ru-RU" sz="1600" dirty="0" smtClean="0">
                <a:ea typeface="Times New Roman" panose="02020603050405020304" pitchFamily="18" charset="0"/>
              </a:rPr>
              <a:t>»;</a:t>
            </a:r>
          </a:p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/>
              <a:t>Изменение № 4 СП 4.13130.2013 «Системы противопожарной защиты. Ограничение распространения пожара на объектах защиты. Требования к объемно-планировочным и конструктивным решениям</a:t>
            </a:r>
            <a:r>
              <a:rPr lang="ru-RU" sz="1600" dirty="0" smtClean="0"/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Изменение № 3 СП 7.13130.2013 «Отопление, вентиляция и кондиционирование. Требования пожарной безопасности»</a:t>
            </a:r>
            <a:r>
              <a:rPr lang="en-US" sz="1600" dirty="0">
                <a:ea typeface="Times New Roman" panose="02020603050405020304" pitchFamily="18" charset="0"/>
              </a:rPr>
              <a:t>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Изменение № 2 СП 155.13130.2014 «Склады нефти и нефтепродуктов. Требования пожарной безопасности»;</a:t>
            </a:r>
          </a:p>
          <a:p>
            <a:pPr indent="4445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Изменение № 2 СП 156.13130.2014 «Станции автомобильные заправочные. Требования пожарной безопасности»</a:t>
            </a:r>
            <a:r>
              <a:rPr lang="en-US" sz="1600" dirty="0" smtClean="0">
                <a:ea typeface="Times New Roman" panose="02020603050405020304" pitchFamily="18" charset="0"/>
              </a:rPr>
              <a:t>;</a:t>
            </a:r>
            <a:endParaRPr lang="ru-RU" sz="1600" dirty="0">
              <a:ea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66614" y="1218217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334566" y="1317512"/>
            <a:ext cx="1" cy="5542076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766614" y="1879671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66614" y="2845160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66614" y="4093904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66614" y="5031395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cxnSp>
        <p:nvCxnSpPr>
          <p:cNvPr id="65" name="Прямая соединительная линия 64"/>
          <p:cNvCxnSpPr>
            <a:stCxn id="46" idx="2"/>
          </p:cNvCxnSpPr>
          <p:nvPr/>
        </p:nvCxnSpPr>
        <p:spPr>
          <a:xfrm flipH="1" flipV="1">
            <a:off x="334566" y="1317512"/>
            <a:ext cx="432048" cy="1029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334566" y="1974586"/>
            <a:ext cx="432048" cy="1029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334566" y="2955379"/>
            <a:ext cx="432048" cy="1029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334566" y="4197803"/>
            <a:ext cx="432048" cy="1029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334566" y="5131717"/>
            <a:ext cx="432048" cy="1029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6804742" y="1181022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804742" y="2150558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804742" y="3108920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804742" y="4066702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804742" y="5013217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cxnSp>
        <p:nvCxnSpPr>
          <p:cNvPr id="76" name="Прямая соединительная линия 75"/>
          <p:cNvCxnSpPr>
            <a:stCxn id="71" idx="2"/>
          </p:cNvCxnSpPr>
          <p:nvPr/>
        </p:nvCxnSpPr>
        <p:spPr>
          <a:xfrm flipH="1" flipV="1">
            <a:off x="6372694" y="1280317"/>
            <a:ext cx="432048" cy="1029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6372694" y="2245473"/>
            <a:ext cx="432048" cy="1029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6372694" y="3219139"/>
            <a:ext cx="432048" cy="1029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6372694" y="4170601"/>
            <a:ext cx="432048" cy="1029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 flipV="1">
            <a:off x="6372694" y="5113540"/>
            <a:ext cx="432048" cy="1028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766614" y="5693401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334566" y="5793723"/>
            <a:ext cx="432048" cy="1029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6804742" y="5670670"/>
            <a:ext cx="200647" cy="2006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 flipV="1">
            <a:off x="6372694" y="5770993"/>
            <a:ext cx="432048" cy="1028"/>
          </a:xfrm>
          <a:prstGeom prst="line">
            <a:avLst/>
          </a:prstGeom>
          <a:ln w="22225" cap="rnd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9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Дуга 90">
            <a:extLst>
              <a:ext uri="{FF2B5EF4-FFF2-40B4-BE49-F238E27FC236}">
                <a16:creationId xmlns="" xmlns:a16="http://schemas.microsoft.com/office/drawing/2014/main" id="{F513F0E6-69FC-414B-B24B-DB4EDB17C12F}"/>
              </a:ext>
            </a:extLst>
          </p:cNvPr>
          <p:cNvSpPr/>
          <p:nvPr/>
        </p:nvSpPr>
        <p:spPr>
          <a:xfrm>
            <a:off x="-1105594" y="757937"/>
            <a:ext cx="6445953" cy="6445953"/>
          </a:xfrm>
          <a:prstGeom prst="arc">
            <a:avLst>
              <a:gd name="adj1" fmla="val 16161914"/>
              <a:gd name="adj2" fmla="val 545225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670" y="154891"/>
            <a:ext cx="7582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ТЕХНИЧЕСКИЙ РЕГЛАМЕНТ ЕАЭС 043/2017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F81B64FE-78F2-461F-8762-49C8773FDF01}"/>
              </a:ext>
            </a:extLst>
          </p:cNvPr>
          <p:cNvSpPr/>
          <p:nvPr/>
        </p:nvSpPr>
        <p:spPr>
          <a:xfrm>
            <a:off x="181903" y="1611855"/>
            <a:ext cx="4639265" cy="4639265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47135" y="2349674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2000" b="1" dirty="0">
                <a:latin typeface="+mn-lt"/>
              </a:rPr>
              <a:t>​​​​​</a:t>
            </a:r>
            <a:r>
              <a:rPr lang="ru-RU" sz="2000" b="1" dirty="0">
                <a:latin typeface="+mn-lt"/>
                <a:cs typeface="Arial" pitchFamily="34" charset="0"/>
              </a:rPr>
              <a:t>Перечни стандартов к техническому регламенту</a:t>
            </a:r>
            <a:br>
              <a:rPr lang="ru-RU" sz="2000" b="1" dirty="0">
                <a:latin typeface="+mn-lt"/>
                <a:cs typeface="Arial" pitchFamily="34" charset="0"/>
              </a:rPr>
            </a:br>
            <a:r>
              <a:rPr lang="ru-RU" sz="2000" b="1" dirty="0" smtClean="0">
                <a:latin typeface="+mn-lt"/>
                <a:cs typeface="Arial" pitchFamily="34" charset="0"/>
              </a:rPr>
              <a:t>Решение </a:t>
            </a:r>
            <a:r>
              <a:rPr lang="ru-RU" sz="2000" b="1" dirty="0">
                <a:latin typeface="+mn-lt"/>
                <a:cs typeface="Arial" pitchFamily="34" charset="0"/>
              </a:rPr>
              <a:t>Коллегии </a:t>
            </a:r>
            <a:r>
              <a:rPr lang="ru-RU" sz="2000" b="1" dirty="0" smtClean="0">
                <a:latin typeface="+mn-lt"/>
                <a:cs typeface="Arial" pitchFamily="34" charset="0"/>
              </a:rPr>
              <a:t>ЕЭК </a:t>
            </a:r>
            <a:r>
              <a:rPr lang="ru-RU" sz="2000" b="1" dirty="0">
                <a:latin typeface="+mn-lt"/>
                <a:cs typeface="Arial" pitchFamily="34" charset="0"/>
              </a:rPr>
              <a:t>от 19.11.2019 </a:t>
            </a:r>
            <a:r>
              <a:rPr lang="ru-RU" sz="2000" b="1" dirty="0" smtClean="0">
                <a:latin typeface="+mn-lt"/>
                <a:cs typeface="Arial" pitchFamily="34" charset="0"/>
              </a:rPr>
              <a:t>№ 200</a:t>
            </a:r>
            <a:endParaRPr lang="ru-RU" sz="2000" b="1" dirty="0">
              <a:latin typeface="+mn-lt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99062" y="5950074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 smtClean="0">
                <a:latin typeface="+mn-lt"/>
                <a:cs typeface="Arial" pitchFamily="34" charset="0"/>
              </a:rPr>
              <a:t>Типовые схемы оценки соответствия</a:t>
            </a:r>
            <a:br>
              <a:rPr lang="ru-RU" sz="2000" b="1" dirty="0" smtClean="0">
                <a:latin typeface="+mn-lt"/>
                <a:cs typeface="Arial" pitchFamily="34" charset="0"/>
              </a:rPr>
            </a:br>
            <a:r>
              <a:rPr lang="ru-RU" sz="2000" b="1" dirty="0" smtClean="0">
                <a:latin typeface="+mn-lt"/>
                <a:cs typeface="Arial" pitchFamily="34" charset="0"/>
              </a:rPr>
              <a:t>Решение </a:t>
            </a:r>
            <a:r>
              <a:rPr lang="ru-RU" sz="2000" b="1" dirty="0">
                <a:latin typeface="+mn-lt"/>
                <a:cs typeface="Arial" pitchFamily="34" charset="0"/>
              </a:rPr>
              <a:t>Совета </a:t>
            </a:r>
            <a:r>
              <a:rPr lang="ru-RU" sz="2000" b="1" dirty="0" smtClean="0">
                <a:latin typeface="+mn-lt"/>
                <a:cs typeface="Arial" pitchFamily="34" charset="0"/>
              </a:rPr>
              <a:t>ЕЭК от </a:t>
            </a:r>
            <a:r>
              <a:rPr lang="ru-RU" sz="2000" b="1" dirty="0">
                <a:latin typeface="+mn-lt"/>
                <a:cs typeface="Arial" pitchFamily="34" charset="0"/>
              </a:rPr>
              <a:t>18.04.2018 </a:t>
            </a:r>
            <a:r>
              <a:rPr lang="ru-RU" sz="2000" b="1" dirty="0" smtClean="0">
                <a:latin typeface="+mn-lt"/>
                <a:cs typeface="Arial" pitchFamily="34" charset="0"/>
              </a:rPr>
              <a:t>№ 44</a:t>
            </a:r>
            <a:endParaRPr lang="ru-RU" sz="2000" b="1" dirty="0">
              <a:latin typeface="+mn-lt"/>
              <a:cs typeface="Arial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523DB63E-FF25-4826-B0BD-E52610B853DE}"/>
              </a:ext>
            </a:extLst>
          </p:cNvPr>
          <p:cNvSpPr/>
          <p:nvPr/>
        </p:nvSpPr>
        <p:spPr>
          <a:xfrm>
            <a:off x="982638" y="4134192"/>
            <a:ext cx="30381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устанавливает </a:t>
            </a:r>
            <a:r>
              <a:rPr lang="ru-RU" sz="1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обязательные для применения и исполнения на территориях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государств-членов ЕАЭС требования </a:t>
            </a:r>
            <a:r>
              <a:rPr lang="ru-RU" sz="1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 средствам обеспечения пожарной безопасности и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пожаротушения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139D5530-F10E-4486-B04E-348CFB6E8791}"/>
              </a:ext>
            </a:extLst>
          </p:cNvPr>
          <p:cNvSpPr/>
          <p:nvPr/>
        </p:nvSpPr>
        <p:spPr>
          <a:xfrm>
            <a:off x="4098942" y="1417445"/>
            <a:ext cx="720000" cy="72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862649C7-8EAF-4E5F-BC8D-3AC3E886C0E8}"/>
              </a:ext>
            </a:extLst>
          </p:cNvPr>
          <p:cNvSpPr/>
          <p:nvPr/>
        </p:nvSpPr>
        <p:spPr>
          <a:xfrm>
            <a:off x="4707267" y="2422845"/>
            <a:ext cx="720000" cy="72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9541462B-1088-4675-83E9-1DB43774139B}"/>
              </a:ext>
            </a:extLst>
          </p:cNvPr>
          <p:cNvSpPr/>
          <p:nvPr/>
        </p:nvSpPr>
        <p:spPr>
          <a:xfrm>
            <a:off x="4897060" y="3541486"/>
            <a:ext cx="720000" cy="72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DA3BE3E8-8C91-4CF7-80A8-569896272D9E}"/>
              </a:ext>
            </a:extLst>
          </p:cNvPr>
          <p:cNvSpPr/>
          <p:nvPr/>
        </p:nvSpPr>
        <p:spPr>
          <a:xfrm>
            <a:off x="4650722" y="4815622"/>
            <a:ext cx="720000" cy="72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C0B09D48-8AD4-4416-AE97-6F73214BBC99}"/>
              </a:ext>
            </a:extLst>
          </p:cNvPr>
          <p:cNvSpPr/>
          <p:nvPr/>
        </p:nvSpPr>
        <p:spPr>
          <a:xfrm>
            <a:off x="3977072" y="5879598"/>
            <a:ext cx="720000" cy="72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6614" y="2769522"/>
            <a:ext cx="35111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ТР ЕАЭС 043/2017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(принят Решением Совета Евразийской экономической комиссии от 23.06.2017 № 40)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645799" y="3492045"/>
            <a:ext cx="5201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2000" b="1" dirty="0" smtClean="0">
                <a:latin typeface="+mn-lt"/>
              </a:rPr>
              <a:t>​​​​​</a:t>
            </a:r>
            <a:r>
              <a:rPr lang="ru-RU" sz="2000" b="1" dirty="0">
                <a:latin typeface="+mn-lt"/>
              </a:rPr>
              <a:t>​​</a:t>
            </a:r>
            <a:r>
              <a:rPr lang="ru-RU" sz="2000" b="1" dirty="0">
                <a:latin typeface="+mn-lt"/>
                <a:cs typeface="Arial" pitchFamily="34" charset="0"/>
              </a:rPr>
              <a:t>Изменения в Перечни стандартов к </a:t>
            </a:r>
            <a:r>
              <a:rPr lang="ru-RU" sz="2000" b="1" dirty="0" smtClean="0">
                <a:latin typeface="+mn-lt"/>
                <a:cs typeface="Arial" pitchFamily="34" charset="0"/>
              </a:rPr>
              <a:t>ТР</a:t>
            </a:r>
            <a:r>
              <a:rPr lang="ru-RU" sz="2000" b="1" dirty="0">
                <a:latin typeface="+mn-lt"/>
                <a:cs typeface="Arial" pitchFamily="34" charset="0"/>
              </a:rPr>
              <a:t/>
            </a:r>
            <a:br>
              <a:rPr lang="ru-RU" sz="2000" b="1" dirty="0">
                <a:latin typeface="+mn-lt"/>
                <a:cs typeface="Arial" pitchFamily="34" charset="0"/>
              </a:rPr>
            </a:br>
            <a:r>
              <a:rPr lang="ru-RU" sz="2000" b="1" dirty="0" smtClean="0">
                <a:latin typeface="+mn-lt"/>
                <a:cs typeface="Arial" pitchFamily="34" charset="0"/>
              </a:rPr>
              <a:t>Решение Коллегии ЕЭК </a:t>
            </a:r>
            <a:r>
              <a:rPr lang="ru-RU" sz="2000" b="1" dirty="0">
                <a:latin typeface="+mn-lt"/>
                <a:cs typeface="Arial" pitchFamily="34" charset="0"/>
              </a:rPr>
              <a:t>от </a:t>
            </a:r>
            <a:r>
              <a:rPr lang="ru-RU" sz="2000" b="1" dirty="0" smtClean="0">
                <a:latin typeface="+mn-lt"/>
                <a:cs typeface="Arial" pitchFamily="34" charset="0"/>
              </a:rPr>
              <a:t>29.11.2021 № 163</a:t>
            </a:r>
            <a:endParaRPr lang="ru-RU" sz="2000" b="1" dirty="0">
              <a:latin typeface="+mn-lt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447134" y="4842546"/>
            <a:ext cx="6743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2000" b="1" dirty="0" smtClean="0">
                <a:latin typeface="+mn-lt"/>
              </a:rPr>
              <a:t>​​​​​​​</a:t>
            </a:r>
            <a:r>
              <a:rPr lang="ru-RU" sz="2000" b="1" dirty="0">
                <a:latin typeface="+mn-lt"/>
              </a:rPr>
              <a:t>​​​​</a:t>
            </a:r>
            <a:r>
              <a:rPr lang="ru-RU" sz="2000" b="1" dirty="0">
                <a:latin typeface="+mn-lt"/>
                <a:cs typeface="Arial" pitchFamily="34" charset="0"/>
              </a:rPr>
              <a:t>Программа разработки межгосударственных стандартов</a:t>
            </a:r>
            <a:br>
              <a:rPr lang="ru-RU" sz="2000" b="1" dirty="0">
                <a:latin typeface="+mn-lt"/>
                <a:cs typeface="Arial" pitchFamily="34" charset="0"/>
              </a:rPr>
            </a:br>
            <a:r>
              <a:rPr lang="ru-RU" sz="2000" b="1" dirty="0" smtClean="0">
                <a:latin typeface="+mn-lt"/>
                <a:cs typeface="Arial" pitchFamily="34" charset="0"/>
              </a:rPr>
              <a:t>Решение Коллегии ЕЭК </a:t>
            </a:r>
            <a:r>
              <a:rPr lang="ru-RU" sz="2000" b="1" dirty="0">
                <a:latin typeface="+mn-lt"/>
                <a:cs typeface="Arial" pitchFamily="34" charset="0"/>
              </a:rPr>
              <a:t>от </a:t>
            </a:r>
            <a:r>
              <a:rPr lang="ru-RU" sz="2000" b="1" dirty="0" smtClean="0">
                <a:latin typeface="+mn-lt"/>
                <a:cs typeface="Arial" pitchFamily="34" charset="0"/>
              </a:rPr>
              <a:t>21.05.2019 № 81</a:t>
            </a:r>
            <a:endParaRPr lang="ru-RU" sz="2000" b="1" dirty="0">
              <a:latin typeface="+mn-lt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853712" y="1364209"/>
            <a:ext cx="5057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2000" b="1" dirty="0" smtClean="0">
                <a:latin typeface="+mn-lt"/>
              </a:rPr>
              <a:t>​​​​​​​​​​​</a:t>
            </a:r>
            <a:r>
              <a:rPr lang="ru-RU" sz="2000" b="1" dirty="0">
                <a:latin typeface="+mn-lt"/>
              </a:rPr>
              <a:t>​​</a:t>
            </a:r>
            <a:r>
              <a:rPr lang="ru-RU" sz="2000" b="1" dirty="0">
                <a:latin typeface="+mn-lt"/>
                <a:cs typeface="Arial" pitchFamily="34" charset="0"/>
              </a:rPr>
              <a:t>Перечень продукции с кодами ТН </a:t>
            </a:r>
            <a:r>
              <a:rPr lang="ru-RU" sz="2000" b="1" dirty="0" smtClean="0">
                <a:latin typeface="+mn-lt"/>
                <a:cs typeface="Arial" pitchFamily="34" charset="0"/>
              </a:rPr>
              <a:t>ВЭД ЕАЭС</a:t>
            </a:r>
            <a:r>
              <a:rPr lang="ru-RU" sz="2000" b="1" dirty="0">
                <a:latin typeface="+mn-lt"/>
                <a:cs typeface="Arial" pitchFamily="34" charset="0"/>
              </a:rPr>
              <a:t/>
            </a:r>
            <a:br>
              <a:rPr lang="ru-RU" sz="2000" b="1" dirty="0">
                <a:latin typeface="+mn-lt"/>
                <a:cs typeface="Arial" pitchFamily="34" charset="0"/>
              </a:rPr>
            </a:br>
            <a:r>
              <a:rPr lang="ru-RU" sz="2000" b="1" dirty="0" smtClean="0">
                <a:latin typeface="+mn-lt"/>
                <a:cs typeface="Arial" pitchFamily="34" charset="0"/>
              </a:rPr>
              <a:t>Решение Коллегии ЕЭК </a:t>
            </a:r>
            <a:r>
              <a:rPr lang="ru-RU" sz="2000" b="1" dirty="0">
                <a:latin typeface="+mn-lt"/>
                <a:cs typeface="Arial" pitchFamily="34" charset="0"/>
              </a:rPr>
              <a:t>от </a:t>
            </a:r>
            <a:r>
              <a:rPr lang="ru-RU" sz="2000" b="1" dirty="0" smtClean="0">
                <a:latin typeface="+mn-lt"/>
                <a:cs typeface="Arial" pitchFamily="34" charset="0"/>
              </a:rPr>
              <a:t>08.10.2019 № 170</a:t>
            </a:r>
            <a:endParaRPr lang="ru-RU" sz="2000" b="1" dirty="0">
              <a:latin typeface="+mn-lt"/>
              <a:cs typeface="Arial" pitchFamily="34" charset="0"/>
            </a:endParaRPr>
          </a:p>
        </p:txBody>
      </p:sp>
      <p:pic>
        <p:nvPicPr>
          <p:cNvPr id="97" name="Picture 2" descr="C:\Users\Admin\Desktop\logo-mobile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312"/>
          <a:stretch/>
        </p:blipFill>
        <p:spPr bwMode="auto">
          <a:xfrm>
            <a:off x="1342678" y="1845618"/>
            <a:ext cx="2196000" cy="1081457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68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6694" y="154891"/>
            <a:ext cx="933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РАЗРАБОТКА ГОСТ В ПОДДЕРЖКУ ТР ЕАЭС 043/2017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40970262"/>
              </p:ext>
            </p:extLst>
          </p:nvPr>
        </p:nvGraphicFramePr>
        <p:xfrm>
          <a:off x="262558" y="1130619"/>
          <a:ext cx="8280920" cy="5323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920" y="2714380"/>
            <a:ext cx="982327" cy="9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3DB63E-FF25-4826-B0BD-E52610B853DE}"/>
              </a:ext>
            </a:extLst>
          </p:cNvPr>
          <p:cNvSpPr/>
          <p:nvPr/>
        </p:nvSpPr>
        <p:spPr>
          <a:xfrm>
            <a:off x="9659152" y="4182973"/>
            <a:ext cx="2137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ТК 274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65A107-FF85-4161-923A-9ECD5685DD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218" b="8822"/>
          <a:stretch/>
        </p:blipFill>
        <p:spPr>
          <a:xfrm>
            <a:off x="8913408" y="4252156"/>
            <a:ext cx="638182" cy="59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Users\Admin\Desktop\logo-mobile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61637" y="1268216"/>
            <a:ext cx="3244374" cy="1081457"/>
          </a:xfrm>
          <a:prstGeom prst="rect">
            <a:avLst/>
          </a:prstGeom>
          <a:noFill/>
        </p:spPr>
      </p:pic>
      <p:pic>
        <p:nvPicPr>
          <p:cNvPr id="15" name="Picture 3" descr="C:\Users\Admin\Desktop\1200px-Great_emblem_of_the_Russian_Ministry_of_Emergency_Situations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60891" y="2462807"/>
            <a:ext cx="966763" cy="13276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4"/>
          <a:stretch/>
        </p:blipFill>
        <p:spPr>
          <a:xfrm>
            <a:off x="9051994" y="5076160"/>
            <a:ext cx="1184556" cy="1521986"/>
          </a:xfrm>
          <a:prstGeom prst="rect">
            <a:avLst/>
          </a:prstGeom>
        </p:spPr>
      </p:pic>
      <p:pic>
        <p:nvPicPr>
          <p:cNvPr id="17" name="Picture 2" descr="C:\Users\Admin\Desktop\Без названия.pn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59662"/>
          <a:stretch/>
        </p:blipFill>
        <p:spPr bwMode="auto">
          <a:xfrm>
            <a:off x="10451862" y="5504214"/>
            <a:ext cx="1548000" cy="7338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1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6555355" y="1181859"/>
            <a:ext cx="5547247" cy="5575990"/>
          </a:xfrm>
          <a:prstGeom prst="roundRect">
            <a:avLst>
              <a:gd name="adj" fmla="val 2449"/>
            </a:avLst>
          </a:prstGeom>
          <a:solidFill>
            <a:schemeClr val="bg1">
              <a:lumMod val="95000"/>
            </a:schemeClr>
          </a:solidFill>
          <a:ln w="222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47959" y="1181859"/>
            <a:ext cx="5547247" cy="5575990"/>
          </a:xfrm>
          <a:prstGeom prst="roundRect">
            <a:avLst>
              <a:gd name="adj" fmla="val 2449"/>
            </a:avLst>
          </a:prstGeom>
          <a:solidFill>
            <a:schemeClr val="bg1">
              <a:lumMod val="95000"/>
            </a:schemeClr>
          </a:solidFill>
          <a:ln w="222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445" y="1181859"/>
            <a:ext cx="55167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1. ГОСТ 34350-2017 «Техника пожарная. Основные пожарные автомобили. Общие технические требования. Методы испытаний</a:t>
            </a:r>
            <a:r>
              <a:rPr lang="ru-RU" sz="1600" dirty="0" smtClean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2. ГОСТ 34508-2019 «Техника пожарная. Установки порошкового пожаротушения автоматические. Модули. Общие технические требования. Методы испытаний</a:t>
            </a:r>
            <a:r>
              <a:rPr lang="ru-RU" sz="1600" dirty="0" smtClean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3. ГОСТ 34634-2020 «Порошки огнетушащие специального назначения. Классификация. Общие технические требования. Методы испытаний</a:t>
            </a:r>
            <a:r>
              <a:rPr lang="ru-RU" sz="1600" dirty="0" smtClean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4. ГОСТ 34635-2020 «Техника пожарная. Генераторы огнетушащего аэрозоля. Общие технические требования. Методы испытаний</a:t>
            </a:r>
            <a:r>
              <a:rPr lang="ru-RU" sz="1600" dirty="0" smtClean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5. ГОСТ 34698-2020 «Техника пожарная. </a:t>
            </a:r>
            <a:r>
              <a:rPr lang="ru-RU" sz="1600" dirty="0" err="1">
                <a:ea typeface="Times New Roman" panose="02020603050405020304" pitchFamily="18" charset="0"/>
              </a:rPr>
              <a:t>Извещатели</a:t>
            </a:r>
            <a:r>
              <a:rPr lang="ru-RU" sz="1600" dirty="0">
                <a:ea typeface="Times New Roman" panose="02020603050405020304" pitchFamily="18" charset="0"/>
              </a:rPr>
              <a:t> пожарные. Общие технические требования и методы испытаний</a:t>
            </a:r>
            <a:r>
              <a:rPr lang="ru-RU" sz="1600" dirty="0" smtClean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6372694" y="921148"/>
            <a:ext cx="0" cy="5938440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араллелограмм 68"/>
          <p:cNvSpPr/>
          <p:nvPr/>
        </p:nvSpPr>
        <p:spPr>
          <a:xfrm flipH="1">
            <a:off x="-424282" y="-26590"/>
            <a:ext cx="13072216" cy="947738"/>
          </a:xfrm>
          <a:prstGeom prst="parallelogram">
            <a:avLst>
              <a:gd name="adj" fmla="val 42549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" y="-71438"/>
            <a:ext cx="82661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6694" y="154891"/>
            <a:ext cx="5362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СТАНДАРТЫ, ПРИНЯТЫЕ МГС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6089" y="1125538"/>
            <a:ext cx="54857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  <a:cs typeface="Arial" charset="0"/>
              </a:rPr>
              <a:t>6. ГОСТ 34699-2020 «Технические средства оповещения и управления эвакуацией пожарные. Общие технические требования и методы испытаний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  <a:cs typeface="Arial" charset="0"/>
              </a:rPr>
              <a:t>»;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  <a:cs typeface="Arial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  <a:cs typeface="Arial" charset="0"/>
              </a:rPr>
              <a:t>7. ГОСТ 34700-2020 «Источники бесперебойного электропитания технических средств пожарной автоматики. Общие технические требования и методы испытаний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  <a:cs typeface="Arial" charset="0"/>
              </a:rPr>
              <a:t>»;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  <a:cs typeface="Arial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  <a:cs typeface="Arial" charset="0"/>
              </a:rPr>
              <a:t>8. ГОСТ 34701-2020 «Системы передачи извещений о пожаре. Общие технические требования. Методы испытаний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  <a:cs typeface="Arial" charset="0"/>
              </a:rPr>
              <a:t>»;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  <a:cs typeface="Arial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  <a:cs typeface="Arial" charset="0"/>
              </a:rPr>
              <a:t>9. ГОСТ 34705-2020 «Техника пожарная. Лестницы ручные пожарные. Общие технические требования. Методы испытаний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  <a:cs typeface="Arial" charset="0"/>
              </a:rPr>
              <a:t>»;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  <a:cs typeface="Arial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  <a:cs typeface="Arial" charset="0"/>
              </a:rPr>
              <a:t>10. ГОСТ 34720-2021 «Клапаны противопожарные вентиляционных систем. Метод испытания на огнестойкость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  <a:cs typeface="Arial" charset="0"/>
              </a:rPr>
              <a:t>»;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6614" y="1343187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endCxn id="18" idx="4"/>
          </p:cNvCxnSpPr>
          <p:nvPr/>
        </p:nvCxnSpPr>
        <p:spPr>
          <a:xfrm flipH="1" flipV="1">
            <a:off x="332139" y="1135654"/>
            <a:ext cx="2427" cy="572393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11058" y="693490"/>
            <a:ext cx="442161" cy="4421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66614" y="2445224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66614" y="3536602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66614" y="4621598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66614" y="5723099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>
            <a:stCxn id="13" idx="2"/>
          </p:cNvCxnSpPr>
          <p:nvPr/>
        </p:nvCxnSpPr>
        <p:spPr>
          <a:xfrm flipH="1" flipV="1">
            <a:off x="334566" y="1442482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34566" y="2540139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334566" y="3646821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334566" y="4725497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34566" y="5823421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804742" y="1283174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804742" y="2370423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804742" y="3461801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804742" y="4559674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804742" y="5653775"/>
            <a:ext cx="200647" cy="200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1217535" eaLnBrk="1" hangingPunct="1"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>
            <a:stCxn id="33" idx="2"/>
          </p:cNvCxnSpPr>
          <p:nvPr/>
        </p:nvCxnSpPr>
        <p:spPr>
          <a:xfrm flipH="1" flipV="1">
            <a:off x="6372694" y="1382469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6372694" y="2465338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372694" y="3572020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6372694" y="4663573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372694" y="5754097"/>
            <a:ext cx="432048" cy="1029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7426"/>
            <a:ext cx="766612" cy="6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5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1192</Words>
  <Application>Microsoft Office PowerPoint</Application>
  <PresentationFormat>Произвольный</PresentationFormat>
  <Paragraphs>160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Графика</dc:creator>
  <cp:lastModifiedBy>1</cp:lastModifiedBy>
  <cp:revision>278</cp:revision>
  <cp:lastPrinted>2022-01-18T10:40:57Z</cp:lastPrinted>
  <dcterms:created xsi:type="dcterms:W3CDTF">2022-01-17T10:51:30Z</dcterms:created>
  <dcterms:modified xsi:type="dcterms:W3CDTF">2023-02-13T15:22:12Z</dcterms:modified>
</cp:coreProperties>
</file>