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908" r:id="rId2"/>
    <p:sldId id="1179" r:id="rId3"/>
    <p:sldId id="1181" r:id="rId4"/>
    <p:sldId id="1182" r:id="rId5"/>
    <p:sldId id="1220" r:id="rId6"/>
    <p:sldId id="1208" r:id="rId7"/>
    <p:sldId id="1216" r:id="rId8"/>
    <p:sldId id="1170" r:id="rId9"/>
    <p:sldId id="1173" r:id="rId10"/>
    <p:sldId id="1174" r:id="rId11"/>
    <p:sldId id="1110" r:id="rId12"/>
    <p:sldId id="1111" r:id="rId13"/>
    <p:sldId id="1217" r:id="rId14"/>
    <p:sldId id="1184" r:id="rId15"/>
    <p:sldId id="1112" r:id="rId16"/>
    <p:sldId id="1177" r:id="rId17"/>
    <p:sldId id="1218" r:id="rId18"/>
    <p:sldId id="397" r:id="rId19"/>
    <p:sldId id="1190" r:id="rId20"/>
    <p:sldId id="1194" r:id="rId21"/>
    <p:sldId id="1201" r:id="rId22"/>
    <p:sldId id="1193" r:id="rId23"/>
    <p:sldId id="1205" r:id="rId24"/>
    <p:sldId id="990" r:id="rId25"/>
  </p:sldIdLst>
  <p:sldSz cx="12192000" cy="6858000"/>
  <p:notesSz cx="7104063"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Евгений Мешалкин" userId="d44191ca-4d4c-4c71-9d92-db187d7930a7" providerId="ADAL" clId="{C64039C2-2E77-4976-8B4E-6FA26B06CDE8}"/>
    <pc:docChg chg="modSld">
      <pc:chgData name="Евгений Мешалкин" userId="d44191ca-4d4c-4c71-9d92-db187d7930a7" providerId="ADAL" clId="{C64039C2-2E77-4976-8B4E-6FA26B06CDE8}" dt="2023-01-31T10:29:29.647" v="0" actId="207"/>
      <pc:docMkLst>
        <pc:docMk/>
      </pc:docMkLst>
      <pc:sldChg chg="modSp mod">
        <pc:chgData name="Евгений Мешалкин" userId="d44191ca-4d4c-4c71-9d92-db187d7930a7" providerId="ADAL" clId="{C64039C2-2E77-4976-8B4E-6FA26B06CDE8}" dt="2023-01-31T10:29:29.647" v="0" actId="207"/>
        <pc:sldMkLst>
          <pc:docMk/>
          <pc:sldMk cId="1035826348" sldId="1181"/>
        </pc:sldMkLst>
        <pc:spChg chg="mod">
          <ac:chgData name="Евгений Мешалкин" userId="d44191ca-4d4c-4c71-9d92-db187d7930a7" providerId="ADAL" clId="{C64039C2-2E77-4976-8B4E-6FA26B06CDE8}" dt="2023-01-31T10:29:29.647" v="0" actId="207"/>
          <ac:spMkLst>
            <pc:docMk/>
            <pc:sldMk cId="1035826348" sldId="1181"/>
            <ac:spMk id="11268" creationId="{33996D03-4E3F-4F9C-9C7B-78EECE386C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ru-RU"/>
          </a:p>
        </p:txBody>
      </p:sp>
      <p:sp>
        <p:nvSpPr>
          <p:cNvPr id="3" name="Дата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7815F58-E2F7-497A-9C5A-F364AF779218}" type="datetimeFigureOut">
              <a:rPr lang="ru-RU" smtClean="0"/>
              <a:t>31.01.2023</a:t>
            </a:fld>
            <a:endParaRPr lang="ru-RU"/>
          </a:p>
        </p:txBody>
      </p:sp>
      <p:sp>
        <p:nvSpPr>
          <p:cNvPr id="4" name="Образ слайда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ru-RU"/>
          </a:p>
        </p:txBody>
      </p:sp>
      <p:sp>
        <p:nvSpPr>
          <p:cNvPr id="5" name="Заметки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ru-RU"/>
          </a:p>
        </p:txBody>
      </p:sp>
      <p:sp>
        <p:nvSpPr>
          <p:cNvPr id="7" name="Номер слайда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7D80BD55-EA99-4177-8C6F-F3350A5E96C7}" type="slidenum">
              <a:rPr lang="ru-RU" smtClean="0"/>
              <a:t>‹#›</a:t>
            </a:fld>
            <a:endParaRPr lang="ru-RU"/>
          </a:p>
        </p:txBody>
      </p:sp>
    </p:spTree>
    <p:extLst>
      <p:ext uri="{BB962C8B-B14F-4D97-AF65-F5344CB8AC3E}">
        <p14:creationId xmlns:p14="http://schemas.microsoft.com/office/powerpoint/2010/main" val="91393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593C041-128B-43B9-9D70-D3729CFF1F0D}" type="slidenum">
              <a:rPr lang="ru-RU" smtClean="0"/>
              <a:pPr/>
              <a:t>5</a:t>
            </a:fld>
            <a:endParaRPr lang="ru-RU"/>
          </a:p>
        </p:txBody>
      </p:sp>
    </p:spTree>
    <p:extLst>
      <p:ext uri="{BB962C8B-B14F-4D97-AF65-F5344CB8AC3E}">
        <p14:creationId xmlns:p14="http://schemas.microsoft.com/office/powerpoint/2010/main" val="76238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Сделать отдельный кейс по отмене разрешительного режима</a:t>
            </a:r>
          </a:p>
          <a:p>
            <a:r>
              <a:rPr lang="ru-RU"/>
              <a:t>И показательный пример от отказу от каких-то документов в принципе</a:t>
            </a:r>
          </a:p>
          <a:p>
            <a:r>
              <a:rPr lang="ru-RU"/>
              <a:t>зачем просить договор аренды менее 11 </a:t>
            </a:r>
            <a:r>
              <a:rPr lang="ru-RU" err="1"/>
              <a:t>мес</a:t>
            </a:r>
            <a:r>
              <a:rPr lang="ru-RU"/>
              <a:t> если его можно закончить в любой момент и никакие риски это не закрывает</a:t>
            </a:r>
          </a:p>
          <a:p>
            <a:r>
              <a:rPr lang="ru-RU"/>
              <a:t>переговорить с РР о возможности сделать заявительный порядок регистрации договоров аренды менее 11 месяцев???</a:t>
            </a:r>
          </a:p>
        </p:txBody>
      </p:sp>
      <p:sp>
        <p:nvSpPr>
          <p:cNvPr id="4" name="Номер слайда 3"/>
          <p:cNvSpPr>
            <a:spLocks noGrp="1"/>
          </p:cNvSpPr>
          <p:nvPr>
            <p:ph type="sldNum" sz="quarter" idx="5"/>
          </p:nvPr>
        </p:nvSpPr>
        <p:spPr/>
        <p:txBody>
          <a:bodyPr/>
          <a:lstStyle/>
          <a:p>
            <a:fld id="{1593C041-128B-43B9-9D70-D3729CFF1F0D}" type="slidenum">
              <a:rPr lang="ru-RU" smtClean="0"/>
              <a:t>18</a:t>
            </a:fld>
            <a:endParaRPr lang="ru-RU"/>
          </a:p>
        </p:txBody>
      </p:sp>
    </p:spTree>
    <p:extLst>
      <p:ext uri="{BB962C8B-B14F-4D97-AF65-F5344CB8AC3E}">
        <p14:creationId xmlns:p14="http://schemas.microsoft.com/office/powerpoint/2010/main" val="192944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D80BD55-EA99-4177-8C6F-F3350A5E96C7}" type="slidenum">
              <a:rPr lang="ru-RU" smtClean="0"/>
              <a:t>21</a:t>
            </a:fld>
            <a:endParaRPr lang="ru-RU"/>
          </a:p>
        </p:txBody>
      </p:sp>
    </p:spTree>
    <p:extLst>
      <p:ext uri="{BB962C8B-B14F-4D97-AF65-F5344CB8AC3E}">
        <p14:creationId xmlns:p14="http://schemas.microsoft.com/office/powerpoint/2010/main" val="3156473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BE066F-7945-4930-A461-E7D98233482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745C3C9-B1AB-4F77-86E4-7678FFA04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C1B64C8-9816-4D56-81DA-09ABF89E32E0}"/>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614F4569-7659-40B3-8268-A00C888CD6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135CAB-BA3B-4C5E-A529-236500ABFC48}"/>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14522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1FF36D-EBE0-4BE6-ACCA-651480E5985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E713DAD-CBE2-4601-AEB6-C7F05B49404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66D3AB3-95E3-4C23-BDD3-1BF73EB70738}"/>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A5C2DB2C-8A13-4F0F-A57E-6612826C4F0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73C389C-73A2-4590-A66C-609775C26C85}"/>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17704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284A919-CAD1-40FE-9E6D-081020512C4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4F5A6EB-D277-430C-9A40-FCFD21EB634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81FEF8D-9D91-4AAE-8C6B-61BECA208C48}"/>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0EB71C2B-4C32-4933-A9F4-E72E7DE64B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F37FDC2-A7E9-4066-B3C8-84DE18DF6C65}"/>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376882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B30792-2386-463C-AA95-322207C059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C8E93D0-6125-466B-9568-76934116B43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9E4B4F5-D0B3-468A-879C-6C6C5A4BC436}"/>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62CB9FCF-F0E5-4E4A-AFD4-B98F0920D59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94E9291-AB3D-438D-9946-7A38E5099246}"/>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189949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9BD296-3D78-4B42-9949-98C319A5D0E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BC8F640-6A56-4F8F-8E6C-FABAE92F3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E084C7B-E7AD-4AFD-AA7A-D551715DC289}"/>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FC9151EC-0A76-4075-BAD3-A4D474A317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532E8A1-8AB8-45B1-88D3-F9749301BDCE}"/>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393284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4A7C25-1EB4-466D-8BBB-7381F687CBF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C27E4B3-2AFD-4BD9-B639-AF8630C5CB7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A84D3EE-3542-41C8-9884-DCF693CBF5A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DD63C34-79FA-49E4-B90B-5940A93A087B}"/>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6" name="Нижний колонтитул 5">
            <a:extLst>
              <a:ext uri="{FF2B5EF4-FFF2-40B4-BE49-F238E27FC236}">
                <a16:creationId xmlns:a16="http://schemas.microsoft.com/office/drawing/2014/main" id="{1A96E63B-2343-48D5-A288-985C887AEEB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547DEE9-6A41-497E-AB2A-3FD52E6C55D0}"/>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85416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02D327-ED74-41C6-914D-146D3F867C6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774B91F-00CA-4EA6-9BD7-6012E1D060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3D570A4-62CA-47C9-B684-1D65561A9B3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CAC5402-E4C1-4E45-AA10-C3B0C614A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09ABA6F-585A-4ED7-A239-4ADA39596DF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5AB0BB6-F5E8-4B58-829F-87C9D37AFA9C}"/>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8" name="Нижний колонтитул 7">
            <a:extLst>
              <a:ext uri="{FF2B5EF4-FFF2-40B4-BE49-F238E27FC236}">
                <a16:creationId xmlns:a16="http://schemas.microsoft.com/office/drawing/2014/main" id="{569AD607-5E23-4134-BA05-4E41991D03C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9437D4A-D823-468A-B101-D62848690F97}"/>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151394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7AC55E-7488-4A53-B39E-3D7EDA63ACB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1AB6D36-9EC4-4FD4-B6E2-7419B4198A49}"/>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4" name="Нижний колонтитул 3">
            <a:extLst>
              <a:ext uri="{FF2B5EF4-FFF2-40B4-BE49-F238E27FC236}">
                <a16:creationId xmlns:a16="http://schemas.microsoft.com/office/drawing/2014/main" id="{183E6268-FB78-417F-A5CE-B1CB5C98F18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4C3156B-CFDD-4C92-BF79-F714C44E2ED6}"/>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109407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24A1D05-15B6-4BD3-AF99-1D9BE65FD381}"/>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3" name="Нижний колонтитул 2">
            <a:extLst>
              <a:ext uri="{FF2B5EF4-FFF2-40B4-BE49-F238E27FC236}">
                <a16:creationId xmlns:a16="http://schemas.microsoft.com/office/drawing/2014/main" id="{48D439F5-F9C2-45F4-BE34-0A8EE1FB66B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EF36C09-B8C1-4B5A-A21C-07E205FC3713}"/>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243875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E1510-CA53-479C-88BC-F5C71611003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E6BE62B-2ECF-48D8-B3D5-090EA71210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0EDAF25-A304-4E71-9748-DA0F88FA0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18AA296-B8F2-47ED-9E07-2E88967BEDB1}"/>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6" name="Нижний колонтитул 5">
            <a:extLst>
              <a:ext uri="{FF2B5EF4-FFF2-40B4-BE49-F238E27FC236}">
                <a16:creationId xmlns:a16="http://schemas.microsoft.com/office/drawing/2014/main" id="{7B0C4CB3-D300-49C6-80F6-E8A13474BC0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2F1369C-08D5-4596-BCDC-6C9B278C3A48}"/>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14839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392FA1-B359-48A5-B45F-F947A68EB98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FDBC58B-2A92-4BB6-9E0E-4BFED2394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14327CA-AC20-4018-90F4-71B779D50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9DF0ED2-604B-465D-AF54-1CD8A3D429DF}"/>
              </a:ext>
            </a:extLst>
          </p:cNvPr>
          <p:cNvSpPr>
            <a:spLocks noGrp="1"/>
          </p:cNvSpPr>
          <p:nvPr>
            <p:ph type="dt" sz="half" idx="10"/>
          </p:nvPr>
        </p:nvSpPr>
        <p:spPr/>
        <p:txBody>
          <a:bodyPr/>
          <a:lstStyle/>
          <a:p>
            <a:fld id="{9F4D343D-6FE0-4A3B-B1A4-D2649BCFFB32}" type="datetimeFigureOut">
              <a:rPr lang="ru-RU" smtClean="0"/>
              <a:t>31.01.2023</a:t>
            </a:fld>
            <a:endParaRPr lang="ru-RU"/>
          </a:p>
        </p:txBody>
      </p:sp>
      <p:sp>
        <p:nvSpPr>
          <p:cNvPr id="6" name="Нижний колонтитул 5">
            <a:extLst>
              <a:ext uri="{FF2B5EF4-FFF2-40B4-BE49-F238E27FC236}">
                <a16:creationId xmlns:a16="http://schemas.microsoft.com/office/drawing/2014/main" id="{691299F3-5C70-407B-8E76-33CD6206510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49743E8-18BD-487D-9495-A7103A8DA283}"/>
              </a:ext>
            </a:extLst>
          </p:cNvPr>
          <p:cNvSpPr>
            <a:spLocks noGrp="1"/>
          </p:cNvSpPr>
          <p:nvPr>
            <p:ph type="sldNum" sz="quarter" idx="12"/>
          </p:nvPr>
        </p:nvSpPr>
        <p:spPr/>
        <p:txBody>
          <a:bodyPr/>
          <a:lstStyle/>
          <a:p>
            <a:fld id="{68DB9D0D-5682-485A-AC8A-B5778C794788}" type="slidenum">
              <a:rPr lang="ru-RU" smtClean="0"/>
              <a:t>‹#›</a:t>
            </a:fld>
            <a:endParaRPr lang="ru-RU"/>
          </a:p>
        </p:txBody>
      </p:sp>
    </p:spTree>
    <p:extLst>
      <p:ext uri="{BB962C8B-B14F-4D97-AF65-F5344CB8AC3E}">
        <p14:creationId xmlns:p14="http://schemas.microsoft.com/office/powerpoint/2010/main" val="397003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24219-200D-4F06-A964-9B8648519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D4596D0-CFD8-43CE-B26F-C6EA7C538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AF99204-72B7-4872-8317-767D3015E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D343D-6FE0-4A3B-B1A4-D2649BCFFB32}"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0C7876BD-51BC-4478-AF54-742CC12459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C83DEB1-9A11-41D3-BA2E-4BA1A6C6D1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B9D0D-5682-485A-AC8A-B5778C794788}" type="slidenum">
              <a:rPr lang="ru-RU" smtClean="0"/>
              <a:t>‹#›</a:t>
            </a:fld>
            <a:endParaRPr lang="ru-RU"/>
          </a:p>
        </p:txBody>
      </p:sp>
    </p:spTree>
    <p:extLst>
      <p:ext uri="{BB962C8B-B14F-4D97-AF65-F5344CB8AC3E}">
        <p14:creationId xmlns:p14="http://schemas.microsoft.com/office/powerpoint/2010/main" val="7733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eshalkin@gefest.com.r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2">
            <a:extLst>
              <a:ext uri="{FF2B5EF4-FFF2-40B4-BE49-F238E27FC236}">
                <a16:creationId xmlns:a16="http://schemas.microsoft.com/office/drawing/2014/main" id="{A5C4C0F4-4D30-4039-B8E1-2E60EEEEEC0A}"/>
              </a:ext>
            </a:extLst>
          </p:cNvPr>
          <p:cNvSpPr>
            <a:spLocks noGrp="1"/>
          </p:cNvSpPr>
          <p:nvPr>
            <p:ph type="title" idx="4294967295"/>
          </p:nvPr>
        </p:nvSpPr>
        <p:spPr>
          <a:xfrm>
            <a:off x="407761" y="1021369"/>
            <a:ext cx="3727396" cy="4461163"/>
          </a:xfrm>
        </p:spPr>
        <p:txBody>
          <a:bodyPr vert="horz" lIns="91440" tIns="45720" rIns="91440" bIns="45720" rtlCol="0" anchor="ctr">
            <a:normAutofit/>
          </a:bodyPr>
          <a:lstStyle/>
          <a:p>
            <a:r>
              <a:rPr lang="en-US" altLang="ru-RU" sz="4100" b="1" kern="1200" dirty="0" err="1">
                <a:solidFill>
                  <a:srgbClr val="7030A0"/>
                </a:solidFill>
                <a:latin typeface="Times New Roman" panose="02020603050405020304" pitchFamily="18" charset="0"/>
                <a:cs typeface="Times New Roman" panose="02020603050405020304" pitchFamily="18" charset="0"/>
              </a:rPr>
              <a:t>Актуал</a:t>
            </a:r>
            <a:r>
              <a:rPr lang="ru-RU" altLang="ru-RU" sz="4100" b="1" kern="1200" dirty="0" err="1">
                <a:solidFill>
                  <a:srgbClr val="7030A0"/>
                </a:solidFill>
                <a:latin typeface="Times New Roman" panose="02020603050405020304" pitchFamily="18" charset="0"/>
                <a:cs typeface="Times New Roman" panose="02020603050405020304" pitchFamily="18" charset="0"/>
              </a:rPr>
              <a:t>изация</a:t>
            </a:r>
            <a:r>
              <a:rPr lang="ru-RU" altLang="ru-RU" sz="4100" b="1" kern="1200" dirty="0">
                <a:solidFill>
                  <a:srgbClr val="7030A0"/>
                </a:solidFill>
                <a:latin typeface="Times New Roman" panose="02020603050405020304" pitchFamily="18" charset="0"/>
                <a:cs typeface="Times New Roman" panose="02020603050405020304" pitchFamily="18" charset="0"/>
              </a:rPr>
              <a:t> НПА ПБ и системы обеспечения ПТП</a:t>
            </a:r>
            <a:endParaRPr lang="en-US" altLang="ru-RU" sz="4100" b="1" kern="1200" dirty="0">
              <a:solidFill>
                <a:srgbClr val="7030A0"/>
              </a:solidFill>
              <a:latin typeface="Times New Roman" panose="02020603050405020304" pitchFamily="18" charset="0"/>
              <a:cs typeface="Times New Roman" panose="02020603050405020304" pitchFamily="18" charset="0"/>
            </a:endParaRPr>
          </a:p>
        </p:txBody>
      </p:sp>
      <p:sp>
        <p:nvSpPr>
          <p:cNvPr id="78" name="Arc 7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96" name="Rectangle 4">
            <a:extLst>
              <a:ext uri="{FF2B5EF4-FFF2-40B4-BE49-F238E27FC236}">
                <a16:creationId xmlns:a16="http://schemas.microsoft.com/office/drawing/2014/main" id="{66F1EB8B-2675-434B-B8B2-3741B8C8B2F6}"/>
              </a:ext>
            </a:extLst>
          </p:cNvPr>
          <p:cNvSpPr>
            <a:spLocks noChangeArrowheads="1"/>
          </p:cNvSpPr>
          <p:nvPr/>
        </p:nvSpPr>
        <p:spPr bwMode="auto">
          <a:xfrm>
            <a:off x="4447308" y="591344"/>
            <a:ext cx="6906491" cy="55856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9pPr>
          </a:lstStyle>
          <a:p>
            <a:pPr indent="-228600">
              <a:lnSpc>
                <a:spcPct val="90000"/>
              </a:lnSpc>
              <a:spcBef>
                <a:spcPct val="0"/>
              </a:spcBef>
              <a:spcAft>
                <a:spcPts val="600"/>
              </a:spcAft>
              <a:buClrTx/>
              <a:buSzTx/>
              <a:buFont typeface="Arial" panose="020B0604020202020204" pitchFamily="34" charset="0"/>
              <a:buChar char="•"/>
            </a:pPr>
            <a:r>
              <a:rPr lang="en-US" altLang="ru-RU" b="1" dirty="0">
                <a:latin typeface="+mn-lt"/>
              </a:rPr>
              <a:t>Мешалкин  Е.А.</a:t>
            </a:r>
          </a:p>
          <a:p>
            <a:pPr indent="-228600">
              <a:lnSpc>
                <a:spcPct val="90000"/>
              </a:lnSpc>
              <a:spcBef>
                <a:spcPct val="0"/>
              </a:spcBef>
              <a:spcAft>
                <a:spcPts val="600"/>
              </a:spcAft>
              <a:buClrTx/>
              <a:buSzTx/>
              <a:buFont typeface="Arial" panose="020B0604020202020204" pitchFamily="34" charset="0"/>
              <a:buChar char="•"/>
            </a:pPr>
            <a:r>
              <a:rPr lang="en-US" altLang="ru-RU" dirty="0" err="1">
                <a:latin typeface="+mn-lt"/>
              </a:rPr>
              <a:t>д.т.н</a:t>
            </a:r>
            <a:r>
              <a:rPr lang="en-US" altLang="ru-RU" dirty="0">
                <a:latin typeface="+mn-lt"/>
              </a:rPr>
              <a:t>., </a:t>
            </a:r>
            <a:r>
              <a:rPr lang="en-US" altLang="ru-RU" dirty="0" err="1">
                <a:latin typeface="+mn-lt"/>
              </a:rPr>
              <a:t>профессор</a:t>
            </a:r>
            <a:r>
              <a:rPr lang="en-US" altLang="ru-RU" dirty="0">
                <a:latin typeface="+mn-lt"/>
              </a:rPr>
              <a:t>, </a:t>
            </a:r>
            <a:r>
              <a:rPr lang="en-US" altLang="ru-RU" dirty="0" err="1">
                <a:latin typeface="+mn-lt"/>
              </a:rPr>
              <a:t>академик</a:t>
            </a:r>
            <a:r>
              <a:rPr lang="en-US" altLang="ru-RU" dirty="0">
                <a:latin typeface="+mn-lt"/>
              </a:rPr>
              <a:t> НАН ПБ, ВАН КБ</a:t>
            </a:r>
          </a:p>
          <a:p>
            <a:pPr indent="-228600">
              <a:lnSpc>
                <a:spcPct val="90000"/>
              </a:lnSpc>
              <a:spcBef>
                <a:spcPct val="0"/>
              </a:spcBef>
              <a:spcAft>
                <a:spcPts val="600"/>
              </a:spcAft>
              <a:buClrTx/>
              <a:buSzTx/>
              <a:buFont typeface="Arial" panose="020B0604020202020204" pitchFamily="34" charset="0"/>
              <a:buChar char="•"/>
            </a:pPr>
            <a:r>
              <a:rPr lang="en-US" altLang="ru-RU" b="1" dirty="0" err="1">
                <a:latin typeface="+mn-lt"/>
              </a:rPr>
              <a:t>Генеральный</a:t>
            </a:r>
            <a:r>
              <a:rPr lang="en-US" altLang="ru-RU" b="1" dirty="0">
                <a:latin typeface="+mn-lt"/>
              </a:rPr>
              <a:t> директор ООО «</a:t>
            </a:r>
            <a:r>
              <a:rPr lang="en-US" altLang="ru-RU" b="1" dirty="0" err="1">
                <a:latin typeface="+mn-lt"/>
              </a:rPr>
              <a:t>Гефест</a:t>
            </a:r>
            <a:r>
              <a:rPr lang="en-US" altLang="ru-RU" b="1" dirty="0">
                <a:latin typeface="+mn-lt"/>
              </a:rPr>
              <a:t> </a:t>
            </a:r>
            <a:r>
              <a:rPr lang="en-US" altLang="ru-RU" b="1" dirty="0" err="1">
                <a:latin typeface="+mn-lt"/>
              </a:rPr>
              <a:t>групп</a:t>
            </a:r>
            <a:r>
              <a:rPr lang="en-US" altLang="ru-RU" b="1" dirty="0">
                <a:latin typeface="+mn-lt"/>
              </a:rPr>
              <a:t>»</a:t>
            </a:r>
          </a:p>
          <a:p>
            <a:pPr indent="-228600">
              <a:lnSpc>
                <a:spcPct val="90000"/>
              </a:lnSpc>
              <a:spcBef>
                <a:spcPct val="0"/>
              </a:spcBef>
              <a:spcAft>
                <a:spcPts val="600"/>
              </a:spcAft>
              <a:buClrTx/>
              <a:buSzTx/>
              <a:buFont typeface="Arial" panose="020B0604020202020204" pitchFamily="34" charset="0"/>
              <a:buChar char="•"/>
            </a:pPr>
            <a:r>
              <a:rPr lang="en-US" altLang="ru-RU" b="1" dirty="0" err="1">
                <a:latin typeface="+mn-lt"/>
              </a:rPr>
              <a:t>Председатель</a:t>
            </a:r>
            <a:r>
              <a:rPr lang="en-US" altLang="ru-RU" b="1" dirty="0">
                <a:latin typeface="+mn-lt"/>
              </a:rPr>
              <a:t> </a:t>
            </a:r>
            <a:r>
              <a:rPr lang="en-US" altLang="ru-RU" b="1" dirty="0" err="1">
                <a:latin typeface="+mn-lt"/>
              </a:rPr>
              <a:t>Правления</a:t>
            </a:r>
            <a:r>
              <a:rPr lang="en-US" altLang="ru-RU" b="1" dirty="0">
                <a:latin typeface="+mn-lt"/>
              </a:rPr>
              <a:t> ОООР «Федеральная Палата </a:t>
            </a:r>
            <a:r>
              <a:rPr lang="en-US" altLang="ru-RU" b="1" dirty="0" err="1">
                <a:latin typeface="+mn-lt"/>
              </a:rPr>
              <a:t>пожарно-спасательной</a:t>
            </a:r>
            <a:r>
              <a:rPr lang="en-US" altLang="ru-RU" b="1" dirty="0">
                <a:latin typeface="+mn-lt"/>
              </a:rPr>
              <a:t> </a:t>
            </a:r>
            <a:r>
              <a:rPr lang="en-US" altLang="ru-RU" b="1" dirty="0" err="1">
                <a:latin typeface="+mn-lt"/>
              </a:rPr>
              <a:t>отрасли</a:t>
            </a:r>
            <a:r>
              <a:rPr lang="en-US" altLang="ru-RU" b="1" dirty="0">
                <a:latin typeface="+mn-lt"/>
              </a:rPr>
              <a:t>»</a:t>
            </a:r>
            <a:r>
              <a:rPr lang="ru-RU" altLang="ru-RU" b="1" dirty="0">
                <a:latin typeface="+mn-lt"/>
              </a:rPr>
              <a:t> </a:t>
            </a:r>
          </a:p>
          <a:p>
            <a:pPr indent="-228600">
              <a:lnSpc>
                <a:spcPct val="90000"/>
              </a:lnSpc>
              <a:spcBef>
                <a:spcPct val="0"/>
              </a:spcBef>
              <a:spcAft>
                <a:spcPts val="600"/>
              </a:spcAft>
              <a:buClrTx/>
              <a:buSzTx/>
              <a:buFont typeface="Arial" panose="020B0604020202020204" pitchFamily="34" charset="0"/>
              <a:buChar char="•"/>
            </a:pPr>
            <a:r>
              <a:rPr lang="ru-RU" altLang="ru-RU" b="1" dirty="0">
                <a:latin typeface="+mn-lt"/>
              </a:rPr>
              <a:t>Болодьян Г.И.</a:t>
            </a:r>
          </a:p>
          <a:p>
            <a:pPr indent="-228600">
              <a:lnSpc>
                <a:spcPct val="90000"/>
              </a:lnSpc>
              <a:spcBef>
                <a:spcPct val="0"/>
              </a:spcBef>
              <a:spcAft>
                <a:spcPts val="600"/>
              </a:spcAft>
              <a:buClrTx/>
              <a:buSzTx/>
              <a:buFont typeface="Arial" panose="020B0604020202020204" pitchFamily="34" charset="0"/>
              <a:buChar char="•"/>
            </a:pPr>
            <a:r>
              <a:rPr lang="ru-RU" altLang="ru-RU" b="1" dirty="0">
                <a:latin typeface="+mn-lt"/>
              </a:rPr>
              <a:t>к.т.н., </a:t>
            </a:r>
            <a:r>
              <a:rPr lang="ru-RU" altLang="ru-RU" b="1" dirty="0" err="1">
                <a:latin typeface="+mn-lt"/>
              </a:rPr>
              <a:t>вед.науч.сотр</a:t>
            </a:r>
            <a:r>
              <a:rPr lang="ru-RU" altLang="ru-RU" b="1" dirty="0">
                <a:latin typeface="+mn-lt"/>
              </a:rPr>
              <a:t>. ВНИИПО МЧС России</a:t>
            </a:r>
            <a:endParaRPr lang="en-US" altLang="ru-RU" b="1" dirty="0">
              <a:latin typeface="+mn-lt"/>
            </a:endParaRPr>
          </a:p>
          <a:p>
            <a:pPr indent="-228600">
              <a:lnSpc>
                <a:spcPct val="90000"/>
              </a:lnSpc>
              <a:spcBef>
                <a:spcPct val="0"/>
              </a:spcBef>
              <a:spcAft>
                <a:spcPts val="600"/>
              </a:spcAft>
              <a:buClrTx/>
              <a:buSzTx/>
              <a:buFont typeface="Arial" panose="020B0604020202020204" pitchFamily="34" charset="0"/>
              <a:buChar char="•"/>
            </a:pPr>
            <a:r>
              <a:rPr lang="ru-RU" altLang="ru-RU" dirty="0">
                <a:latin typeface="+mn-lt"/>
              </a:rPr>
              <a:t>тел</a:t>
            </a:r>
            <a:r>
              <a:rPr lang="en-US" altLang="ru-RU" dirty="0">
                <a:latin typeface="+mn-lt"/>
              </a:rPr>
              <a:t>. +7 903 685-55-17 </a:t>
            </a:r>
            <a:r>
              <a:rPr lang="en-US" altLang="ru-RU" dirty="0">
                <a:latin typeface="+mn-lt"/>
                <a:hlinkClick r:id="rId2"/>
              </a:rPr>
              <a:t>meshalkin@gefest.com.ru</a:t>
            </a:r>
            <a:endParaRPr lang="ru-RU" altLang="ru-RU" dirty="0">
              <a:latin typeface="+mn-lt"/>
            </a:endParaRPr>
          </a:p>
        </p:txBody>
      </p:sp>
      <p:sp>
        <p:nvSpPr>
          <p:cNvPr id="8194" name="Номер слайда 3">
            <a:extLst>
              <a:ext uri="{FF2B5EF4-FFF2-40B4-BE49-F238E27FC236}">
                <a16:creationId xmlns:a16="http://schemas.microsoft.com/office/drawing/2014/main" id="{7EB4AB81-5B48-4BA6-9356-F8CE0A32D3C2}"/>
              </a:ext>
            </a:extLst>
          </p:cNvPr>
          <p:cNvSpPr>
            <a:spLocks noGrp="1"/>
          </p:cNvSpPr>
          <p:nvPr>
            <p:ph type="sldNum" sz="quarter" idx="12"/>
          </p:nvPr>
        </p:nvSpPr>
        <p:spPr bwMode="auto">
          <a:xfrm>
            <a:off x="9541564" y="6356350"/>
            <a:ext cx="181223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9pPr>
          </a:lstStyle>
          <a:p>
            <a:pPr>
              <a:spcBef>
                <a:spcPct val="0"/>
              </a:spcBef>
              <a:spcAft>
                <a:spcPts val="600"/>
              </a:spcAft>
              <a:buClrTx/>
              <a:buSzTx/>
              <a:buFontTx/>
              <a:buNone/>
            </a:pPr>
            <a:fld id="{AE106D14-067C-4D67-AB72-70DFA0679B42}" type="slidenum">
              <a:rPr lang="en-US" altLang="ru-RU" sz="1200">
                <a:solidFill>
                  <a:schemeClr val="tx1">
                    <a:tint val="75000"/>
                  </a:schemeClr>
                </a:solidFill>
                <a:latin typeface="+mn-lt"/>
              </a:rPr>
              <a:pPr>
                <a:spcBef>
                  <a:spcPct val="0"/>
                </a:spcBef>
                <a:spcAft>
                  <a:spcPts val="600"/>
                </a:spcAft>
                <a:buClrTx/>
                <a:buSzTx/>
                <a:buFontTx/>
                <a:buNone/>
              </a:pPr>
              <a:t>1</a:t>
            </a:fld>
            <a:endParaRPr lang="en-US" altLang="ru-RU" sz="1200">
              <a:solidFill>
                <a:schemeClr val="tx1">
                  <a:tint val="75000"/>
                </a:schemeClr>
              </a:solidFill>
              <a:latin typeface="+mn-lt"/>
            </a:endParaRPr>
          </a:p>
        </p:txBody>
      </p:sp>
      <p:pic>
        <p:nvPicPr>
          <p:cNvPr id="8197" name="Рисунок 1">
            <a:extLst>
              <a:ext uri="{FF2B5EF4-FFF2-40B4-BE49-F238E27FC236}">
                <a16:creationId xmlns:a16="http://schemas.microsoft.com/office/drawing/2014/main" id="{94350AF9-E634-4872-86A0-E3D781E8C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8231" cy="9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BCECDA0-E31C-4C5A-B0F2-D2642B249EF7}"/>
              </a:ext>
            </a:extLst>
          </p:cNvPr>
          <p:cNvPicPr>
            <a:picLocks noChangeAspect="1"/>
          </p:cNvPicPr>
          <p:nvPr/>
        </p:nvPicPr>
        <p:blipFill>
          <a:blip r:embed="rId2"/>
          <a:stretch>
            <a:fillRect/>
          </a:stretch>
        </p:blipFill>
        <p:spPr>
          <a:xfrm>
            <a:off x="1484587" y="867103"/>
            <a:ext cx="9222826" cy="6038193"/>
          </a:xfrm>
          <a:prstGeom prst="rect">
            <a:avLst/>
          </a:prstGeom>
        </p:spPr>
      </p:pic>
      <p:sp>
        <p:nvSpPr>
          <p:cNvPr id="5" name="TextBox 4">
            <a:extLst>
              <a:ext uri="{FF2B5EF4-FFF2-40B4-BE49-F238E27FC236}">
                <a16:creationId xmlns:a16="http://schemas.microsoft.com/office/drawing/2014/main" id="{30C08C05-3019-4CD7-918D-9F6F50A1F6EC}"/>
              </a:ext>
            </a:extLst>
          </p:cNvPr>
          <p:cNvSpPr txBox="1"/>
          <p:nvPr/>
        </p:nvSpPr>
        <p:spPr>
          <a:xfrm>
            <a:off x="1308537" y="110360"/>
            <a:ext cx="10231821" cy="1200329"/>
          </a:xfrm>
          <a:prstGeom prst="rect">
            <a:avLst/>
          </a:prstGeom>
          <a:noFill/>
        </p:spPr>
        <p:txBody>
          <a:bodyPr wrap="square">
            <a:spAutoFit/>
          </a:bodyPr>
          <a:lstStyle/>
          <a:p>
            <a:pPr marL="274320" indent="-274320" algn="ctr">
              <a:buClr>
                <a:schemeClr val="accent3"/>
              </a:buClr>
              <a:defRPr/>
            </a:pPr>
            <a:r>
              <a:rPr lang="ru-RU" sz="1800" b="1">
                <a:cs typeface="Times New Roman" pitchFamily="18" charset="0"/>
              </a:rPr>
              <a:t>Пожар в ковидном госпитале </a:t>
            </a:r>
            <a:r>
              <a:rPr lang="ru-RU" sz="1800" b="1" err="1">
                <a:cs typeface="Times New Roman" pitchFamily="18" charset="0"/>
              </a:rPr>
              <a:t>г.Красноярск</a:t>
            </a:r>
            <a:endParaRPr lang="ru-RU" sz="1800" b="1">
              <a:cs typeface="Times New Roman" pitchFamily="18" charset="0"/>
            </a:endParaRPr>
          </a:p>
          <a:p>
            <a:pPr marL="274320" indent="-274320" algn="ctr">
              <a:buClr>
                <a:schemeClr val="accent3"/>
              </a:buClr>
              <a:defRPr/>
            </a:pPr>
            <a:r>
              <a:rPr lang="ru-RU" sz="1800" b="1">
                <a:cs typeface="Times New Roman" pitchFamily="18" charset="0"/>
              </a:rPr>
              <a:t>29.12.2021г., примерно в  19ч.30мин (</a:t>
            </a:r>
            <a:r>
              <a:rPr lang="ru-RU" sz="1800" b="1" err="1">
                <a:cs typeface="Times New Roman" pitchFamily="18" charset="0"/>
              </a:rPr>
              <a:t>местн.вр</a:t>
            </a:r>
            <a:r>
              <a:rPr lang="ru-RU" sz="1800" b="1">
                <a:cs typeface="Times New Roman" pitchFamily="18" charset="0"/>
              </a:rPr>
              <a:t>.)</a:t>
            </a:r>
          </a:p>
          <a:p>
            <a:pPr marL="274320" indent="-274320" algn="ctr">
              <a:buClr>
                <a:schemeClr val="accent3"/>
              </a:buClr>
              <a:defRPr/>
            </a:pPr>
            <a:r>
              <a:rPr lang="ru-RU" sz="1800" b="1">
                <a:cs typeface="Times New Roman" pitchFamily="18" charset="0"/>
              </a:rPr>
              <a:t>(5 </a:t>
            </a:r>
            <a:r>
              <a:rPr lang="ru-RU" sz="1800" b="1" err="1">
                <a:cs typeface="Times New Roman" pitchFamily="18" charset="0"/>
              </a:rPr>
              <a:t>кв.м</a:t>
            </a:r>
            <a:r>
              <a:rPr lang="ru-RU" sz="1800" b="1">
                <a:cs typeface="Times New Roman" pitchFamily="18" charset="0"/>
              </a:rPr>
              <a:t>, эвакуация – более 100 чел., пострадали 5 чел. (4 – в тяжёлом состоянии), </a:t>
            </a:r>
            <a:r>
              <a:rPr lang="ru-RU" sz="1800" b="1" err="1">
                <a:cs typeface="Times New Roman" pitchFamily="18" charset="0"/>
              </a:rPr>
              <a:t>возм</a:t>
            </a:r>
            <a:r>
              <a:rPr lang="ru-RU" sz="1800" b="1">
                <a:cs typeface="Times New Roman" pitchFamily="18" charset="0"/>
              </a:rPr>
              <a:t>. причина – КЗ при зарядке тел  в кровати</a:t>
            </a:r>
            <a:endParaRPr lang="ru-RU" sz="1400"/>
          </a:p>
        </p:txBody>
      </p:sp>
    </p:spTree>
    <p:extLst>
      <p:ext uri="{BB962C8B-B14F-4D97-AF65-F5344CB8AC3E}">
        <p14:creationId xmlns:p14="http://schemas.microsoft.com/office/powerpoint/2010/main" val="3093543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Номер слайда 5">
            <a:extLst>
              <a:ext uri="{FF2B5EF4-FFF2-40B4-BE49-F238E27FC236}">
                <a16:creationId xmlns:a16="http://schemas.microsoft.com/office/drawing/2014/main" id="{7CD212D8-DD44-44B5-B5FD-7D1DE77D0970}"/>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905F29BB-A98B-4146-9BD4-80A2848BCAE9}" type="slidenum">
              <a:rPr lang="ru-RU" altLang="ru-RU" sz="1200" b="1">
                <a:solidFill>
                  <a:srgbClr val="045C75"/>
                </a:solidFill>
                <a:latin typeface="Times New Roman" panose="02020603050405020304" pitchFamily="18" charset="0"/>
              </a:rPr>
              <a:pPr algn="r" eaLnBrk="1" hangingPunct="1"/>
              <a:t>11</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6FBBB905-9B38-48C8-9764-3B89C9B41D7D}"/>
              </a:ext>
            </a:extLst>
          </p:cNvPr>
          <p:cNvSpPr txBox="1">
            <a:spLocks/>
          </p:cNvSpPr>
          <p:nvPr/>
        </p:nvSpPr>
        <p:spPr>
          <a:xfrm>
            <a:off x="2063750" y="0"/>
            <a:ext cx="8496300" cy="756745"/>
          </a:xfrm>
          <a:prstGeom prst="rect">
            <a:avLst/>
          </a:prstGeom>
        </p:spPr>
        <p:txBody>
          <a:bodyPr>
            <a:normAutofit fontScale="85000" lnSpcReduction="20000"/>
          </a:bodyPr>
          <a:lstStyle/>
          <a:p>
            <a:pPr marL="274320" indent="-274320" algn="ctr">
              <a:spcBef>
                <a:spcPct val="20000"/>
              </a:spcBef>
              <a:buClr>
                <a:schemeClr val="accent3"/>
              </a:buClr>
              <a:buSzPct val="95000"/>
              <a:buFont typeface="Wingdings 2"/>
              <a:buChar char=""/>
              <a:defRPr/>
            </a:pPr>
            <a:r>
              <a:rPr lang="ru-RU" sz="2600" b="1">
                <a:solidFill>
                  <a:srgbClr val="C00000"/>
                </a:solidFill>
                <a:latin typeface="Times New Roman" panose="02020603050405020304" pitchFamily="18" charset="0"/>
                <a:cs typeface="Times New Roman" panose="02020603050405020304" pitchFamily="18" charset="0"/>
              </a:rPr>
              <a:t>Федеральный закон «Об обязательных требованиях в РФ»</a:t>
            </a:r>
          </a:p>
          <a:p>
            <a:pPr marL="274320" indent="-274320" algn="ctr">
              <a:spcBef>
                <a:spcPct val="20000"/>
              </a:spcBef>
              <a:buClr>
                <a:schemeClr val="accent3"/>
              </a:buClr>
              <a:buSzPct val="95000"/>
              <a:buFont typeface="Wingdings 2"/>
              <a:buChar char=""/>
              <a:defRPr/>
            </a:pPr>
            <a:r>
              <a:rPr lang="ru-RU" sz="2600" b="1">
                <a:solidFill>
                  <a:srgbClr val="C00000"/>
                </a:solidFill>
                <a:latin typeface="Times New Roman" panose="02020603050405020304" pitchFamily="18" charset="0"/>
                <a:cs typeface="Times New Roman" panose="02020603050405020304" pitchFamily="18" charset="0"/>
              </a:rPr>
              <a:t>ФЗ №247 от 31.07.2020г., в силу – с 01.11.2020г.</a:t>
            </a:r>
          </a:p>
        </p:txBody>
      </p:sp>
      <p:sp>
        <p:nvSpPr>
          <p:cNvPr id="27652" name="Содержимое 4">
            <a:extLst>
              <a:ext uri="{FF2B5EF4-FFF2-40B4-BE49-F238E27FC236}">
                <a16:creationId xmlns:a16="http://schemas.microsoft.com/office/drawing/2014/main" id="{7F9AE92A-9594-4CAF-BC85-DF5FEDDB3169}"/>
              </a:ext>
            </a:extLst>
          </p:cNvPr>
          <p:cNvSpPr txBox="1">
            <a:spLocks/>
          </p:cNvSpPr>
          <p:nvPr/>
        </p:nvSpPr>
        <p:spPr bwMode="auto">
          <a:xfrm>
            <a:off x="0" y="601663"/>
            <a:ext cx="12192000" cy="657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just" eaLnBrk="1" hangingPunct="1">
              <a:spcBef>
                <a:spcPct val="20000"/>
              </a:spcBef>
              <a:buClr>
                <a:srgbClr val="0BD0D9"/>
              </a:buClr>
              <a:buSzPct val="95000"/>
              <a:buFont typeface="Wingdings 2" panose="05020102010507070707" pitchFamily="18" charset="2"/>
              <a:buNone/>
            </a:pPr>
            <a:r>
              <a:rPr lang="ru-RU" altLang="ru-RU" sz="1400" b="1" dirty="0">
                <a:solidFill>
                  <a:srgbClr val="FF0000"/>
                </a:solidFill>
                <a:latin typeface="Arial" panose="020B0604020202020204" pitchFamily="34" charset="0"/>
                <a:cs typeface="Arial" panose="020B0604020202020204" pitchFamily="34" charset="0"/>
              </a:rPr>
              <a:t>		</a:t>
            </a:r>
            <a:r>
              <a:rPr lang="ru-RU" altLang="ru-RU" sz="1600" dirty="0">
                <a:latin typeface="Arial" panose="020B0604020202020204" pitchFamily="34" charset="0"/>
                <a:cs typeface="Arial" panose="020B0604020202020204" pitchFamily="34" charset="0"/>
              </a:rPr>
              <a:t> </a:t>
            </a:r>
            <a:r>
              <a:rPr lang="ru-RU" altLang="ru-RU" sz="1600" u="sng" dirty="0">
                <a:latin typeface="Times New Roman" panose="02020603050405020304" pitchFamily="18" charset="0"/>
                <a:cs typeface="Times New Roman" panose="02020603050405020304" pitchFamily="18" charset="0"/>
              </a:rPr>
              <a:t>ч.7. Обязательные требования, предусматривающие установление в отношении граждан и организаций разрешительных режимов (лицензирование, аккредитация, сертификация, включение в реестр, аттестация, экспертиза, получение согласований, заключений и иных разрешений) устанавливаются ФЗ, НПА Президента и Правительства.</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a:t>
            </a:r>
            <a:r>
              <a:rPr lang="ru-RU" altLang="ru-RU" sz="1600" b="1" dirty="0">
                <a:latin typeface="Times New Roman" panose="02020603050405020304" pitchFamily="18" charset="0"/>
                <a:cs typeface="Times New Roman" panose="02020603050405020304" pitchFamily="18" charset="0"/>
              </a:rPr>
              <a:t>Ст.3 </a:t>
            </a:r>
            <a:r>
              <a:rPr lang="ru-RU" altLang="ru-RU" sz="1600" dirty="0">
                <a:latin typeface="Times New Roman" panose="02020603050405020304" pitchFamily="18" charset="0"/>
                <a:cs typeface="Times New Roman" panose="02020603050405020304" pitchFamily="18" charset="0"/>
              </a:rPr>
              <a:t>ч.1. …Обязательные требования должны вступать в силу либо с 1 марта, либо в 1 сентября соотв. года, но не ранее 90 дней после официального опубликования НПА.</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ч.4. НПА с обязательными требованиями – срок действия не более </a:t>
            </a:r>
            <a:r>
              <a:rPr lang="ru-RU" altLang="ru-RU" sz="1600" b="1" dirty="0">
                <a:latin typeface="Times New Roman" panose="02020603050405020304" pitchFamily="18" charset="0"/>
                <a:cs typeface="Times New Roman" panose="02020603050405020304" pitchFamily="18" charset="0"/>
              </a:rPr>
              <a:t>6 лет </a:t>
            </a:r>
            <a:r>
              <a:rPr lang="ru-RU" altLang="ru-RU" sz="1600" dirty="0">
                <a:latin typeface="Times New Roman" panose="02020603050405020304" pitchFamily="18" charset="0"/>
                <a:cs typeface="Times New Roman" panose="02020603050405020304" pitchFamily="18" charset="0"/>
              </a:rPr>
              <a:t>со дня вступления в силу, продление – не более 6 лет.</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ч.7. В случае </a:t>
            </a:r>
            <a:r>
              <a:rPr lang="ru-RU" altLang="ru-RU" sz="1600" b="1" u="sng" dirty="0">
                <a:solidFill>
                  <a:srgbClr val="C00000"/>
                </a:solidFill>
                <a:latin typeface="Times New Roman" panose="02020603050405020304" pitchFamily="18" charset="0"/>
                <a:cs typeface="Times New Roman" panose="02020603050405020304" pitchFamily="18" charset="0"/>
              </a:rPr>
              <a:t>действия противоречащих друг другу обязательных требований </a:t>
            </a:r>
            <a:r>
              <a:rPr lang="ru-RU" altLang="ru-RU" sz="1600" dirty="0">
                <a:latin typeface="Times New Roman" panose="02020603050405020304" pitchFamily="18" charset="0"/>
                <a:cs typeface="Times New Roman" panose="02020603050405020304" pitchFamily="18" charset="0"/>
              </a:rPr>
              <a:t>в отношении одно объекта и предмета регулирования, установленных НПА разной юрид. силы, </a:t>
            </a:r>
            <a:r>
              <a:rPr lang="ru-RU" altLang="ru-RU" sz="1600" b="1" dirty="0">
                <a:solidFill>
                  <a:srgbClr val="C00000"/>
                </a:solidFill>
                <a:latin typeface="Times New Roman" panose="02020603050405020304" pitchFamily="18" charset="0"/>
                <a:cs typeface="Times New Roman" panose="02020603050405020304" pitchFamily="18" charset="0"/>
              </a:rPr>
              <a:t>подлежат применению требования, установленные НПА большей юрид. силы. </a:t>
            </a:r>
            <a:r>
              <a:rPr lang="ru-RU" altLang="ru-RU" sz="1600" dirty="0">
                <a:latin typeface="Times New Roman" panose="02020603050405020304" pitchFamily="18" charset="0"/>
                <a:cs typeface="Times New Roman" panose="02020603050405020304" pitchFamily="18" charset="0"/>
              </a:rPr>
              <a:t>В случае действия требований НПА равной юрид. силы, лицо считается добросовестно соблюдающим </a:t>
            </a:r>
            <a:r>
              <a:rPr lang="ru-RU" altLang="ru-RU" sz="1600" dirty="0" err="1">
                <a:latin typeface="Times New Roman" panose="02020603050405020304" pitchFamily="18" charset="0"/>
                <a:cs typeface="Times New Roman" panose="02020603050405020304" pitchFamily="18" charset="0"/>
              </a:rPr>
              <a:t>обяз</a:t>
            </a:r>
            <a:r>
              <a:rPr lang="ru-RU" altLang="ru-RU" sz="1600" dirty="0">
                <a:latin typeface="Times New Roman" panose="02020603050405020304" pitchFamily="18" charset="0"/>
                <a:cs typeface="Times New Roman" panose="02020603050405020304" pitchFamily="18" charset="0"/>
              </a:rPr>
              <a:t>. треб-я и не подлежит привлечению к </a:t>
            </a:r>
            <a:r>
              <a:rPr lang="ru-RU" altLang="ru-RU" sz="1600" dirty="0" err="1">
                <a:latin typeface="Times New Roman" panose="02020603050405020304" pitchFamily="18" charset="0"/>
                <a:cs typeface="Times New Roman" panose="02020603050405020304" pitchFamily="18" charset="0"/>
              </a:rPr>
              <a:t>отв-ти</a:t>
            </a:r>
            <a:r>
              <a:rPr lang="ru-RU" altLang="ru-RU" sz="1600" dirty="0">
                <a:latin typeface="Times New Roman" panose="02020603050405020304" pitchFamily="18" charset="0"/>
                <a:cs typeface="Times New Roman" panose="02020603050405020304" pitchFamily="18" charset="0"/>
              </a:rPr>
              <a:t>, если обеспечило соблюдение </a:t>
            </a:r>
            <a:r>
              <a:rPr lang="ru-RU" altLang="ru-RU" sz="1600" u="sng" dirty="0">
                <a:latin typeface="Times New Roman" panose="02020603050405020304" pitchFamily="18" charset="0"/>
                <a:cs typeface="Times New Roman" panose="02020603050405020304" pitchFamily="18" charset="0"/>
              </a:rPr>
              <a:t>одного из таких требований</a:t>
            </a:r>
            <a:r>
              <a:rPr lang="ru-RU" altLang="ru-RU" sz="1600" dirty="0">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r>
              <a:rPr lang="ru-RU" altLang="ru-RU" sz="1600" b="1" dirty="0">
                <a:latin typeface="Times New Roman" panose="02020603050405020304" pitchFamily="18" charset="0"/>
                <a:cs typeface="Times New Roman" panose="02020603050405020304" pitchFamily="18" charset="0"/>
              </a:rPr>
              <a:t>	ПРОБЛЕМА: МЧС – МИНСТРОЙ!?</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a:t>
            </a:r>
            <a:r>
              <a:rPr lang="ru-RU" altLang="ru-RU" sz="1800" b="1" u="sng" dirty="0">
                <a:latin typeface="Times New Roman" panose="02020603050405020304" pitchFamily="18" charset="0"/>
                <a:cs typeface="Times New Roman" panose="02020603050405020304" pitchFamily="18" charset="0"/>
              </a:rPr>
              <a:t>Ст.9. </a:t>
            </a:r>
            <a:r>
              <a:rPr lang="ru-RU" altLang="ru-RU" sz="1800" b="1" u="sng" dirty="0">
                <a:solidFill>
                  <a:srgbClr val="7030A0"/>
                </a:solidFill>
                <a:latin typeface="Times New Roman" panose="02020603050405020304" pitchFamily="18" charset="0"/>
                <a:cs typeface="Times New Roman" panose="02020603050405020304" pitchFamily="18" charset="0"/>
              </a:rPr>
              <a:t>ч.1 При установлении </a:t>
            </a:r>
            <a:r>
              <a:rPr lang="ru-RU" altLang="ru-RU" sz="1800" b="1" u="sng" dirty="0" err="1">
                <a:solidFill>
                  <a:srgbClr val="7030A0"/>
                </a:solidFill>
                <a:latin typeface="Times New Roman" panose="02020603050405020304" pitchFamily="18" charset="0"/>
                <a:cs typeface="Times New Roman" panose="02020603050405020304" pitchFamily="18" charset="0"/>
              </a:rPr>
              <a:t>обяз</a:t>
            </a:r>
            <a:r>
              <a:rPr lang="ru-RU" altLang="ru-RU" sz="1800" b="1" u="sng" dirty="0">
                <a:solidFill>
                  <a:srgbClr val="7030A0"/>
                </a:solidFill>
                <a:latin typeface="Times New Roman" panose="02020603050405020304" pitchFamily="18" charset="0"/>
                <a:cs typeface="Times New Roman" panose="02020603050405020304" pitchFamily="18" charset="0"/>
              </a:rPr>
              <a:t>. требований оцениваются затраты лиц, в отношении которых они устанавливаются, на их исполнение (должны быть соразмерны рискам, предотвращаемых этими </a:t>
            </a:r>
            <a:r>
              <a:rPr lang="ru-RU" altLang="ru-RU" sz="1800" b="1" u="sng" dirty="0" err="1">
                <a:solidFill>
                  <a:srgbClr val="7030A0"/>
                </a:solidFill>
                <a:latin typeface="Times New Roman" panose="02020603050405020304" pitchFamily="18" charset="0"/>
                <a:cs typeface="Times New Roman" panose="02020603050405020304" pitchFamily="18" charset="0"/>
              </a:rPr>
              <a:t>обяз</a:t>
            </a:r>
            <a:r>
              <a:rPr lang="ru-RU" altLang="ru-RU" sz="1800" b="1" u="sng" dirty="0">
                <a:solidFill>
                  <a:srgbClr val="7030A0"/>
                </a:solidFill>
                <a:latin typeface="Times New Roman" panose="02020603050405020304" pitchFamily="18" charset="0"/>
                <a:cs typeface="Times New Roman" panose="02020603050405020304" pitchFamily="18" charset="0"/>
              </a:rPr>
              <a:t>. требованиями).</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a:t>
            </a:r>
            <a:r>
              <a:rPr lang="ru-RU" altLang="ru-RU" sz="1600" b="1" dirty="0">
                <a:latin typeface="Times New Roman" panose="02020603050405020304" pitchFamily="18" charset="0"/>
                <a:cs typeface="Times New Roman" panose="02020603050405020304" pitchFamily="18" charset="0"/>
              </a:rPr>
              <a:t>Ст.14 </a:t>
            </a:r>
            <a:r>
              <a:rPr lang="ru-RU" altLang="ru-RU" sz="1600" dirty="0">
                <a:latin typeface="Times New Roman" panose="02020603050405020304" pitchFamily="18" charset="0"/>
                <a:cs typeface="Times New Roman" panose="02020603050405020304" pitchFamily="18" charset="0"/>
              </a:rPr>
              <a:t>ч.1. </a:t>
            </a:r>
            <a:r>
              <a:rPr lang="ru-RU" altLang="ru-RU" sz="1600" b="1" dirty="0">
                <a:solidFill>
                  <a:srgbClr val="C00000"/>
                </a:solidFill>
                <a:latin typeface="Times New Roman" panose="02020603050405020304" pitchFamily="18" charset="0"/>
                <a:cs typeface="Times New Roman" panose="02020603050405020304" pitchFamily="18" charset="0"/>
              </a:rPr>
              <a:t>ФОИВ  в отношении принятых ими НПА дают официальные разъяснения обязательных требований </a:t>
            </a:r>
            <a:r>
              <a:rPr lang="ru-RU" altLang="ru-RU" sz="1600" dirty="0">
                <a:latin typeface="Times New Roman" panose="02020603050405020304" pitchFamily="18" charset="0"/>
                <a:cs typeface="Times New Roman" panose="02020603050405020304" pitchFamily="18" charset="0"/>
              </a:rPr>
              <a:t>исключительно в целях пояснения их содержания. Ч.3 </a:t>
            </a:r>
            <a:r>
              <a:rPr lang="ru-RU" altLang="ru-RU" sz="1600" u="sng" dirty="0">
                <a:latin typeface="Times New Roman" panose="02020603050405020304" pitchFamily="18" charset="0"/>
                <a:cs typeface="Times New Roman" panose="02020603050405020304" pitchFamily="18" charset="0"/>
              </a:rPr>
              <a:t>Деятельность лиц по соблюдению </a:t>
            </a:r>
            <a:r>
              <a:rPr lang="ru-RU" altLang="ru-RU" sz="1600" u="sng" dirty="0" err="1">
                <a:latin typeface="Times New Roman" panose="02020603050405020304" pitchFamily="18" charset="0"/>
                <a:cs typeface="Times New Roman" panose="02020603050405020304" pitchFamily="18" charset="0"/>
              </a:rPr>
              <a:t>обяз</a:t>
            </a:r>
            <a:r>
              <a:rPr lang="ru-RU" altLang="ru-RU" sz="1600" u="sng" dirty="0">
                <a:latin typeface="Times New Roman" panose="02020603050405020304" pitchFamily="18" charset="0"/>
                <a:cs typeface="Times New Roman" panose="02020603050405020304" pitchFamily="18" charset="0"/>
              </a:rPr>
              <a:t>. требований в соотв. с офиц. разъяснениями не могут квалифицироваться как нарушение </a:t>
            </a:r>
            <a:r>
              <a:rPr lang="ru-RU" altLang="ru-RU" sz="1600" u="sng" dirty="0" err="1">
                <a:latin typeface="Times New Roman" panose="02020603050405020304" pitchFamily="18" charset="0"/>
                <a:cs typeface="Times New Roman" panose="02020603050405020304" pitchFamily="18" charset="0"/>
              </a:rPr>
              <a:t>обяз</a:t>
            </a:r>
            <a:r>
              <a:rPr lang="ru-RU" altLang="ru-RU" sz="1600" u="sng" dirty="0">
                <a:latin typeface="Times New Roman" panose="02020603050405020304" pitchFamily="18" charset="0"/>
                <a:cs typeface="Times New Roman" panose="02020603050405020304" pitchFamily="18" charset="0"/>
              </a:rPr>
              <a:t>. требований. </a:t>
            </a:r>
            <a:r>
              <a:rPr lang="ru-RU" altLang="ru-RU" sz="1600" dirty="0">
                <a:solidFill>
                  <a:srgbClr val="0033CC"/>
                </a:solidFill>
                <a:latin typeface="Times New Roman" panose="02020603050405020304" pitchFamily="18" charset="0"/>
                <a:cs typeface="Times New Roman" panose="02020603050405020304" pitchFamily="18" charset="0"/>
              </a:rPr>
              <a:t>Ч.5 Выпуск ФОИВ руководств по соблюдению </a:t>
            </a:r>
            <a:r>
              <a:rPr lang="ru-RU" altLang="ru-RU" sz="1600" dirty="0" err="1">
                <a:solidFill>
                  <a:srgbClr val="0033CC"/>
                </a:solidFill>
                <a:latin typeface="Times New Roman" panose="02020603050405020304" pitchFamily="18" charset="0"/>
                <a:cs typeface="Times New Roman" panose="02020603050405020304" pitchFamily="18" charset="0"/>
              </a:rPr>
              <a:t>обяз</a:t>
            </a:r>
            <a:r>
              <a:rPr lang="ru-RU" altLang="ru-RU" sz="1600" dirty="0">
                <a:solidFill>
                  <a:srgbClr val="0033CC"/>
                </a:solidFill>
                <a:latin typeface="Times New Roman" panose="02020603050405020304" pitchFamily="18" charset="0"/>
                <a:cs typeface="Times New Roman" panose="02020603050405020304" pitchFamily="18" charset="0"/>
              </a:rPr>
              <a:t>. требований. </a:t>
            </a:r>
            <a:r>
              <a:rPr lang="ru-RU" altLang="ru-RU" sz="1600" dirty="0">
                <a:latin typeface="Times New Roman" panose="02020603050405020304" pitchFamily="18" charset="0"/>
                <a:cs typeface="Times New Roman" panose="02020603050405020304" pitchFamily="18" charset="0"/>
              </a:rPr>
              <a:t>Ч.6  Руководства утверждаются рук. ФОИВ. Ч.7. Руководства применяются на добровольной основе. </a:t>
            </a:r>
            <a:r>
              <a:rPr lang="ru-RU" altLang="ru-RU" sz="1600" b="1" dirty="0">
                <a:solidFill>
                  <a:srgbClr val="7030A0"/>
                </a:solidFill>
                <a:latin typeface="Times New Roman" panose="02020603050405020304" pitchFamily="18" charset="0"/>
                <a:cs typeface="Times New Roman" panose="02020603050405020304" pitchFamily="18" charset="0"/>
              </a:rPr>
              <a:t>Ч.8 Типовые нарушения </a:t>
            </a:r>
            <a:r>
              <a:rPr lang="ru-RU" altLang="ru-RU" sz="1600" b="1" dirty="0" err="1">
                <a:solidFill>
                  <a:srgbClr val="7030A0"/>
                </a:solidFill>
                <a:latin typeface="Times New Roman" panose="02020603050405020304" pitchFamily="18" charset="0"/>
                <a:cs typeface="Times New Roman" panose="02020603050405020304" pitchFamily="18" charset="0"/>
              </a:rPr>
              <a:t>обяз</a:t>
            </a:r>
            <a:r>
              <a:rPr lang="ru-RU" altLang="ru-RU" sz="1600" b="1" dirty="0">
                <a:solidFill>
                  <a:srgbClr val="7030A0"/>
                </a:solidFill>
                <a:latin typeface="Times New Roman" panose="02020603050405020304" pitchFamily="18" charset="0"/>
                <a:cs typeface="Times New Roman" panose="02020603050405020304" pitchFamily="18" charset="0"/>
              </a:rPr>
              <a:t>. требований подлежат размещению на офиц. сайте ФОИВ </a:t>
            </a:r>
            <a:r>
              <a:rPr lang="ru-RU" altLang="ru-RU" sz="1600" b="1" dirty="0">
                <a:solidFill>
                  <a:srgbClr val="00B050"/>
                </a:solidFill>
                <a:latin typeface="Times New Roman" panose="02020603050405020304" pitchFamily="18" charset="0"/>
                <a:cs typeface="Times New Roman" panose="02020603050405020304" pitchFamily="18" charset="0"/>
              </a:rPr>
              <a:t>(по ПБ – МЧС!) </a:t>
            </a:r>
            <a:r>
              <a:rPr lang="ru-RU" altLang="ru-RU" sz="1600" dirty="0">
                <a:latin typeface="Times New Roman" panose="02020603050405020304" pitchFamily="18" charset="0"/>
                <a:cs typeface="Times New Roman" panose="02020603050405020304" pitchFamily="18" charset="0"/>
              </a:rPr>
              <a:t>.</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a:t>
            </a:r>
            <a:r>
              <a:rPr lang="ru-RU" altLang="ru-RU" sz="1600" b="1" dirty="0">
                <a:solidFill>
                  <a:srgbClr val="00B050"/>
                </a:solidFill>
                <a:latin typeface="Times New Roman" panose="02020603050405020304" pitchFamily="18" charset="0"/>
                <a:cs typeface="Times New Roman" panose="02020603050405020304" pitchFamily="18" charset="0"/>
              </a:rPr>
              <a:t>ст.15 ч.2. Независимо утратили силу или отменены НПА </a:t>
            </a:r>
            <a:r>
              <a:rPr lang="ru-RU" altLang="ru-RU" sz="1800" b="1" dirty="0">
                <a:solidFill>
                  <a:srgbClr val="C00000"/>
                </a:solidFill>
                <a:latin typeface="Times New Roman" panose="02020603050405020304" pitchFamily="18" charset="0"/>
                <a:cs typeface="Times New Roman" panose="02020603050405020304" pitchFamily="18" charset="0"/>
              </a:rPr>
              <a:t>с 01 янв.2021г. </a:t>
            </a:r>
            <a:r>
              <a:rPr lang="ru-RU" altLang="ru-RU" sz="1600" b="1" dirty="0">
                <a:solidFill>
                  <a:srgbClr val="00B050"/>
                </a:solidFill>
                <a:latin typeface="Times New Roman" panose="02020603050405020304" pitchFamily="18" charset="0"/>
                <a:cs typeface="Times New Roman" panose="02020603050405020304" pitchFamily="18" charset="0"/>
              </a:rPr>
              <a:t>при осуществлении надзора не допускается оценка соблюдения обязательных требований в НПА, </a:t>
            </a:r>
            <a:r>
              <a:rPr lang="ru-RU" altLang="ru-RU" sz="1600" b="1" u="sng" dirty="0">
                <a:solidFill>
                  <a:srgbClr val="7030A0"/>
                </a:solidFill>
                <a:latin typeface="Times New Roman" panose="02020603050405020304" pitchFamily="18" charset="0"/>
                <a:cs typeface="Times New Roman" panose="02020603050405020304" pitchFamily="18" charset="0"/>
              </a:rPr>
              <a:t>если они вступили в силу до 1 янв. 2020г.</a:t>
            </a:r>
          </a:p>
          <a:p>
            <a:pPr algn="just" eaLnBrk="1" hangingPunct="1">
              <a:spcBef>
                <a:spcPct val="20000"/>
              </a:spcBef>
              <a:buClr>
                <a:srgbClr val="0BD0D9"/>
              </a:buClr>
              <a:buSzPct val="95000"/>
              <a:buFont typeface="Wingdings 2" panose="05020102010507070707" pitchFamily="18" charset="2"/>
              <a:buNone/>
            </a:pPr>
            <a:endParaRPr lang="ru-RU" altLang="ru-RU" sz="1400" dirty="0">
              <a:latin typeface="Arial" panose="020B0604020202020204" pitchFamily="34" charset="0"/>
              <a:cs typeface="Arial" panose="020B0604020202020204" pitchFamily="34" charset="0"/>
            </a:endParaRPr>
          </a:p>
          <a:p>
            <a:pPr algn="just" eaLnBrk="1" hangingPunct="1">
              <a:spcBef>
                <a:spcPct val="20000"/>
              </a:spcBef>
              <a:buClr>
                <a:srgbClr val="0BD0D9"/>
              </a:buClr>
              <a:buSzPct val="95000"/>
              <a:buFont typeface="Wingdings 2" panose="05020102010507070707" pitchFamily="18" charset="2"/>
              <a:buNone/>
            </a:pPr>
            <a:r>
              <a:rPr lang="ru-RU" altLang="ru-RU" sz="1400" dirty="0">
                <a:latin typeface="Arial" panose="020B0604020202020204" pitchFamily="34" charset="0"/>
                <a:cs typeface="Arial" panose="020B0604020202020204" pitchFamily="34" charset="0"/>
              </a:rPr>
              <a:t>		</a:t>
            </a:r>
            <a:endParaRPr lang="ru-RU" altLang="ru-RU" sz="1200" dirty="0">
              <a:latin typeface="Arial" panose="020B0604020202020204" pitchFamily="34" charset="0"/>
              <a:cs typeface="Arial" panose="020B0604020202020204" pitchFamily="34" charset="0"/>
            </a:endParaRPr>
          </a:p>
        </p:txBody>
      </p:sp>
      <p:pic>
        <p:nvPicPr>
          <p:cNvPr id="27653" name="Picture 8" descr="C:\Users\Main\Pictures\логотипы знаки символы\лого палаты.jpg">
            <a:extLst>
              <a:ext uri="{FF2B5EF4-FFF2-40B4-BE49-F238E27FC236}">
                <a16:creationId xmlns:a16="http://schemas.microsoft.com/office/drawing/2014/main" id="{B5C0B3EE-E062-4498-8D1B-949888297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омер слайда 5">
            <a:extLst>
              <a:ext uri="{FF2B5EF4-FFF2-40B4-BE49-F238E27FC236}">
                <a16:creationId xmlns:a16="http://schemas.microsoft.com/office/drawing/2014/main" id="{E165239D-EC6F-4CCB-AEE9-C7052F647D33}"/>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84B06750-4243-4AA4-BAC1-83F4FAE1A3ED}" type="slidenum">
              <a:rPr lang="ru-RU" altLang="ru-RU" sz="1200" b="1">
                <a:solidFill>
                  <a:srgbClr val="045C75"/>
                </a:solidFill>
                <a:latin typeface="Times New Roman" panose="02020603050405020304" pitchFamily="18" charset="0"/>
              </a:rPr>
              <a:pPr algn="r" eaLnBrk="1" hangingPunct="1"/>
              <a:t>12</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66F7DCE2-C11E-4C69-BA47-1C23B01A2B62}"/>
              </a:ext>
            </a:extLst>
          </p:cNvPr>
          <p:cNvSpPr txBox="1">
            <a:spLocks/>
          </p:cNvSpPr>
          <p:nvPr/>
        </p:nvSpPr>
        <p:spPr>
          <a:xfrm>
            <a:off x="2063750" y="115888"/>
            <a:ext cx="8496300" cy="792162"/>
          </a:xfrm>
          <a:prstGeom prst="rect">
            <a:avLst/>
          </a:prstGeom>
        </p:spPr>
        <p:txBody>
          <a:bodyPr>
            <a:normAutofit fontScale="70000" lnSpcReduction="20000"/>
          </a:bodyPr>
          <a:lstStyle/>
          <a:p>
            <a:pPr marL="274320" indent="-274320" algn="ctr">
              <a:spcBef>
                <a:spcPct val="20000"/>
              </a:spcBef>
              <a:buClr>
                <a:schemeClr val="accent3"/>
              </a:buClr>
              <a:buSzPct val="95000"/>
              <a:buFont typeface="Wingdings 2"/>
              <a:buChar char=""/>
              <a:defRPr/>
            </a:pPr>
            <a:r>
              <a:rPr lang="ru-RU" sz="2600" b="1">
                <a:solidFill>
                  <a:srgbClr val="C00000"/>
                </a:solidFill>
                <a:latin typeface="Times New Roman" panose="02020603050405020304" pitchFamily="18" charset="0"/>
                <a:cs typeface="Times New Roman" panose="02020603050405020304" pitchFamily="18" charset="0"/>
              </a:rPr>
              <a:t>Федеральный закон «О государственном контроле (надзоре) и……в РФ»</a:t>
            </a:r>
          </a:p>
          <a:p>
            <a:pPr marL="274320" indent="-274320" algn="ctr">
              <a:spcBef>
                <a:spcPct val="20000"/>
              </a:spcBef>
              <a:buClr>
                <a:schemeClr val="accent3"/>
              </a:buClr>
              <a:buSzPct val="95000"/>
              <a:buFont typeface="Wingdings 2"/>
              <a:buChar char=""/>
              <a:defRPr/>
            </a:pPr>
            <a:r>
              <a:rPr lang="ru-RU" sz="2600" b="1">
                <a:solidFill>
                  <a:srgbClr val="C00000"/>
                </a:solidFill>
                <a:latin typeface="Times New Roman" panose="02020603050405020304" pitchFamily="18" charset="0"/>
                <a:cs typeface="Times New Roman" panose="02020603050405020304" pitchFamily="18" charset="0"/>
              </a:rPr>
              <a:t>ФЗ №248 от 31.07.2020г., в силу – с 01.07.2021г.</a:t>
            </a:r>
          </a:p>
        </p:txBody>
      </p:sp>
      <p:sp>
        <p:nvSpPr>
          <p:cNvPr id="28676" name="Содержимое 4">
            <a:extLst>
              <a:ext uri="{FF2B5EF4-FFF2-40B4-BE49-F238E27FC236}">
                <a16:creationId xmlns:a16="http://schemas.microsoft.com/office/drawing/2014/main" id="{2ADCAE2A-D8D9-47FB-83C9-15D1A509A8A2}"/>
              </a:ext>
            </a:extLst>
          </p:cNvPr>
          <p:cNvSpPr txBox="1">
            <a:spLocks/>
          </p:cNvSpPr>
          <p:nvPr/>
        </p:nvSpPr>
        <p:spPr bwMode="auto">
          <a:xfrm>
            <a:off x="0" y="908051"/>
            <a:ext cx="1219200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just" eaLnBrk="1" hangingPunct="1">
              <a:spcBef>
                <a:spcPct val="20000"/>
              </a:spcBef>
              <a:buClr>
                <a:srgbClr val="0BD0D9"/>
              </a:buClr>
              <a:buSzPct val="95000"/>
              <a:buFont typeface="Wingdings 2" panose="05020102010507070707" pitchFamily="18" charset="2"/>
              <a:buNone/>
            </a:pPr>
            <a:r>
              <a:rPr lang="ru-RU" altLang="ru-RU" sz="1400" b="1">
                <a:solidFill>
                  <a:srgbClr val="FF0000"/>
                </a:solidFill>
                <a:latin typeface="Arial" panose="020B0604020202020204" pitchFamily="34" charset="0"/>
                <a:cs typeface="Arial" panose="020B0604020202020204" pitchFamily="34" charset="0"/>
              </a:rPr>
              <a:t>		</a:t>
            </a:r>
            <a:r>
              <a:rPr lang="ru-RU" altLang="ru-RU" sz="1400">
                <a:latin typeface="Arial" panose="020B0604020202020204" pitchFamily="34" charset="0"/>
                <a:cs typeface="Arial" panose="020B0604020202020204" pitchFamily="34" charset="0"/>
              </a:rPr>
              <a:t> </a:t>
            </a:r>
            <a:r>
              <a:rPr lang="ru-RU" altLang="ru-RU" sz="1400" b="1">
                <a:latin typeface="Times New Roman" panose="02020603050405020304" pitchFamily="18" charset="0"/>
                <a:cs typeface="Times New Roman" panose="02020603050405020304" pitchFamily="18" charset="0"/>
              </a:rPr>
              <a:t>Ст.1. ч.1 …</a:t>
            </a:r>
            <a:r>
              <a:rPr lang="ru-RU" altLang="ru-RU" sz="1400">
                <a:latin typeface="Times New Roman" panose="02020603050405020304" pitchFamily="18" charset="0"/>
                <a:cs typeface="Times New Roman" panose="02020603050405020304" pitchFamily="18" charset="0"/>
              </a:rPr>
              <a:t>деятельность надзорных органов, направленная на предупреждение, выявление и пресечение нарушений </a:t>
            </a:r>
            <a:r>
              <a:rPr lang="ru-RU" altLang="ru-RU" sz="1400" b="1">
                <a:latin typeface="Times New Roman" panose="02020603050405020304" pitchFamily="18" charset="0"/>
                <a:cs typeface="Times New Roman" panose="02020603050405020304" pitchFamily="18" charset="0"/>
              </a:rPr>
              <a:t>обязательных </a:t>
            </a:r>
            <a:r>
              <a:rPr lang="ru-RU" altLang="ru-RU" sz="1400">
                <a:latin typeface="Times New Roman" panose="02020603050405020304" pitchFamily="18" charset="0"/>
                <a:cs typeface="Times New Roman" panose="02020603050405020304" pitchFamily="18" charset="0"/>
              </a:rPr>
              <a:t>требований…</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Ст.2 ч.3 </a:t>
            </a:r>
            <a:r>
              <a:rPr lang="ru-RU" altLang="ru-RU" sz="1400">
                <a:latin typeface="Times New Roman" panose="02020603050405020304" pitchFamily="18" charset="0"/>
                <a:cs typeface="Times New Roman" panose="02020603050405020304" pitchFamily="18" charset="0"/>
              </a:rPr>
              <a:t>ФЗ применяется в отношении </a:t>
            </a:r>
            <a:r>
              <a:rPr lang="ru-RU" altLang="ru-RU" sz="1400" b="1">
                <a:latin typeface="Times New Roman" panose="02020603050405020304" pitchFamily="18" charset="0"/>
                <a:cs typeface="Times New Roman" panose="02020603050405020304" pitchFamily="18" charset="0"/>
              </a:rPr>
              <a:t>лицензирования по ФЗ №99 </a:t>
            </a:r>
            <a:r>
              <a:rPr lang="ru-RU" altLang="ru-RU" sz="1400">
                <a:latin typeface="Times New Roman" panose="02020603050405020304" pitchFamily="18" charset="0"/>
                <a:cs typeface="Times New Roman" panose="02020603050405020304" pitchFamily="18" charset="0"/>
              </a:rPr>
              <a:t>в части:</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1) </a:t>
            </a:r>
            <a:r>
              <a:rPr lang="ru-RU" altLang="ru-RU" sz="1600" b="1">
                <a:latin typeface="Times New Roman" panose="02020603050405020304" pitchFamily="18" charset="0"/>
                <a:cs typeface="Times New Roman" panose="02020603050405020304" pitchFamily="18" charset="0"/>
              </a:rPr>
              <a:t>проведение плановых контрольных мер-й к ЮЛ или ИП, имеющим лицензию. </a:t>
            </a:r>
            <a:r>
              <a:rPr lang="ru-RU" altLang="ru-RU" sz="1600">
                <a:latin typeface="Times New Roman" panose="02020603050405020304" pitchFamily="18" charset="0"/>
                <a:cs typeface="Times New Roman" panose="02020603050405020304" pitchFamily="18" charset="0"/>
              </a:rPr>
              <a:t>Проведение ..мероприятий  в отношении лицензиатов </a:t>
            </a:r>
            <a:r>
              <a:rPr lang="ru-RU" altLang="ru-RU" sz="1600" err="1">
                <a:latin typeface="Times New Roman" panose="02020603050405020304" pitchFamily="18" charset="0"/>
                <a:cs typeface="Times New Roman" panose="02020603050405020304" pitchFamily="18" charset="0"/>
              </a:rPr>
              <a:t>м.б</a:t>
            </a:r>
            <a:r>
              <a:rPr lang="ru-RU" altLang="ru-RU" sz="1600">
                <a:latin typeface="Times New Roman" panose="02020603050405020304" pitchFamily="18" charset="0"/>
                <a:cs typeface="Times New Roman" panose="02020603050405020304" pitchFamily="18" charset="0"/>
              </a:rPr>
              <a:t>. отменено либо заменено на периодическое подтверждение </a:t>
            </a:r>
            <a:r>
              <a:rPr lang="ru-RU" altLang="ru-RU" sz="1600" err="1">
                <a:latin typeface="Times New Roman" panose="02020603050405020304" pitchFamily="18" charset="0"/>
                <a:cs typeface="Times New Roman" panose="02020603050405020304" pitchFamily="18" charset="0"/>
              </a:rPr>
              <a:t>соотв</a:t>
            </a:r>
            <a:r>
              <a:rPr lang="ru-RU" altLang="ru-RU" sz="1600">
                <a:latin typeface="Times New Roman" panose="02020603050405020304" pitchFamily="18" charset="0"/>
                <a:cs typeface="Times New Roman" panose="02020603050405020304" pitchFamily="18" charset="0"/>
              </a:rPr>
              <a:t>-я </a:t>
            </a:r>
            <a:r>
              <a:rPr lang="ru-RU" altLang="ru-RU" sz="1600" err="1">
                <a:latin typeface="Times New Roman" panose="02020603050405020304" pitchFamily="18" charset="0"/>
                <a:cs typeface="Times New Roman" panose="02020603050405020304" pitchFamily="18" charset="0"/>
              </a:rPr>
              <a:t>лиценз</a:t>
            </a:r>
            <a:r>
              <a:rPr lang="ru-RU" altLang="ru-RU" sz="1600">
                <a:latin typeface="Times New Roman" panose="02020603050405020304" pitchFamily="18" charset="0"/>
                <a:cs typeface="Times New Roman" panose="02020603050405020304" pitchFamily="18" charset="0"/>
              </a:rPr>
              <a:t>. требованиям в форме </a:t>
            </a:r>
            <a:r>
              <a:rPr lang="ru-RU" altLang="ru-RU" sz="1600" err="1">
                <a:latin typeface="Times New Roman" panose="02020603050405020304" pitchFamily="18" charset="0"/>
                <a:cs typeface="Times New Roman" panose="02020603050405020304" pitchFamily="18" charset="0"/>
              </a:rPr>
              <a:t>гос.услуги</a:t>
            </a:r>
            <a:r>
              <a:rPr lang="ru-RU" altLang="ru-RU" sz="1600">
                <a:latin typeface="Times New Roman" panose="02020603050405020304" pitchFamily="18" charset="0"/>
                <a:cs typeface="Times New Roman" panose="02020603050405020304" pitchFamily="18" charset="0"/>
              </a:rPr>
              <a:t>.</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Ст.16</a:t>
            </a:r>
            <a:r>
              <a:rPr lang="ru-RU" altLang="ru-RU" sz="1400">
                <a:latin typeface="Times New Roman" panose="02020603050405020304" pitchFamily="18" charset="0"/>
                <a:cs typeface="Times New Roman" panose="02020603050405020304" pitchFamily="18" charset="0"/>
              </a:rPr>
              <a:t>. </a:t>
            </a:r>
            <a:r>
              <a:rPr lang="ru-RU" altLang="ru-RU" sz="1400" b="1">
                <a:solidFill>
                  <a:srgbClr val="7030A0"/>
                </a:solidFill>
                <a:latin typeface="Times New Roman" panose="02020603050405020304" pitchFamily="18" charset="0"/>
                <a:cs typeface="Times New Roman" panose="02020603050405020304" pitchFamily="18" charset="0"/>
              </a:rPr>
              <a:t>Объекты контроля</a:t>
            </a:r>
            <a:r>
              <a:rPr lang="ru-RU" altLang="ru-RU" sz="1400">
                <a:latin typeface="Times New Roman" panose="02020603050405020304" pitchFamily="18" charset="0"/>
                <a:cs typeface="Times New Roman" panose="02020603050405020304" pitchFamily="18" charset="0"/>
              </a:rPr>
              <a:t>:</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…2) результаты </a:t>
            </a:r>
            <a:r>
              <a:rPr lang="ru-RU" altLang="ru-RU" sz="1400" err="1">
                <a:latin typeface="Times New Roman" panose="02020603050405020304" pitchFamily="18" charset="0"/>
                <a:cs typeface="Times New Roman" panose="02020603050405020304" pitchFamily="18" charset="0"/>
              </a:rPr>
              <a:t>деят-ти</a:t>
            </a:r>
            <a:r>
              <a:rPr lang="ru-RU" altLang="ru-RU" sz="1400">
                <a:latin typeface="Times New Roman" panose="02020603050405020304" pitchFamily="18" charset="0"/>
                <a:cs typeface="Times New Roman" panose="02020603050405020304" pitchFamily="18" charset="0"/>
              </a:rPr>
              <a:t> граждан и организаций, в т.ч. продукция, работы и услуги, к кот. </a:t>
            </a:r>
            <a:r>
              <a:rPr lang="ru-RU" altLang="ru-RU" sz="1400" err="1">
                <a:latin typeface="Times New Roman" panose="02020603050405020304" pitchFamily="18" charset="0"/>
                <a:cs typeface="Times New Roman" panose="02020603050405020304" pitchFamily="18" charset="0"/>
              </a:rPr>
              <a:t>предъявл</a:t>
            </a:r>
            <a:r>
              <a:rPr lang="ru-RU" altLang="ru-RU" sz="1400">
                <a:latin typeface="Times New Roman" panose="02020603050405020304" pitchFamily="18" charset="0"/>
                <a:cs typeface="Times New Roman" panose="02020603050405020304" pitchFamily="18" charset="0"/>
              </a:rPr>
              <a:t>. </a:t>
            </a:r>
            <a:r>
              <a:rPr lang="ru-RU" altLang="ru-RU" sz="1400" err="1">
                <a:latin typeface="Times New Roman" panose="02020603050405020304" pitchFamily="18" charset="0"/>
                <a:cs typeface="Times New Roman" panose="02020603050405020304" pitchFamily="18" charset="0"/>
              </a:rPr>
              <a:t>обязат.треб</a:t>
            </a:r>
            <a:r>
              <a:rPr lang="ru-RU" altLang="ru-RU" sz="1400">
                <a:latin typeface="Times New Roman" panose="02020603050405020304" pitchFamily="18" charset="0"/>
                <a:cs typeface="Times New Roman" panose="02020603050405020304" pitchFamily="18" charset="0"/>
              </a:rPr>
              <a:t>.;</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3) </a:t>
            </a:r>
            <a:r>
              <a:rPr lang="ru-RU" altLang="ru-RU" sz="1400">
                <a:solidFill>
                  <a:srgbClr val="C00000"/>
                </a:solidFill>
                <a:latin typeface="Times New Roman" panose="02020603050405020304" pitchFamily="18" charset="0"/>
                <a:cs typeface="Times New Roman" panose="02020603050405020304" pitchFamily="18" charset="0"/>
              </a:rPr>
              <a:t>здания, помещения, сооружения.., территории, оборудование</a:t>
            </a:r>
            <a:r>
              <a:rPr lang="ru-RU" altLang="ru-RU" sz="1400">
                <a:latin typeface="Times New Roman" panose="02020603050405020304" pitchFamily="18" charset="0"/>
                <a:cs typeface="Times New Roman" panose="02020603050405020304" pitchFamily="18" charset="0"/>
              </a:rPr>
              <a:t>,…, </a:t>
            </a:r>
            <a:r>
              <a:rPr lang="ru-RU" altLang="ru-RU" sz="1400" b="1" u="sng">
                <a:solidFill>
                  <a:srgbClr val="C00000"/>
                </a:solidFill>
                <a:latin typeface="Times New Roman" panose="02020603050405020304" pitchFamily="18" charset="0"/>
                <a:cs typeface="Times New Roman" panose="02020603050405020304" pitchFamily="18" charset="0"/>
              </a:rPr>
              <a:t>материалы</a:t>
            </a:r>
            <a:r>
              <a:rPr lang="ru-RU" altLang="ru-RU" sz="1400" b="1" u="sng">
                <a:latin typeface="Times New Roman" panose="02020603050405020304" pitchFamily="18" charset="0"/>
                <a:cs typeface="Times New Roman" panose="02020603050405020304" pitchFamily="18" charset="0"/>
              </a:rPr>
              <a:t>, </a:t>
            </a:r>
            <a:r>
              <a:rPr lang="ru-RU" altLang="ru-RU" sz="1400">
                <a:latin typeface="Times New Roman" panose="02020603050405020304" pitchFamily="18" charset="0"/>
                <a:cs typeface="Times New Roman" panose="02020603050405020304" pitchFamily="18" charset="0"/>
              </a:rPr>
              <a:t>трансп. ср-ва, к кот. </a:t>
            </a:r>
            <a:r>
              <a:rPr lang="ru-RU" altLang="ru-RU" sz="1400" err="1">
                <a:latin typeface="Times New Roman" panose="02020603050405020304" pitchFamily="18" charset="0"/>
                <a:cs typeface="Times New Roman" panose="02020603050405020304" pitchFamily="18" charset="0"/>
              </a:rPr>
              <a:t>предъявл</a:t>
            </a:r>
            <a:r>
              <a:rPr lang="ru-RU" altLang="ru-RU" sz="1400">
                <a:latin typeface="Times New Roman" panose="02020603050405020304" pitchFamily="18" charset="0"/>
                <a:cs typeface="Times New Roman" panose="02020603050405020304" pitchFamily="18" charset="0"/>
              </a:rPr>
              <a:t>. </a:t>
            </a:r>
            <a:r>
              <a:rPr lang="ru-RU" altLang="ru-RU" sz="1400" err="1">
                <a:latin typeface="Times New Roman" panose="02020603050405020304" pitchFamily="18" charset="0"/>
                <a:cs typeface="Times New Roman" panose="02020603050405020304" pitchFamily="18" charset="0"/>
              </a:rPr>
              <a:t>обязат</a:t>
            </a:r>
            <a:r>
              <a:rPr lang="ru-RU" altLang="ru-RU" sz="1400">
                <a:latin typeface="Times New Roman" panose="02020603050405020304" pitchFamily="18" charset="0"/>
                <a:cs typeface="Times New Roman" panose="02020603050405020304" pitchFamily="18" charset="0"/>
              </a:rPr>
              <a:t>. требования.</a:t>
            </a:r>
          </a:p>
          <a:p>
            <a:pPr algn="just" eaLnBrk="1" hangingPunct="1">
              <a:spcBef>
                <a:spcPct val="20000"/>
              </a:spcBef>
              <a:buClr>
                <a:srgbClr val="0BD0D9"/>
              </a:buClr>
              <a:buSzPct val="95000"/>
            </a:pPr>
            <a:r>
              <a:rPr lang="ru-RU" altLang="ru-RU" sz="1400">
                <a:latin typeface="Times New Roman" panose="02020603050405020304" pitchFamily="18" charset="0"/>
                <a:cs typeface="Times New Roman" panose="02020603050405020304" pitchFamily="18" charset="0"/>
              </a:rPr>
              <a:t>		</a:t>
            </a:r>
            <a:r>
              <a:rPr lang="ru-RU" altLang="ru-RU" sz="1400" b="1">
                <a:solidFill>
                  <a:srgbClr val="C00000"/>
                </a:solidFill>
                <a:latin typeface="Times New Roman" panose="02020603050405020304" pitchFamily="18" charset="0"/>
                <a:cs typeface="Times New Roman" panose="02020603050405020304" pitchFamily="18" charset="0"/>
              </a:rPr>
              <a:t>Ст.23. </a:t>
            </a:r>
            <a:r>
              <a:rPr lang="ru-RU" altLang="ru-RU" sz="1400">
                <a:latin typeface="Times New Roman" panose="02020603050405020304" pitchFamily="18" charset="0"/>
                <a:cs typeface="Times New Roman" panose="02020603050405020304" pitchFamily="18" charset="0"/>
              </a:rPr>
              <a:t>ч.1 Категории риска и с</a:t>
            </a:r>
            <a:r>
              <a:rPr lang="ru-RU" altLang="ru-RU" sz="1400" b="1">
                <a:latin typeface="Times New Roman" panose="02020603050405020304" pitchFamily="18" charset="0"/>
                <a:cs typeface="Times New Roman" panose="02020603050405020304" pitchFamily="18" charset="0"/>
              </a:rPr>
              <a:t>т.25 ч.2-5. </a:t>
            </a:r>
          </a:p>
          <a:p>
            <a:pPr algn="just" eaLnBrk="1" hangingPunct="1">
              <a:spcBef>
                <a:spcPct val="20000"/>
              </a:spcBef>
              <a:buClr>
                <a:srgbClr val="0BD0D9"/>
              </a:buClr>
              <a:buSzPct val="95000"/>
            </a:pPr>
            <a:r>
              <a:rPr lang="ru-RU" altLang="ru-RU" sz="1400" b="1">
                <a:latin typeface="Times New Roman" panose="02020603050405020304" pitchFamily="18" charset="0"/>
                <a:cs typeface="Times New Roman" panose="02020603050405020304" pitchFamily="18" charset="0"/>
              </a:rPr>
              <a:t>		</a:t>
            </a:r>
            <a:r>
              <a:rPr lang="ru-RU" altLang="ru-RU" sz="1400">
                <a:latin typeface="Times New Roman" panose="02020603050405020304" pitchFamily="18" charset="0"/>
                <a:cs typeface="Times New Roman" panose="02020603050405020304" pitchFamily="18" charset="0"/>
              </a:rPr>
              <a:t>Учёт рисков при проведении надзора (частота мероприятий):</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solidFill>
                  <a:srgbClr val="C00000"/>
                </a:solidFill>
                <a:latin typeface="Times New Roman" panose="02020603050405020304" pitchFamily="18" charset="0"/>
                <a:cs typeface="Times New Roman" panose="02020603050405020304" pitchFamily="18" charset="0"/>
              </a:rPr>
              <a:t>чрезвычайно высокий: плановых – не менее 1 в год и контрольных – не более 2 в год;</a:t>
            </a:r>
          </a:p>
          <a:p>
            <a:pPr algn="just" eaLnBrk="1" hangingPunct="1">
              <a:spcBef>
                <a:spcPct val="20000"/>
              </a:spcBef>
              <a:buClr>
                <a:srgbClr val="0BD0D9"/>
              </a:buClr>
              <a:buSzPct val="95000"/>
            </a:pPr>
            <a:r>
              <a:rPr lang="ru-RU" altLang="ru-RU" sz="1400" b="1">
                <a:solidFill>
                  <a:srgbClr val="C00000"/>
                </a:solidFill>
                <a:latin typeface="Times New Roman" panose="02020603050405020304" pitchFamily="18" charset="0"/>
                <a:cs typeface="Times New Roman" panose="02020603050405020304" pitchFamily="18" charset="0"/>
              </a:rPr>
              <a:t>		высокий: плановых – не менее 1 в 4 года и контрольных - не более 1 в 2 года;</a:t>
            </a:r>
          </a:p>
          <a:p>
            <a:pPr algn="just" eaLnBrk="1" hangingPunct="1">
              <a:spcBef>
                <a:spcPct val="20000"/>
              </a:spcBef>
              <a:buClr>
                <a:srgbClr val="0BD0D9"/>
              </a:buClr>
              <a:buSzPct val="95000"/>
            </a:pPr>
            <a:r>
              <a:rPr lang="ru-RU" altLang="ru-RU" sz="1400" b="1">
                <a:solidFill>
                  <a:srgbClr val="C00000"/>
                </a:solidFill>
                <a:latin typeface="Times New Roman" panose="02020603050405020304" pitchFamily="18" charset="0"/>
                <a:cs typeface="Times New Roman" panose="02020603050405020304" pitchFamily="18" charset="0"/>
              </a:rPr>
              <a:t>		значительный: плановых – не менее 1 в 4 года и контрольных - не более 1 в 2 года</a:t>
            </a:r>
          </a:p>
          <a:p>
            <a:pPr algn="just" eaLnBrk="1" hangingPunct="1">
              <a:spcBef>
                <a:spcPct val="20000"/>
              </a:spcBef>
              <a:buClr>
                <a:srgbClr val="0BD0D9"/>
              </a:buClr>
              <a:buSzPct val="95000"/>
            </a:pPr>
            <a:r>
              <a:rPr lang="ru-RU" altLang="ru-RU" sz="1400" b="1">
                <a:solidFill>
                  <a:srgbClr val="C00000"/>
                </a:solidFill>
                <a:latin typeface="Times New Roman" panose="02020603050405020304" pitchFamily="18" charset="0"/>
                <a:cs typeface="Times New Roman" panose="02020603050405020304" pitchFamily="18" charset="0"/>
              </a:rPr>
              <a:t>		средний:  плановых – не менее 1 в 6 лет и контрольных - не более 1 в 3 года;</a:t>
            </a:r>
          </a:p>
          <a:p>
            <a:pPr algn="just" eaLnBrk="1" hangingPunct="1">
              <a:spcBef>
                <a:spcPct val="20000"/>
              </a:spcBef>
              <a:buClr>
                <a:srgbClr val="0BD0D9"/>
              </a:buClr>
              <a:buSzPct val="95000"/>
            </a:pPr>
            <a:r>
              <a:rPr lang="ru-RU" altLang="ru-RU" sz="1400" b="1">
                <a:solidFill>
                  <a:srgbClr val="C00000"/>
                </a:solidFill>
                <a:latin typeface="Times New Roman" panose="02020603050405020304" pitchFamily="18" charset="0"/>
                <a:cs typeface="Times New Roman" panose="02020603050405020304" pitchFamily="18" charset="0"/>
              </a:rPr>
              <a:t>		умеренный: плановых – не менее 1 в 6 лет и контрольных - не более 1 в 3 года;</a:t>
            </a:r>
          </a:p>
          <a:p>
            <a:pPr algn="just" eaLnBrk="1" hangingPunct="1">
              <a:spcBef>
                <a:spcPct val="20000"/>
              </a:spcBef>
              <a:buClr>
                <a:srgbClr val="0BD0D9"/>
              </a:buClr>
              <a:buSzPct val="95000"/>
              <a:buFont typeface="Wingdings 2" panose="05020102010507070707" pitchFamily="18" charset="2"/>
              <a:buNone/>
            </a:pPr>
            <a:r>
              <a:rPr lang="ru-RU" altLang="ru-RU" sz="1400" b="1">
                <a:solidFill>
                  <a:srgbClr val="C00000"/>
                </a:solidFill>
                <a:latin typeface="Times New Roman" panose="02020603050405020304" pitchFamily="18" charset="0"/>
                <a:cs typeface="Times New Roman" panose="02020603050405020304" pitchFamily="18" charset="0"/>
              </a:rPr>
              <a:t>		низкий – не проводятся.</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Ст.27. </a:t>
            </a:r>
            <a:r>
              <a:rPr lang="ru-RU" altLang="ru-RU" sz="1400">
                <a:latin typeface="Times New Roman" panose="02020603050405020304" pitchFamily="18" charset="0"/>
                <a:cs typeface="Times New Roman" panose="02020603050405020304" pitchFamily="18" charset="0"/>
              </a:rPr>
              <a:t>Должностные лица контрольных (надзорных) органов:</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a:solidFill>
                  <a:srgbClr val="00B050"/>
                </a:solidFill>
                <a:latin typeface="Times New Roman" panose="02020603050405020304" pitchFamily="18" charset="0"/>
                <a:cs typeface="Times New Roman" panose="02020603050405020304" pitchFamily="18" charset="0"/>
              </a:rPr>
              <a:t>1) руководитель (заместитель руководителя);</a:t>
            </a:r>
          </a:p>
          <a:p>
            <a:pPr algn="just" eaLnBrk="1" hangingPunct="1">
              <a:spcBef>
                <a:spcPct val="20000"/>
              </a:spcBef>
              <a:buClr>
                <a:srgbClr val="0BD0D9"/>
              </a:buClr>
              <a:buSzPct val="95000"/>
              <a:buFont typeface="Wingdings 2" panose="05020102010507070707" pitchFamily="18" charset="2"/>
              <a:buNone/>
            </a:pPr>
            <a:r>
              <a:rPr lang="ru-RU" altLang="ru-RU" sz="1400">
                <a:solidFill>
                  <a:srgbClr val="00B050"/>
                </a:solidFill>
                <a:latin typeface="Times New Roman" panose="02020603050405020304" pitchFamily="18" charset="0"/>
                <a:cs typeface="Times New Roman" panose="02020603050405020304" pitchFamily="18" charset="0"/>
              </a:rPr>
              <a:t>		2) должностное лицо (инспектор).</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Ст.29. </a:t>
            </a:r>
            <a:r>
              <a:rPr lang="ru-RU" altLang="ru-RU" sz="1400">
                <a:latin typeface="Times New Roman" panose="02020603050405020304" pitchFamily="18" charset="0"/>
                <a:cs typeface="Times New Roman" panose="02020603050405020304" pitchFamily="18" charset="0"/>
              </a:rPr>
              <a:t>Права и обязанности инспектора.</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Ст.30</a:t>
            </a:r>
            <a:r>
              <a:rPr lang="ru-RU" altLang="ru-RU" sz="1400">
                <a:latin typeface="Times New Roman" panose="02020603050405020304" pitchFamily="18" charset="0"/>
                <a:cs typeface="Times New Roman" panose="02020603050405020304" pitchFamily="18" charset="0"/>
              </a:rPr>
              <a:t>. Оценка эффективности надзорных органов (определяется Правительством РФ).</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a:solidFill>
                  <a:srgbClr val="3366FF"/>
                </a:solidFill>
                <a:latin typeface="Times New Roman" panose="02020603050405020304" pitchFamily="18" charset="0"/>
                <a:cs typeface="Times New Roman" panose="02020603050405020304" pitchFamily="18" charset="0"/>
              </a:rPr>
              <a:t>ч.2. 1) ключевые показатели уровня минимизации вреда (ущерба) ценностям;</a:t>
            </a:r>
          </a:p>
          <a:p>
            <a:pPr algn="just" eaLnBrk="1" hangingPunct="1">
              <a:spcBef>
                <a:spcPct val="20000"/>
              </a:spcBef>
              <a:buClr>
                <a:srgbClr val="0BD0D9"/>
              </a:buClr>
              <a:buSzPct val="95000"/>
              <a:buFont typeface="Wingdings 2" panose="05020102010507070707" pitchFamily="18" charset="2"/>
              <a:buNone/>
            </a:pPr>
            <a:r>
              <a:rPr lang="ru-RU" altLang="ru-RU" sz="1400">
                <a:solidFill>
                  <a:srgbClr val="3366FF"/>
                </a:solidFill>
                <a:latin typeface="Times New Roman" panose="02020603050405020304" pitchFamily="18" charset="0"/>
                <a:cs typeface="Times New Roman" panose="02020603050405020304" pitchFamily="18" charset="0"/>
              </a:rPr>
              <a:t>		       2) соотношение степени устранения 	риска вреда и объёма трудовых, материальных и финансовых ресурсов.</a:t>
            </a:r>
          </a:p>
          <a:p>
            <a:pPr algn="just" eaLnBrk="1" hangingPunct="1">
              <a:spcBef>
                <a:spcPct val="20000"/>
              </a:spcBef>
              <a:buClr>
                <a:srgbClr val="0BD0D9"/>
              </a:buClr>
              <a:buSzPct val="95000"/>
              <a:buFont typeface="Wingdings 2" panose="05020102010507070707" pitchFamily="18" charset="2"/>
              <a:buNone/>
            </a:pPr>
            <a:r>
              <a:rPr lang="ru-RU" altLang="ru-RU" sz="1200">
                <a:latin typeface="Times New Roman" panose="02020603050405020304" pitchFamily="18" charset="0"/>
                <a:cs typeface="Times New Roman" panose="02020603050405020304" pitchFamily="18" charset="0"/>
              </a:rPr>
              <a:t>		</a:t>
            </a:r>
            <a:r>
              <a:rPr lang="ru-RU" altLang="ru-RU" sz="1200">
                <a:solidFill>
                  <a:srgbClr val="C00000"/>
                </a:solidFill>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r>
              <a:rPr lang="ru-RU" altLang="ru-RU" sz="1200">
                <a:solidFill>
                  <a:srgbClr val="C00000"/>
                </a:solidFill>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endParaRPr lang="ru-RU" altLang="ru-RU" sz="1200">
              <a:solidFill>
                <a:srgbClr val="C00000"/>
              </a:solidFill>
              <a:latin typeface="Times New Roman" panose="02020603050405020304" pitchFamily="18" charset="0"/>
              <a:cs typeface="Times New Roman" panose="02020603050405020304" pitchFamily="18" charset="0"/>
            </a:endParaRPr>
          </a:p>
          <a:p>
            <a:pPr algn="just" eaLnBrk="1" hangingPunct="1">
              <a:spcBef>
                <a:spcPct val="20000"/>
              </a:spcBef>
              <a:buClr>
                <a:srgbClr val="0BD0D9"/>
              </a:buClr>
              <a:buSzPct val="95000"/>
              <a:buFont typeface="Wingdings 2" panose="05020102010507070707" pitchFamily="18" charset="2"/>
              <a:buNone/>
            </a:pPr>
            <a:endParaRPr lang="ru-RU" altLang="ru-RU" sz="1400">
              <a:latin typeface="Arial" panose="020B0604020202020204" pitchFamily="34" charset="0"/>
              <a:cs typeface="Arial" panose="020B0604020202020204" pitchFamily="34" charset="0"/>
            </a:endParaRPr>
          </a:p>
          <a:p>
            <a:pPr algn="just" eaLnBrk="1" hangingPunct="1">
              <a:spcBef>
                <a:spcPct val="20000"/>
              </a:spcBef>
              <a:buClr>
                <a:srgbClr val="0BD0D9"/>
              </a:buClr>
              <a:buSzPct val="95000"/>
              <a:buFont typeface="Wingdings 2" panose="05020102010507070707" pitchFamily="18" charset="2"/>
              <a:buNone/>
            </a:pPr>
            <a:r>
              <a:rPr lang="ru-RU" altLang="ru-RU" sz="1400">
                <a:latin typeface="Arial" panose="020B0604020202020204" pitchFamily="34" charset="0"/>
                <a:cs typeface="Arial" panose="020B0604020202020204" pitchFamily="34" charset="0"/>
              </a:rPr>
              <a:t>		</a:t>
            </a:r>
            <a:endParaRPr lang="ru-RU" altLang="ru-RU" sz="1200">
              <a:latin typeface="Arial" panose="020B0604020202020204" pitchFamily="34" charset="0"/>
              <a:cs typeface="Arial" panose="020B0604020202020204" pitchFamily="34" charset="0"/>
            </a:endParaRPr>
          </a:p>
        </p:txBody>
      </p:sp>
      <p:pic>
        <p:nvPicPr>
          <p:cNvPr id="28677" name="Picture 8" descr="C:\Users\Main\Pictures\логотипы знаки символы\лого палаты.jpg">
            <a:extLst>
              <a:ext uri="{FF2B5EF4-FFF2-40B4-BE49-F238E27FC236}">
                <a16:creationId xmlns:a16="http://schemas.microsoft.com/office/drawing/2014/main" id="{11CE8507-877E-4F07-8CB6-E6DFABC7A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2" y="0"/>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газета, квитанция&#10;&#10;Автоматически созданное описание">
            <a:extLst>
              <a:ext uri="{FF2B5EF4-FFF2-40B4-BE49-F238E27FC236}">
                <a16:creationId xmlns:a16="http://schemas.microsoft.com/office/drawing/2014/main" id="{E87DEDE6-1E26-53B4-2F98-E6954EBAE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6214534"/>
          </a:xfrm>
          <a:prstGeom prst="rect">
            <a:avLst/>
          </a:prstGeom>
        </p:spPr>
      </p:pic>
    </p:spTree>
    <p:extLst>
      <p:ext uri="{BB962C8B-B14F-4D97-AF65-F5344CB8AC3E}">
        <p14:creationId xmlns:p14="http://schemas.microsoft.com/office/powerpoint/2010/main" val="2334000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8E26D22-7E0A-4AAC-A588-02BE4F362E7E}"/>
              </a:ext>
            </a:extLst>
          </p:cNvPr>
          <p:cNvSpPr>
            <a:spLocks noGrp="1"/>
          </p:cNvSpPr>
          <p:nvPr>
            <p:ph type="title"/>
          </p:nvPr>
        </p:nvSpPr>
        <p:spPr>
          <a:xfrm>
            <a:off x="0" y="1"/>
            <a:ext cx="12192000" cy="479425"/>
          </a:xfrm>
        </p:spPr>
        <p:txBody>
          <a:bodyPr>
            <a:normAutofit/>
          </a:bodyPr>
          <a:lstStyle/>
          <a:p>
            <a:pPr algn="ctr"/>
            <a:r>
              <a:rPr lang="ru-RU" altLang="ru-RU" sz="1600" b="1" dirty="0">
                <a:latin typeface="Times New Roman" panose="02020603050405020304" pitchFamily="18" charset="0"/>
                <a:cs typeface="Times New Roman" panose="02020603050405020304" pitchFamily="18" charset="0"/>
              </a:rPr>
              <a:t>      </a:t>
            </a:r>
            <a:r>
              <a:rPr lang="ru-RU" altLang="ru-RU" sz="1800" b="1" dirty="0">
                <a:solidFill>
                  <a:srgbClr val="FF0000"/>
                </a:solidFill>
                <a:latin typeface="Times New Roman" panose="02020603050405020304" pitchFamily="18" charset="0"/>
                <a:cs typeface="Times New Roman" panose="02020603050405020304" pitchFamily="18" charset="0"/>
              </a:rPr>
              <a:t>Перспективы деревянного домостроения и их огнезащиты</a:t>
            </a:r>
          </a:p>
        </p:txBody>
      </p:sp>
      <p:sp>
        <p:nvSpPr>
          <p:cNvPr id="122883" name="Rectangle 3">
            <a:extLst>
              <a:ext uri="{FF2B5EF4-FFF2-40B4-BE49-F238E27FC236}">
                <a16:creationId xmlns:a16="http://schemas.microsoft.com/office/drawing/2014/main" id="{6E59192E-4703-4EF1-91A7-460B04BFD4FF}"/>
              </a:ext>
            </a:extLst>
          </p:cNvPr>
          <p:cNvSpPr>
            <a:spLocks noGrp="1"/>
          </p:cNvSpPr>
          <p:nvPr>
            <p:ph type="body" idx="1"/>
          </p:nvPr>
        </p:nvSpPr>
        <p:spPr>
          <a:xfrm>
            <a:off x="0" y="479425"/>
            <a:ext cx="12192000" cy="6378575"/>
          </a:xfrm>
        </p:spPr>
        <p:txBody>
          <a:bodyPr>
            <a:normAutofit fontScale="92500" lnSpcReduction="20000"/>
          </a:bodyPr>
          <a:lstStyle/>
          <a:p>
            <a:pPr algn="just">
              <a:lnSpc>
                <a:spcPct val="80000"/>
              </a:lnSpc>
            </a:pPr>
            <a:r>
              <a:rPr lang="ru-RU" altLang="ru-RU" sz="1600" dirty="0">
                <a:solidFill>
                  <a:srgbClr val="0033CC"/>
                </a:solidFill>
                <a:latin typeface="Times New Roman" panose="02020603050405020304" pitchFamily="18" charset="0"/>
                <a:cs typeface="Times New Roman" panose="02020603050405020304" pitchFamily="18" charset="0"/>
              </a:rPr>
              <a:t>       </a:t>
            </a:r>
          </a:p>
          <a:p>
            <a:pPr algn="just">
              <a:lnSpc>
                <a:spcPct val="80000"/>
              </a:lnSpc>
            </a:pP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В последние 5 лет в России существенно возросло внимание к деревянным конструкциям для строительства, </a:t>
            </a:r>
            <a:r>
              <a:rPr lang="ru-RU"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п</a:t>
            </a:r>
            <a:r>
              <a:rPr lang="ru-RU" sz="17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риняты </a:t>
            </a:r>
            <a:r>
              <a:rPr lang="ru-RU"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21 новый ГОСТ и СП,  ещё 11 – актуализированы</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В 2022 году Минстрой разработал еще 7 нормативно-технических документов. Об этом на вебинаре «Современные деревянные конструкции» от 100+ TechnoBuild и ЦНИИСК им. В. А. Кучеренко рассказал </a:t>
            </a:r>
            <a:r>
              <a:rPr lang="ru-RU"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заведующий лабораторией несущих деревянных конструкций института Павел Смирнов.</a:t>
            </a:r>
          </a:p>
          <a:p>
            <a:pPr algn="just">
              <a:lnSpc>
                <a:spcPct val="80000"/>
              </a:lnSpc>
            </a:pP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В 2021 г. - Минстрой России, Минпромторг и фонд ДОМ.РФ провели </a:t>
            </a:r>
            <a:r>
              <a:rPr lang="ru-RU" sz="1700" u="sng" dirty="0">
                <a:effectLst/>
                <a:latin typeface="Times New Roman" panose="02020603050405020304" pitchFamily="18" charset="0"/>
                <a:ea typeface="Calibri" panose="020F0502020204030204" pitchFamily="34" charset="0"/>
                <a:cs typeface="Times New Roman" panose="02020603050405020304" pitchFamily="18" charset="0"/>
              </a:rPr>
              <a:t>конкурс на разработку типовой проектной документации жилых домов и социально-культурных объектов</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с использованием деревянных несущих строительных конструкций.</a:t>
            </a:r>
            <a:endParaRPr lang="ru-RU" altLang="ru-RU" sz="1700" b="1" dirty="0">
              <a:solidFill>
                <a:srgbClr val="0033CC"/>
              </a:solidFill>
              <a:latin typeface="Times New Roman" panose="02020603050405020304" pitchFamily="18" charset="0"/>
              <a:cs typeface="Times New Roman" panose="02020603050405020304" pitchFamily="18" charset="0"/>
            </a:endParaRPr>
          </a:p>
          <a:p>
            <a:pPr algn="just">
              <a:lnSpc>
                <a:spcPct val="80000"/>
              </a:lnSpc>
            </a:pP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Перспективы - технология CLT-панелей. Это многослойный материал, где в качестве слоев используются доски, соединенные между собой клеем. В Европе уже есть примеры реализации многоэтажных зданий с применением CLT. Самый известный – </a:t>
            </a:r>
            <a:r>
              <a:rPr lang="ru-RU" sz="17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отель WOOD в Норвегии, высота которого составляет примерно 85 метров</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В России четырехэтажные дома из CLT начала строить компания </a:t>
            </a:r>
            <a:r>
              <a:rPr lang="ru-RU" sz="1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Segezha</a:t>
            </a:r>
            <a:r>
              <a:rPr lang="ru-RU" sz="1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Group</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80000"/>
              </a:lnSpc>
            </a:pPr>
            <a:r>
              <a:rPr lang="ru-RU"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2022г. </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700" b="1" dirty="0">
                <a:effectLst/>
                <a:latin typeface="Times New Roman" panose="02020603050405020304" pitchFamily="18" charset="0"/>
                <a:ea typeface="Calibri" panose="020F0502020204030204" pitchFamily="34" charset="0"/>
                <a:cs typeface="Times New Roman" panose="02020603050405020304" pitchFamily="18" charset="0"/>
              </a:rPr>
              <a:t>проект 4-х этажного </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(с подвалом) </a:t>
            </a:r>
            <a:r>
              <a:rPr lang="ru-RU" sz="1700" b="1" dirty="0">
                <a:effectLst/>
                <a:latin typeface="Times New Roman" panose="02020603050405020304" pitchFamily="18" charset="0"/>
                <a:ea typeface="Calibri" panose="020F0502020204030204" pitchFamily="34" charset="0"/>
                <a:cs typeface="Times New Roman" panose="02020603050405020304" pitchFamily="18" charset="0"/>
              </a:rPr>
              <a:t>многоквартирного жилого дома 18х55м </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(г. Сокол Вологодской обл.), разработчик СТУ – ООО «</a:t>
            </a:r>
            <a:r>
              <a:rPr lang="ru-RU" sz="1700" dirty="0" err="1">
                <a:effectLst/>
                <a:latin typeface="Times New Roman" panose="02020603050405020304" pitchFamily="18" charset="0"/>
                <a:ea typeface="Calibri" panose="020F0502020204030204" pitchFamily="34" charset="0"/>
                <a:cs typeface="Times New Roman" panose="02020603050405020304" pitchFamily="18" charset="0"/>
              </a:rPr>
              <a:t>СтройТехБезопасность</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700" dirty="0">
                <a:latin typeface="Times New Roman" panose="02020603050405020304" pitchFamily="18" charset="0"/>
                <a:cs typeface="Times New Roman" panose="02020603050405020304" pitchFamily="18" charset="0"/>
              </a:rPr>
              <a:t>Основные элементы каркаса здания выше нуля – CLT-панели (перекрестно-клееная древесина) по панельно-стеновой системе. </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Получено положительное заключение ВНИИПО МЧС России. </a:t>
            </a:r>
            <a:r>
              <a:rPr lang="ru-RU" sz="1700" b="1" dirty="0">
                <a:solidFill>
                  <a:srgbClr val="C00000"/>
                </a:solidFill>
                <a:latin typeface="Times New Roman" panose="02020603050405020304" pitchFamily="18" charset="0"/>
                <a:cs typeface="Times New Roman" panose="02020603050405020304" pitchFamily="18" charset="0"/>
              </a:rPr>
              <a:t>На заседании НТС ДНПР МЧС России 12.04.2022г. СТУ рекомендованы к согласованию.</a:t>
            </a:r>
            <a:endParaRPr lang="ru-RU" sz="17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80000"/>
              </a:lnSpc>
            </a:pPr>
            <a:r>
              <a:rPr lang="ru-RU" sz="1700" b="1" dirty="0">
                <a:effectLst/>
                <a:latin typeface="Times New Roman" panose="02020603050405020304" pitchFamily="18" charset="0"/>
                <a:ea typeface="Calibri" panose="020F0502020204030204" pitchFamily="34" charset="0"/>
                <a:cs typeface="Times New Roman" panose="02020603050405020304" pitchFamily="18" charset="0"/>
              </a:rPr>
              <a:t>Январь 2023 год </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проект СТО «Многоквартирные  жилые дома до 4-х этажей с применением деревянных конструкций, созданных индустриальным способом (из </a:t>
            </a:r>
            <a:r>
              <a:rPr lang="ru-RU" sz="1700" dirty="0" err="1">
                <a:effectLst/>
                <a:latin typeface="Times New Roman" panose="02020603050405020304" pitchFamily="18" charset="0"/>
                <a:ea typeface="Calibri" panose="020F0502020204030204" pitchFamily="34" charset="0"/>
                <a:cs typeface="Times New Roman" panose="02020603050405020304" pitchFamily="18" charset="0"/>
              </a:rPr>
              <a:t>перекрёстноклееной</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древесины). Требования пожарной безопасности» – пока это самый крупный подобный проект! </a:t>
            </a:r>
          </a:p>
          <a:p>
            <a:pPr algn="just">
              <a:lnSpc>
                <a:spcPct val="80000"/>
              </a:lnSpc>
            </a:pP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Активно развиваются и другие технологии, например, каркасно-панельная. Так, в </a:t>
            </a:r>
            <a:r>
              <a:rPr lang="ru-RU" sz="1700" dirty="0" err="1">
                <a:effectLst/>
                <a:latin typeface="Times New Roman" panose="02020603050405020304" pitchFamily="18" charset="0"/>
                <a:ea typeface="Calibri" panose="020F0502020204030204" pitchFamily="34" charset="0"/>
                <a:cs typeface="Times New Roman" panose="02020603050405020304" pitchFamily="18" charset="0"/>
              </a:rPr>
              <a:t>г.Торжок</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построили здание с каркасом из конструкции LVL – клееного шпона. Его особенность заключается в высокой заводской готовности, экологичности и долговечности, что подтверждают проведенные исследования.  </a:t>
            </a:r>
          </a:p>
          <a:p>
            <a:pPr algn="just">
              <a:lnSpc>
                <a:spcPct val="107000"/>
              </a:lnSpc>
              <a:spcAft>
                <a:spcPts val="800"/>
              </a:spcAft>
            </a:pP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Традиционной областью применения клееных деревянных конструкций и другого типа конструкций являются </a:t>
            </a:r>
            <a:r>
              <a:rPr lang="ru-RU" sz="17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бассейны и аквапарки</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Наиболее значимый проект в России – </a:t>
            </a:r>
            <a:r>
              <a:rPr lang="ru-RU" sz="17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Дворец водных видов спорта в г. Казань. Пролет здания составляет 63 м, длина – более 100 м.</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Как правило, в проектах с высокой влажностью среды эксплуатации применяются хвойные породы – сосна и ель, это связано с особенностями склеивания конструкций.</a:t>
            </a:r>
          </a:p>
          <a:p>
            <a:pPr algn="just">
              <a:lnSpc>
                <a:spcPct val="107000"/>
              </a:lnSpc>
              <a:spcAft>
                <a:spcPts val="800"/>
              </a:spcAft>
            </a:pP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Другая область широкого применения деревянных конструкций – </a:t>
            </a:r>
            <a:r>
              <a:rPr lang="ru-RU" sz="17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сооружения с химически агрессивной средой</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т.к. древесина является практически инертным материалом в этом отношении. Наиболее крупные проекты – склады минеральных удобрений в </a:t>
            </a:r>
            <a:r>
              <a:rPr lang="ru-RU" sz="1700" dirty="0" err="1">
                <a:effectLst/>
                <a:latin typeface="Times New Roman" panose="02020603050405020304" pitchFamily="18" charset="0"/>
                <a:ea typeface="Calibri" panose="020F0502020204030204" pitchFamily="34" charset="0"/>
                <a:cs typeface="Times New Roman" panose="02020603050405020304" pitchFamily="18" charset="0"/>
              </a:rPr>
              <a:t>г.Березники</a:t>
            </a:r>
            <a:r>
              <a:rPr lang="ru-RU" sz="1700" dirty="0">
                <a:effectLst/>
                <a:latin typeface="Times New Roman" panose="02020603050405020304" pitchFamily="18" charset="0"/>
                <a:ea typeface="Calibri" panose="020F0502020204030204" pitchFamily="34" charset="0"/>
                <a:cs typeface="Times New Roman" panose="02020603050405020304" pitchFamily="18" charset="0"/>
              </a:rPr>
              <a:t> и склад руды на Гремячинском ГОК.</a:t>
            </a:r>
          </a:p>
          <a:p>
            <a:pPr>
              <a:lnSpc>
                <a:spcPct val="80000"/>
              </a:lnSpc>
            </a:pPr>
            <a:endParaRPr lang="ru-RU" altLang="ru-RU" sz="1200" dirty="0"/>
          </a:p>
        </p:txBody>
      </p:sp>
      <p:pic>
        <p:nvPicPr>
          <p:cNvPr id="5" name="Picture 8" descr="C:\Users\Main\Pictures\логотипы знаки символы\лого палаты.jpg">
            <a:extLst>
              <a:ext uri="{FF2B5EF4-FFF2-40B4-BE49-F238E27FC236}">
                <a16:creationId xmlns:a16="http://schemas.microsoft.com/office/drawing/2014/main" id="{4C22EFC5-2848-494C-903C-98B8BEE7C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3238" cy="47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986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Номер слайда 5">
            <a:extLst>
              <a:ext uri="{FF2B5EF4-FFF2-40B4-BE49-F238E27FC236}">
                <a16:creationId xmlns:a16="http://schemas.microsoft.com/office/drawing/2014/main" id="{54487F1E-9B04-405A-B893-DAC81D63A98F}"/>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884E15A3-B312-48EF-BBCB-8D5DBBCCA413}" type="slidenum">
              <a:rPr lang="ru-RU" altLang="ru-RU" sz="1200" b="1">
                <a:solidFill>
                  <a:srgbClr val="045C75"/>
                </a:solidFill>
                <a:latin typeface="Times New Roman" panose="02020603050405020304" pitchFamily="18" charset="0"/>
              </a:rPr>
              <a:pPr algn="r" eaLnBrk="1" hangingPunct="1"/>
              <a:t>15</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FCDBB230-C760-4F25-8C7F-5D13B5A17C36}"/>
              </a:ext>
            </a:extLst>
          </p:cNvPr>
          <p:cNvSpPr txBox="1">
            <a:spLocks/>
          </p:cNvSpPr>
          <p:nvPr/>
        </p:nvSpPr>
        <p:spPr>
          <a:xfrm>
            <a:off x="2063750" y="115888"/>
            <a:ext cx="8496300" cy="792162"/>
          </a:xfrm>
          <a:prstGeom prst="rect">
            <a:avLst/>
          </a:prstGeom>
        </p:spPr>
        <p:txBody>
          <a:bodyPr>
            <a:normAutofit fontScale="70000" lnSpcReduction="20000"/>
          </a:bodyPr>
          <a:lstStyle/>
          <a:p>
            <a:pPr marL="274320" indent="-274320" algn="ctr">
              <a:spcBef>
                <a:spcPct val="20000"/>
              </a:spcBef>
              <a:buClr>
                <a:schemeClr val="accent3"/>
              </a:buClr>
              <a:buSzPct val="95000"/>
              <a:buFont typeface="Wingdings 2"/>
              <a:buChar char=""/>
              <a:defRPr/>
            </a:pPr>
            <a:r>
              <a:rPr lang="ru-RU" sz="2600" b="1">
                <a:latin typeface="Times New Roman" panose="02020603050405020304" pitchFamily="18" charset="0"/>
                <a:cs typeface="Times New Roman" panose="02020603050405020304" pitchFamily="18" charset="0"/>
              </a:rPr>
              <a:t>Федеральный закон «О государственном контроле (надзоре) и……в РФ»</a:t>
            </a:r>
          </a:p>
          <a:p>
            <a:pPr marL="274320" indent="-274320" algn="ctr">
              <a:spcBef>
                <a:spcPct val="20000"/>
              </a:spcBef>
              <a:buClr>
                <a:schemeClr val="accent3"/>
              </a:buClr>
              <a:buSzPct val="95000"/>
              <a:buFont typeface="Wingdings 2"/>
              <a:buChar char=""/>
              <a:defRPr/>
            </a:pPr>
            <a:r>
              <a:rPr lang="ru-RU" sz="2600" b="1">
                <a:solidFill>
                  <a:srgbClr val="C00000"/>
                </a:solidFill>
                <a:latin typeface="Times New Roman" panose="02020603050405020304" pitchFamily="18" charset="0"/>
                <a:cs typeface="Times New Roman" panose="02020603050405020304" pitchFamily="18" charset="0"/>
              </a:rPr>
              <a:t>ФЗ №248 </a:t>
            </a:r>
            <a:r>
              <a:rPr lang="ru-RU" sz="2600" b="1">
                <a:latin typeface="Times New Roman" panose="02020603050405020304" pitchFamily="18" charset="0"/>
                <a:cs typeface="Times New Roman" panose="02020603050405020304" pitchFamily="18" charset="0"/>
              </a:rPr>
              <a:t>от 31.07.2020г. – </a:t>
            </a:r>
            <a:r>
              <a:rPr lang="ru-RU" sz="2600" b="1">
                <a:solidFill>
                  <a:srgbClr val="C00000"/>
                </a:solidFill>
                <a:latin typeface="Times New Roman" panose="02020603050405020304" pitchFamily="18" charset="0"/>
                <a:cs typeface="Times New Roman" panose="02020603050405020304" pitchFamily="18" charset="0"/>
              </a:rPr>
              <a:t> продолжение</a:t>
            </a:r>
          </a:p>
        </p:txBody>
      </p:sp>
      <p:sp>
        <p:nvSpPr>
          <p:cNvPr id="29700" name="Содержимое 4">
            <a:extLst>
              <a:ext uri="{FF2B5EF4-FFF2-40B4-BE49-F238E27FC236}">
                <a16:creationId xmlns:a16="http://schemas.microsoft.com/office/drawing/2014/main" id="{53C26494-27BF-440A-BE3E-038B499E4493}"/>
              </a:ext>
            </a:extLst>
          </p:cNvPr>
          <p:cNvSpPr txBox="1">
            <a:spLocks/>
          </p:cNvSpPr>
          <p:nvPr/>
        </p:nvSpPr>
        <p:spPr bwMode="auto">
          <a:xfrm>
            <a:off x="0" y="908050"/>
            <a:ext cx="12192000"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just" eaLnBrk="1" hangingPunct="1">
              <a:spcBef>
                <a:spcPct val="20000"/>
              </a:spcBef>
              <a:buClr>
                <a:srgbClr val="0BD0D9"/>
              </a:buClr>
              <a:buSzPct val="95000"/>
              <a:buFont typeface="Wingdings 2" panose="05020102010507070707" pitchFamily="18" charset="2"/>
              <a:buNone/>
            </a:pPr>
            <a:r>
              <a:rPr lang="ru-RU" altLang="ru-RU" sz="1400" b="1">
                <a:solidFill>
                  <a:srgbClr val="FF0000"/>
                </a:solidFill>
                <a:latin typeface="Arial" panose="020B0604020202020204" pitchFamily="34" charset="0"/>
                <a:cs typeface="Arial" panose="020B0604020202020204" pitchFamily="34" charset="0"/>
              </a:rPr>
              <a:t>		</a:t>
            </a:r>
            <a:r>
              <a:rPr lang="ru-RU" altLang="ru-RU" sz="1400">
                <a:latin typeface="Arial" panose="020B0604020202020204" pitchFamily="34" charset="0"/>
                <a:cs typeface="Arial" panose="020B0604020202020204" pitchFamily="34" charset="0"/>
              </a:rPr>
              <a:t> </a:t>
            </a:r>
            <a:r>
              <a:rPr lang="ru-RU" altLang="ru-RU" sz="1400" b="1">
                <a:latin typeface="Times New Roman" panose="02020603050405020304" pitchFamily="18" charset="0"/>
                <a:cs typeface="Times New Roman" panose="02020603050405020304" pitchFamily="18" charset="0"/>
              </a:rPr>
              <a:t>Ст.49. Объявление предостережения</a:t>
            </a:r>
          </a:p>
          <a:p>
            <a:pPr algn="just" eaLnBrk="1" hangingPunct="1">
              <a:spcBef>
                <a:spcPct val="20000"/>
              </a:spcBef>
              <a:buClr>
                <a:srgbClr val="0BD0D9"/>
              </a:buClr>
              <a:buSzPct val="95000"/>
              <a:buFont typeface="Wingdings 2" panose="05020102010507070707" pitchFamily="18" charset="2"/>
              <a:buNone/>
            </a:pPr>
            <a:r>
              <a:rPr lang="ru-RU" altLang="ru-RU" sz="1400" b="1">
                <a:latin typeface="Times New Roman" panose="02020603050405020304" pitchFamily="18" charset="0"/>
                <a:cs typeface="Times New Roman" panose="02020603050405020304" pitchFamily="18" charset="0"/>
              </a:rPr>
              <a:t>		ч.3. </a:t>
            </a:r>
            <a:r>
              <a:rPr lang="ru-RU" altLang="ru-RU" sz="1400">
                <a:latin typeface="Times New Roman" panose="02020603050405020304" pitchFamily="18" charset="0"/>
                <a:cs typeface="Times New Roman" panose="02020603050405020304" pitchFamily="18" charset="0"/>
              </a:rPr>
              <a:t>При объявлении предостережения о недопустимости нарушения обязательных требований одновременно направляется адрес сайта в сети «Интернет», позволяющий пройти самообследование соблюдения обязательных требований.	</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С</a:t>
            </a:r>
            <a:r>
              <a:rPr lang="ru-RU" altLang="ru-RU" sz="1400" b="1">
                <a:latin typeface="Times New Roman" panose="02020603050405020304" pitchFamily="18" charset="0"/>
                <a:cs typeface="Times New Roman" panose="02020603050405020304" pitchFamily="18" charset="0"/>
              </a:rPr>
              <a:t>т.50. Консультирование</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Ст.51. Самообследование.</a:t>
            </a:r>
          </a:p>
          <a:p>
            <a:pPr algn="just" eaLnBrk="1" hangingPunct="1">
              <a:spcBef>
                <a:spcPct val="20000"/>
              </a:spcBef>
              <a:buClr>
                <a:srgbClr val="0BD0D9"/>
              </a:buClr>
              <a:buSzPct val="95000"/>
              <a:buFont typeface="Wingdings 2" panose="05020102010507070707" pitchFamily="18" charset="2"/>
              <a:buNone/>
            </a:pPr>
            <a:r>
              <a:rPr lang="ru-RU" altLang="ru-RU" sz="1400" b="1">
                <a:latin typeface="Times New Roman" panose="02020603050405020304" pitchFamily="18" charset="0"/>
                <a:cs typeface="Times New Roman" panose="02020603050405020304" pitchFamily="18" charset="0"/>
              </a:rPr>
              <a:t>		</a:t>
            </a:r>
            <a:r>
              <a:rPr lang="ru-RU" altLang="ru-RU" sz="1400">
                <a:latin typeface="Times New Roman" panose="02020603050405020304" pitchFamily="18" charset="0"/>
                <a:cs typeface="Times New Roman" panose="02020603050405020304" pitchFamily="18" charset="0"/>
              </a:rPr>
              <a:t>Осуществляется в автоматизированном режиме  способами, указанными на официальном сайте надзорного органа как контролируемого лица , так и его обособленных подразделений, иных объектов.</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ч.3. Контролируемые лица, получившие высокую оценку соблюдения ими обязательных требований по итогам самообследования, вправе принять декларацию соблюдения обязательных требований. Декларация (ч.4) направляется в надзорный орган, который осуществляет её регистрацию на официальном сайте. Срок действия декларации (ч.5) не может составлять менее одного года и более 3 лет.</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Ст.52. Профилактический визит.</a:t>
            </a:r>
          </a:p>
          <a:p>
            <a:pPr algn="just" eaLnBrk="1" hangingPunct="1">
              <a:spcBef>
                <a:spcPct val="20000"/>
              </a:spcBef>
              <a:buClr>
                <a:srgbClr val="0BD0D9"/>
              </a:buClr>
              <a:buSzPct val="95000"/>
              <a:buFont typeface="Wingdings 2" panose="05020102010507070707" pitchFamily="18" charset="2"/>
              <a:buNone/>
            </a:pPr>
            <a:r>
              <a:rPr lang="ru-RU" altLang="ru-RU" sz="1400" b="1">
                <a:latin typeface="Times New Roman" panose="02020603050405020304" pitchFamily="18" charset="0"/>
                <a:cs typeface="Times New Roman" panose="02020603050405020304" pitchFamily="18" charset="0"/>
              </a:rPr>
              <a:t>		</a:t>
            </a:r>
            <a:r>
              <a:rPr lang="ru-RU" altLang="ru-RU" sz="1400">
                <a:latin typeface="Times New Roman" panose="02020603050405020304" pitchFamily="18" charset="0"/>
                <a:cs typeface="Times New Roman" panose="02020603050405020304" pitchFamily="18" charset="0"/>
              </a:rPr>
              <a:t>Проводится инспектором по месту, либо путём использования видео-конференц-связи (ч.1). Инспектор может осуществлять консультирование по ст.50, осуществляет сбор сведений для отнесения объектов контроля к категориям рисков. </a:t>
            </a:r>
            <a:r>
              <a:rPr lang="ru-RU" altLang="ru-RU" sz="1400" b="1">
                <a:latin typeface="Times New Roman" panose="02020603050405020304" pitchFamily="18" charset="0"/>
                <a:cs typeface="Times New Roman" panose="02020603050405020304" pitchFamily="18" charset="0"/>
              </a:rPr>
              <a:t>Обязательные визиты </a:t>
            </a:r>
            <a:r>
              <a:rPr lang="ru-RU" altLang="ru-RU" sz="1400">
                <a:latin typeface="Times New Roman" panose="02020603050405020304" pitchFamily="18" charset="0"/>
                <a:cs typeface="Times New Roman" panose="02020603050405020304" pitchFamily="18" charset="0"/>
              </a:rPr>
              <a:t>должны предусматриваться в отношении контролируемых лиц, приступающих к осуществлению деятельности в определённой сфере, а также в отношении объектов контроля, отнесённых к категориям чрезвычайно высокого, высокого и значительного риска (ч.4). </a:t>
            </a:r>
            <a:r>
              <a:rPr lang="ru-RU" altLang="ru-RU" sz="1400">
                <a:solidFill>
                  <a:srgbClr val="C00000"/>
                </a:solidFill>
                <a:latin typeface="Times New Roman" panose="02020603050405020304" pitchFamily="18" charset="0"/>
                <a:cs typeface="Times New Roman" panose="02020603050405020304" pitchFamily="18" charset="0"/>
              </a:rPr>
              <a:t>О проведении обязательного профилактического визита контролируемое лицо должно быть уведомлено не позднее чем за пять рабочих дней до даты его проведения (ч.5). </a:t>
            </a:r>
            <a:r>
              <a:rPr lang="ru-RU" altLang="ru-RU" sz="1400">
                <a:latin typeface="Times New Roman" panose="02020603050405020304" pitchFamily="18" charset="0"/>
                <a:cs typeface="Times New Roman" panose="02020603050405020304" pitchFamily="18" charset="0"/>
              </a:rPr>
              <a:t>Контролируемое лицо вправе отказаться, уведомив надзорный орган за три рабочих дня до даты его проведения (ч.6). Предписания об устранении нарушений обязательных требований не могут выдаваться (ч.8). Разъяснения носят рекомендательный характер (ч.8). Если установлено явная угроза причинения вреда (ущерба) или такой вред причинён, то инспектор незамедлительно направляет информацию должностному лицу надзорного органа для принятия решения о проведении контрольных мероприятий (ч.9).</a:t>
            </a:r>
          </a:p>
          <a:p>
            <a:pPr algn="just" eaLnBrk="1" hangingPunct="1">
              <a:spcBef>
                <a:spcPct val="20000"/>
              </a:spcBef>
              <a:buClr>
                <a:srgbClr val="0BD0D9"/>
              </a:buClr>
              <a:buSzPct val="95000"/>
              <a:buFont typeface="Wingdings 2" panose="05020102010507070707" pitchFamily="18" charset="2"/>
              <a:buNone/>
            </a:pPr>
            <a:r>
              <a:rPr lang="ru-RU" altLang="ru-RU" sz="1400" b="1">
                <a:latin typeface="Times New Roman" panose="02020603050405020304" pitchFamily="18" charset="0"/>
                <a:cs typeface="Times New Roman" panose="02020603050405020304" pitchFamily="18" charset="0"/>
              </a:rPr>
              <a:t>		</a:t>
            </a:r>
            <a:r>
              <a:rPr lang="ru-RU" altLang="ru-RU" sz="1400" b="1">
                <a:highlight>
                  <a:srgbClr val="00FFFF"/>
                </a:highlight>
                <a:latin typeface="Times New Roman" panose="02020603050405020304" pitchFamily="18" charset="0"/>
                <a:cs typeface="Times New Roman" panose="02020603050405020304" pitchFamily="18" charset="0"/>
              </a:rPr>
              <a:t>Ст.53. Проверочные листы. ч.1. ПЛ формируют и утверждают надзорные органы</a:t>
            </a:r>
            <a:r>
              <a:rPr lang="ru-RU" altLang="ru-RU" sz="1400">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r>
              <a:rPr lang="ru-RU" altLang="ru-RU" sz="1400">
                <a:latin typeface="Times New Roman" panose="02020603050405020304" pitchFamily="18" charset="0"/>
                <a:cs typeface="Times New Roman" panose="02020603050405020304" pitchFamily="18" charset="0"/>
              </a:rPr>
              <a:t>		</a:t>
            </a:r>
            <a:r>
              <a:rPr lang="ru-RU" altLang="ru-RU" sz="1400" b="1">
                <a:latin typeface="Times New Roman" panose="02020603050405020304" pitchFamily="18" charset="0"/>
                <a:cs typeface="Times New Roman" panose="02020603050405020304" pitchFamily="18" charset="0"/>
              </a:rPr>
              <a:t>Гл.11 Независимая оценка соблюдения обязательных требований </a:t>
            </a:r>
            <a:r>
              <a:rPr lang="ru-RU" altLang="ru-RU" sz="1400" b="1">
                <a:solidFill>
                  <a:srgbClr val="C00000"/>
                </a:solidFill>
                <a:latin typeface="Times New Roman" panose="02020603050405020304" pitchFamily="18" charset="0"/>
                <a:cs typeface="Times New Roman" panose="02020603050405020304" pitchFamily="18" charset="0"/>
              </a:rPr>
              <a:t>(ПП РФ от 31.12.2020г. №1325).</a:t>
            </a:r>
          </a:p>
          <a:p>
            <a:pPr algn="just" eaLnBrk="1" hangingPunct="1">
              <a:spcBef>
                <a:spcPct val="20000"/>
              </a:spcBef>
              <a:buClr>
                <a:srgbClr val="0BD0D9"/>
              </a:buClr>
              <a:buSzPct val="95000"/>
              <a:buFont typeface="Wingdings 2" panose="05020102010507070707" pitchFamily="18" charset="2"/>
              <a:buNone/>
            </a:pPr>
            <a:r>
              <a:rPr lang="ru-RU" altLang="ru-RU" sz="1400" b="1">
                <a:latin typeface="Times New Roman" panose="02020603050405020304" pitchFamily="18" charset="0"/>
                <a:cs typeface="Times New Roman" panose="02020603050405020304" pitchFamily="18" charset="0"/>
              </a:rPr>
              <a:t>		</a:t>
            </a:r>
            <a:r>
              <a:rPr lang="ru-RU" altLang="ru-RU" sz="1400" b="1">
                <a:solidFill>
                  <a:srgbClr val="7030A0"/>
                </a:solidFill>
                <a:latin typeface="Times New Roman" panose="02020603050405020304" pitchFamily="18" charset="0"/>
                <a:cs typeface="Times New Roman" panose="02020603050405020304" pitchFamily="18" charset="0"/>
              </a:rPr>
              <a:t>Ст.56. Виды контрольных мероприятий (</a:t>
            </a:r>
            <a:r>
              <a:rPr lang="ru-RU" altLang="ru-RU" sz="1800" b="1" u="sng">
                <a:solidFill>
                  <a:srgbClr val="7030A0"/>
                </a:solidFill>
                <a:latin typeface="Times New Roman" panose="02020603050405020304" pitchFamily="18" charset="0"/>
                <a:cs typeface="Times New Roman" panose="02020603050405020304" pitchFamily="18" charset="0"/>
              </a:rPr>
              <a:t>контрольная закупка, мониторинговая закупка, выборочный контроль</a:t>
            </a:r>
            <a:r>
              <a:rPr lang="ru-RU" altLang="ru-RU" sz="1800" b="1">
                <a:solidFill>
                  <a:srgbClr val="7030A0"/>
                </a:solidFill>
                <a:latin typeface="Times New Roman" panose="02020603050405020304" pitchFamily="18" charset="0"/>
                <a:cs typeface="Times New Roman" panose="02020603050405020304" pitchFamily="18" charset="0"/>
              </a:rPr>
              <a:t>, </a:t>
            </a:r>
            <a:r>
              <a:rPr lang="ru-RU" altLang="ru-RU" sz="1400" b="1">
                <a:solidFill>
                  <a:srgbClr val="7030A0"/>
                </a:solidFill>
                <a:latin typeface="Times New Roman" panose="02020603050405020304" pitchFamily="18" charset="0"/>
                <a:cs typeface="Times New Roman" panose="02020603050405020304" pitchFamily="18" charset="0"/>
              </a:rPr>
              <a:t>инспекционный визит, рейдовый осмотр, документарная проверка, выездная проверка).</a:t>
            </a:r>
          </a:p>
          <a:p>
            <a:pPr algn="just" eaLnBrk="1" hangingPunct="1">
              <a:spcBef>
                <a:spcPct val="20000"/>
              </a:spcBef>
              <a:buClr>
                <a:srgbClr val="0BD0D9"/>
              </a:buClr>
              <a:buSzPct val="95000"/>
              <a:buFont typeface="Wingdings 2" panose="05020102010507070707" pitchFamily="18" charset="2"/>
              <a:buNone/>
            </a:pPr>
            <a:r>
              <a:rPr lang="ru-RU" altLang="ru-RU" sz="1200">
                <a:solidFill>
                  <a:srgbClr val="C00000"/>
                </a:solidFill>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endParaRPr lang="ru-RU" altLang="ru-RU" sz="1200">
              <a:solidFill>
                <a:srgbClr val="C00000"/>
              </a:solidFill>
              <a:latin typeface="Times New Roman" panose="02020603050405020304" pitchFamily="18" charset="0"/>
              <a:cs typeface="Times New Roman" panose="02020603050405020304" pitchFamily="18" charset="0"/>
            </a:endParaRPr>
          </a:p>
          <a:p>
            <a:pPr algn="just" eaLnBrk="1" hangingPunct="1">
              <a:spcBef>
                <a:spcPct val="20000"/>
              </a:spcBef>
              <a:buClr>
                <a:srgbClr val="0BD0D9"/>
              </a:buClr>
              <a:buSzPct val="95000"/>
              <a:buFont typeface="Wingdings 2" panose="05020102010507070707" pitchFamily="18" charset="2"/>
              <a:buNone/>
            </a:pPr>
            <a:endParaRPr lang="ru-RU" altLang="ru-RU" sz="1400">
              <a:latin typeface="Arial" panose="020B0604020202020204" pitchFamily="34" charset="0"/>
              <a:cs typeface="Arial" panose="020B0604020202020204" pitchFamily="34" charset="0"/>
            </a:endParaRPr>
          </a:p>
          <a:p>
            <a:pPr algn="just" eaLnBrk="1" hangingPunct="1">
              <a:spcBef>
                <a:spcPct val="20000"/>
              </a:spcBef>
              <a:buClr>
                <a:srgbClr val="0BD0D9"/>
              </a:buClr>
              <a:buSzPct val="95000"/>
              <a:buFont typeface="Wingdings 2" panose="05020102010507070707" pitchFamily="18" charset="2"/>
              <a:buNone/>
            </a:pPr>
            <a:r>
              <a:rPr lang="ru-RU" altLang="ru-RU" sz="1400">
                <a:latin typeface="Arial" panose="020B0604020202020204" pitchFamily="34" charset="0"/>
                <a:cs typeface="Arial" panose="020B0604020202020204" pitchFamily="34" charset="0"/>
              </a:rPr>
              <a:t>		</a:t>
            </a:r>
            <a:endParaRPr lang="ru-RU" altLang="ru-RU" sz="1200">
              <a:latin typeface="Arial" panose="020B0604020202020204" pitchFamily="34" charset="0"/>
              <a:cs typeface="Arial" panose="020B0604020202020204" pitchFamily="34" charset="0"/>
            </a:endParaRPr>
          </a:p>
        </p:txBody>
      </p:sp>
      <p:pic>
        <p:nvPicPr>
          <p:cNvPr id="29701" name="Picture 8" descr="C:\Users\Main\Pictures\логотипы знаки символы\лого палаты.jpg">
            <a:extLst>
              <a:ext uri="{FF2B5EF4-FFF2-40B4-BE49-F238E27FC236}">
                <a16:creationId xmlns:a16="http://schemas.microsoft.com/office/drawing/2014/main" id="{BF86074B-9E6F-4231-B9C0-003766B96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12D5962C-C518-47AC-9500-D0805645E2EA}"/>
              </a:ext>
            </a:extLst>
          </p:cNvPr>
          <p:cNvSpPr>
            <a:spLocks noGrp="1"/>
          </p:cNvSpPr>
          <p:nvPr>
            <p:ph idx="4294967295"/>
          </p:nvPr>
        </p:nvSpPr>
        <p:spPr>
          <a:xfrm>
            <a:off x="1524000" y="-209550"/>
            <a:ext cx="9144000" cy="1132339"/>
          </a:xfrm>
        </p:spPr>
        <p:txBody>
          <a:bodyPr>
            <a:normAutofit/>
          </a:bodyPr>
          <a:lstStyle/>
          <a:p>
            <a:pPr algn="ctr">
              <a:lnSpc>
                <a:spcPct val="90000"/>
              </a:lnSpc>
              <a:spcBef>
                <a:spcPct val="0"/>
              </a:spcBef>
              <a:buFontTx/>
              <a:buNone/>
            </a:pPr>
            <a:r>
              <a:rPr lang="ru-RU" altLang="ru-RU" sz="1000" b="1">
                <a:latin typeface="Arial" panose="020B0604020202020204" pitchFamily="34" charset="0"/>
                <a:cs typeface="Times New Roman" panose="02020603050405020304" pitchFamily="18" charset="0"/>
              </a:rPr>
              <a:t> </a:t>
            </a:r>
          </a:p>
          <a:p>
            <a:pPr algn="ctr" eaLnBrk="1" hangingPunct="1">
              <a:spcBef>
                <a:spcPct val="0"/>
              </a:spcBef>
              <a:buFont typeface="Wingdings 2" panose="05020102010507070707" pitchFamily="18" charset="2"/>
              <a:buNone/>
            </a:pPr>
            <a:r>
              <a:rPr lang="ru-RU" altLang="ru-RU" b="1">
                <a:latin typeface="Arial" panose="020B0604020202020204" pitchFamily="34" charset="0"/>
              </a:rPr>
              <a:t>		</a:t>
            </a:r>
          </a:p>
        </p:txBody>
      </p:sp>
      <p:sp>
        <p:nvSpPr>
          <p:cNvPr id="113667" name="Номер слайда 5">
            <a:extLst>
              <a:ext uri="{FF2B5EF4-FFF2-40B4-BE49-F238E27FC236}">
                <a16:creationId xmlns:a16="http://schemas.microsoft.com/office/drawing/2014/main" id="{3D3EC9AF-4449-4B13-AB3A-200C382926CE}"/>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509E64D8-553C-44AB-8F7D-39C6A727F510}" type="slidenum">
              <a:rPr lang="ru-RU" altLang="ru-RU" sz="1200" b="1">
                <a:solidFill>
                  <a:srgbClr val="045C75"/>
                </a:solidFill>
                <a:latin typeface="Times New Roman" panose="02020603050405020304" pitchFamily="18" charset="0"/>
              </a:rPr>
              <a:pPr algn="r" eaLnBrk="1" hangingPunct="1"/>
              <a:t>16</a:t>
            </a:fld>
            <a:endParaRPr lang="ru-RU" altLang="ru-RU" sz="1200" b="1">
              <a:solidFill>
                <a:srgbClr val="045C75"/>
              </a:solidFill>
              <a:latin typeface="Times New Roman" panose="02020603050405020304" pitchFamily="18" charset="0"/>
            </a:endParaRPr>
          </a:p>
        </p:txBody>
      </p:sp>
      <p:sp>
        <p:nvSpPr>
          <p:cNvPr id="113668" name="Содержимое 7">
            <a:extLst>
              <a:ext uri="{FF2B5EF4-FFF2-40B4-BE49-F238E27FC236}">
                <a16:creationId xmlns:a16="http://schemas.microsoft.com/office/drawing/2014/main" id="{E9692A31-FE93-454B-B555-DBA1E7983765}"/>
              </a:ext>
            </a:extLst>
          </p:cNvPr>
          <p:cNvSpPr txBox="1">
            <a:spLocks/>
          </p:cNvSpPr>
          <p:nvPr/>
        </p:nvSpPr>
        <p:spPr bwMode="auto">
          <a:xfrm>
            <a:off x="1703388" y="1700214"/>
            <a:ext cx="9144000"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4638" indent="-274638">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lnSpc>
                <a:spcPct val="90000"/>
              </a:lnSpc>
            </a:pPr>
            <a:endParaRPr lang="ru-RU" altLang="ru-RU" i="1">
              <a:latin typeface="Times New Roman" panose="02020603050405020304" pitchFamily="18" charset="0"/>
            </a:endParaRPr>
          </a:p>
        </p:txBody>
      </p:sp>
      <p:sp>
        <p:nvSpPr>
          <p:cNvPr id="113669" name="Содержимое 7">
            <a:extLst>
              <a:ext uri="{FF2B5EF4-FFF2-40B4-BE49-F238E27FC236}">
                <a16:creationId xmlns:a16="http://schemas.microsoft.com/office/drawing/2014/main" id="{3B38DE74-8F23-4D8D-B37A-6EC6269133F3}"/>
              </a:ext>
            </a:extLst>
          </p:cNvPr>
          <p:cNvSpPr txBox="1">
            <a:spLocks/>
          </p:cNvSpPr>
          <p:nvPr/>
        </p:nvSpPr>
        <p:spPr bwMode="auto">
          <a:xfrm>
            <a:off x="55180" y="1531345"/>
            <a:ext cx="12136820" cy="532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4638" indent="-274638">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marL="0" indent="0" algn="just"/>
            <a:endParaRPr lang="ru-RU" altLang="ru-RU" sz="1600" dirty="0">
              <a:latin typeface="Times New Roman" panose="02020603050405020304" pitchFamily="18" charset="0"/>
            </a:endParaRPr>
          </a:p>
          <a:p>
            <a:pPr marL="0" indent="0" algn="just"/>
            <a:endParaRPr lang="ru-RU" altLang="ru-RU" sz="1600" b="1" dirty="0">
              <a:latin typeface="Times New Roman" panose="02020603050405020304" pitchFamily="18" charset="0"/>
            </a:endParaRPr>
          </a:p>
          <a:p>
            <a:pPr marL="0" indent="0" algn="just"/>
            <a:r>
              <a:rPr lang="ru-RU" altLang="ru-RU" sz="1600" b="1" dirty="0">
                <a:latin typeface="Times New Roman" panose="02020603050405020304" pitchFamily="18" charset="0"/>
              </a:rPr>
              <a:t>ИЗМЕНЕНИЯ:</a:t>
            </a:r>
          </a:p>
          <a:p>
            <a:pPr marL="0" indent="0" algn="just"/>
            <a:r>
              <a:rPr lang="ru-RU" altLang="ru-RU" sz="1600" dirty="0">
                <a:latin typeface="Times New Roman" panose="02020603050405020304" pitchFamily="18" charset="0"/>
              </a:rPr>
              <a:t>Приложение №1 Проверочный лист ….  </a:t>
            </a:r>
            <a:r>
              <a:rPr lang="ru-RU" altLang="ru-RU" sz="1600" b="1" dirty="0">
                <a:solidFill>
                  <a:srgbClr val="C00000"/>
                </a:solidFill>
                <a:latin typeface="Times New Roman" panose="02020603050405020304" pitchFamily="18" charset="0"/>
              </a:rPr>
              <a:t>на объектах всех классов ФПО  </a:t>
            </a:r>
            <a:r>
              <a:rPr lang="ru-RU" altLang="ru-RU" sz="1600" dirty="0">
                <a:latin typeface="Times New Roman" panose="02020603050405020304" pitchFamily="18" charset="0"/>
              </a:rPr>
              <a:t>- </a:t>
            </a:r>
            <a:r>
              <a:rPr lang="ru-RU" altLang="ru-RU" sz="1600" b="1" dirty="0">
                <a:latin typeface="Times New Roman" panose="02020603050405020304" pitchFamily="18" charset="0"/>
              </a:rPr>
              <a:t>199 вопросов.</a:t>
            </a:r>
          </a:p>
          <a:p>
            <a:pPr marL="0" indent="0" algn="just"/>
            <a:r>
              <a:rPr lang="ru-RU" altLang="ru-RU" sz="1600" dirty="0">
                <a:latin typeface="Times New Roman" panose="02020603050405020304" pitchFamily="18" charset="0"/>
              </a:rPr>
              <a:t>Приложение №4 Проверочный лист …на объектах культурно-просветительных и зрелищных учреждений – </a:t>
            </a:r>
            <a:r>
              <a:rPr lang="ru-RU" altLang="ru-RU" sz="1600" b="1" dirty="0">
                <a:solidFill>
                  <a:srgbClr val="7030A0"/>
                </a:solidFill>
                <a:latin typeface="Times New Roman" panose="02020603050405020304" pitchFamily="18" charset="0"/>
              </a:rPr>
              <a:t>18 вопросов.</a:t>
            </a:r>
          </a:p>
          <a:p>
            <a:pPr marL="0" indent="0" algn="just"/>
            <a:r>
              <a:rPr lang="ru-RU" altLang="ru-RU" sz="1600" dirty="0">
                <a:latin typeface="Times New Roman" panose="02020603050405020304" pitchFamily="18" charset="0"/>
              </a:rPr>
              <a:t>Приложение №5 Проверочный лист …на объектах организаций торговли – </a:t>
            </a:r>
            <a:r>
              <a:rPr lang="ru-RU" altLang="ru-RU" sz="1600" b="1" dirty="0">
                <a:solidFill>
                  <a:srgbClr val="7030A0"/>
                </a:solidFill>
                <a:latin typeface="Times New Roman" panose="02020603050405020304" pitchFamily="18" charset="0"/>
              </a:rPr>
              <a:t>29 вопросов</a:t>
            </a:r>
            <a:r>
              <a:rPr lang="ru-RU" altLang="ru-RU" sz="1600" dirty="0">
                <a:latin typeface="Times New Roman" panose="02020603050405020304" pitchFamily="18" charset="0"/>
              </a:rPr>
              <a:t>.</a:t>
            </a:r>
          </a:p>
          <a:p>
            <a:pPr marL="0" indent="0" algn="just"/>
            <a:r>
              <a:rPr lang="ru-RU" altLang="ru-RU" sz="1600" dirty="0">
                <a:latin typeface="Times New Roman" panose="02020603050405020304" pitchFamily="18" charset="0"/>
              </a:rPr>
              <a:t>Приложение №20 Проверочный лист … на объектах хранения угля и торфа – </a:t>
            </a:r>
            <a:r>
              <a:rPr lang="ru-RU" altLang="ru-RU" sz="1600" b="1" dirty="0">
                <a:solidFill>
                  <a:srgbClr val="7030A0"/>
                </a:solidFill>
                <a:latin typeface="Times New Roman" panose="02020603050405020304" pitchFamily="18" charset="0"/>
              </a:rPr>
              <a:t>15 вопросов.</a:t>
            </a:r>
          </a:p>
          <a:p>
            <a:pPr marL="0" indent="0" algn="just"/>
            <a:r>
              <a:rPr lang="ru-RU" altLang="ru-RU" sz="1600" dirty="0">
                <a:latin typeface="Times New Roman" panose="02020603050405020304" pitchFamily="18" charset="0"/>
              </a:rPr>
              <a:t>Приложение №21 Проверочный лист … на объектах проведения СМ и реставрационных работ – </a:t>
            </a:r>
            <a:r>
              <a:rPr lang="ru-RU" altLang="ru-RU" sz="1600" b="1" dirty="0">
                <a:solidFill>
                  <a:srgbClr val="7030A0"/>
                </a:solidFill>
                <a:latin typeface="Times New Roman" panose="02020603050405020304" pitchFamily="18" charset="0"/>
              </a:rPr>
              <a:t>53 вопроса.</a:t>
            </a:r>
          </a:p>
          <a:p>
            <a:pPr marL="0" indent="0" algn="just"/>
            <a:r>
              <a:rPr lang="ru-RU" altLang="ru-RU" sz="1600" dirty="0">
                <a:latin typeface="Times New Roman" panose="02020603050405020304" pitchFamily="18" charset="0"/>
              </a:rPr>
              <a:t>Приложение №22 Проверочный лист … на автозаправочных станциях – </a:t>
            </a:r>
            <a:r>
              <a:rPr lang="ru-RU" altLang="ru-RU" sz="1600" b="1" dirty="0">
                <a:solidFill>
                  <a:srgbClr val="7030A0"/>
                </a:solidFill>
                <a:latin typeface="Times New Roman" panose="02020603050405020304" pitchFamily="18" charset="0"/>
              </a:rPr>
              <a:t>33 вопроса.</a:t>
            </a:r>
          </a:p>
          <a:p>
            <a:pPr marL="0" indent="0" algn="just"/>
            <a:r>
              <a:rPr lang="ru-RU" altLang="ru-RU" sz="1600" dirty="0">
                <a:latin typeface="Times New Roman" panose="02020603050405020304" pitchFamily="18" charset="0"/>
              </a:rPr>
              <a:t>Приложение №25 Проверочный лист …</a:t>
            </a:r>
            <a:r>
              <a:rPr lang="ru-RU" sz="1800" dirty="0">
                <a:effectLst/>
                <a:latin typeface="Times New Roman" panose="02020603050405020304" pitchFamily="18" charset="0"/>
                <a:ea typeface="Liberation Serif"/>
              </a:rPr>
              <a:t> </a:t>
            </a:r>
            <a:r>
              <a:rPr lang="ru-RU" sz="1600" dirty="0">
                <a:effectLst/>
                <a:latin typeface="Times New Roman" panose="02020603050405020304" pitchFamily="18" charset="0"/>
                <a:ea typeface="Liberation Serif"/>
              </a:rPr>
              <a:t>на объектах применения и реализации пиротехнических изделий </a:t>
            </a:r>
            <a:r>
              <a:rPr lang="ru-RU" sz="1600" dirty="0" err="1">
                <a:effectLst/>
                <a:latin typeface="Times New Roman" panose="02020603050405020304" pitchFamily="18" charset="0"/>
                <a:ea typeface="Liberation Serif"/>
              </a:rPr>
              <a:t>быт.назнач</a:t>
            </a:r>
            <a:r>
              <a:rPr lang="ru-RU" sz="1600" dirty="0">
                <a:effectLst/>
                <a:latin typeface="Times New Roman" panose="02020603050405020304" pitchFamily="18" charset="0"/>
                <a:ea typeface="Liberation Serif"/>
              </a:rPr>
              <a:t>. – </a:t>
            </a:r>
            <a:r>
              <a:rPr lang="ru-RU" sz="1600" b="1" dirty="0">
                <a:solidFill>
                  <a:srgbClr val="7030A0"/>
                </a:solidFill>
                <a:effectLst/>
                <a:latin typeface="Times New Roman" panose="02020603050405020304" pitchFamily="18" charset="0"/>
                <a:ea typeface="Liberation Serif"/>
              </a:rPr>
              <a:t>35 вопросов.</a:t>
            </a:r>
            <a:endParaRPr lang="ru-RU" altLang="ru-RU" sz="1600" b="1" dirty="0">
              <a:solidFill>
                <a:srgbClr val="7030A0"/>
              </a:solidFill>
              <a:latin typeface="Times New Roman" panose="02020603050405020304" pitchFamily="18" charset="0"/>
            </a:endParaRPr>
          </a:p>
          <a:p>
            <a:pPr marL="0" indent="0" algn="just"/>
            <a:r>
              <a:rPr lang="ru-RU" altLang="ru-RU" sz="1600" dirty="0">
                <a:latin typeface="Times New Roman" panose="02020603050405020304" pitchFamily="18" charset="0"/>
              </a:rPr>
              <a:t>Приложение №26 Проверочный лист …</a:t>
            </a:r>
            <a:r>
              <a:rPr lang="ru-RU" sz="1800" dirty="0">
                <a:effectLst/>
                <a:latin typeface="Times New Roman" panose="02020603050405020304" pitchFamily="18" charset="0"/>
                <a:ea typeface="Liberation Serif"/>
              </a:rPr>
              <a:t> </a:t>
            </a:r>
            <a:r>
              <a:rPr lang="ru-RU" sz="1600" dirty="0">
                <a:effectLst/>
                <a:latin typeface="Times New Roman" panose="02020603050405020304" pitchFamily="18" charset="0"/>
                <a:ea typeface="Liberation Serif"/>
              </a:rPr>
              <a:t>на объектах применения специальных сценических эффектов, пиротехнических изделий и огневых эффектов при проведении концертных и спортивных мероприятий с массовым пребыванием людей в зданиях и сооружениях – </a:t>
            </a:r>
            <a:r>
              <a:rPr lang="ru-RU" sz="1600" b="1" dirty="0">
                <a:solidFill>
                  <a:srgbClr val="7030A0"/>
                </a:solidFill>
                <a:effectLst/>
                <a:latin typeface="Times New Roman" panose="02020603050405020304" pitchFamily="18" charset="0"/>
                <a:ea typeface="Liberation Serif"/>
              </a:rPr>
              <a:t>22 вопроса.</a:t>
            </a:r>
          </a:p>
          <a:p>
            <a:pPr marL="0" indent="0" algn="just"/>
            <a:r>
              <a:rPr lang="ru-RU" altLang="ru-RU" sz="1600" dirty="0">
                <a:latin typeface="Times New Roman" panose="02020603050405020304" pitchFamily="18" charset="0"/>
              </a:rPr>
              <a:t>Приложение №27 Проверочный лист …</a:t>
            </a:r>
            <a:r>
              <a:rPr lang="ru-RU" sz="1600" dirty="0">
                <a:effectLst/>
                <a:latin typeface="Times New Roman" panose="02020603050405020304" pitchFamily="18" charset="0"/>
                <a:ea typeface="Liberation Serif"/>
              </a:rPr>
              <a:t> на объектах проведения пожароопасных работ -  </a:t>
            </a:r>
            <a:r>
              <a:rPr lang="ru-RU" sz="1600" b="1" dirty="0">
                <a:solidFill>
                  <a:srgbClr val="7030A0"/>
                </a:solidFill>
                <a:effectLst/>
                <a:latin typeface="Times New Roman" panose="02020603050405020304" pitchFamily="18" charset="0"/>
                <a:ea typeface="Liberation Serif"/>
              </a:rPr>
              <a:t>139 вопросов.</a:t>
            </a:r>
          </a:p>
          <a:p>
            <a:pPr marL="0" indent="0" algn="just"/>
            <a:endParaRPr lang="ru-RU" altLang="ru-RU" sz="1600" b="1" dirty="0">
              <a:solidFill>
                <a:srgbClr val="00B050"/>
              </a:solidFill>
              <a:latin typeface="Times New Roman" panose="02020603050405020304" pitchFamily="18" charset="0"/>
            </a:endParaRPr>
          </a:p>
          <a:p>
            <a:pPr marL="0" indent="0" algn="just"/>
            <a:r>
              <a:rPr lang="ru-RU" altLang="ru-RU" sz="1600" b="1" dirty="0">
                <a:solidFill>
                  <a:srgbClr val="00B050"/>
                </a:solidFill>
                <a:latin typeface="Times New Roman" panose="02020603050405020304" pitchFamily="18" charset="0"/>
              </a:rPr>
              <a:t>Всего - 29 приложений!</a:t>
            </a:r>
          </a:p>
          <a:p>
            <a:pPr marL="0" indent="0" algn="just"/>
            <a:r>
              <a:rPr lang="ru-RU" altLang="ru-RU" dirty="0">
                <a:latin typeface="Times New Roman" panose="02020603050405020304" pitchFamily="18" charset="0"/>
              </a:rPr>
              <a:t>                   </a:t>
            </a:r>
          </a:p>
          <a:p>
            <a:pPr marL="457200" indent="-457200" algn="just">
              <a:buFontTx/>
              <a:buAutoNum type="arabicPeriod"/>
            </a:pPr>
            <a:endParaRPr lang="ru-RU" altLang="ru-RU" dirty="0">
              <a:latin typeface="Times New Roman" panose="02020603050405020304" pitchFamily="18" charset="0"/>
            </a:endParaRPr>
          </a:p>
          <a:p>
            <a:pPr marL="457200" indent="-457200" algn="just">
              <a:buFontTx/>
              <a:buAutoNum type="arabicPeriod"/>
            </a:pPr>
            <a:endParaRPr lang="ru-RU" altLang="ru-RU" dirty="0">
              <a:latin typeface="Times New Roman" panose="02020603050405020304" pitchFamily="18" charset="0"/>
            </a:endParaRPr>
          </a:p>
          <a:p>
            <a:pPr marL="457200" indent="-457200" algn="just">
              <a:buFontTx/>
              <a:buAutoNum type="arabicPeriod"/>
            </a:pPr>
            <a:endParaRPr lang="ru-RU" altLang="ru-RU" dirty="0">
              <a:latin typeface="Times New Roman" panose="02020603050405020304" pitchFamily="18" charset="0"/>
            </a:endParaRPr>
          </a:p>
          <a:p>
            <a:pPr marL="457200" indent="-457200" algn="just">
              <a:buAutoNum type="arabicPeriod"/>
            </a:pPr>
            <a:endParaRPr lang="ru-RU" altLang="ru-RU" dirty="0">
              <a:latin typeface="Times New Roman" panose="02020603050405020304" pitchFamily="18" charset="0"/>
            </a:endParaRPr>
          </a:p>
          <a:p>
            <a:pPr marL="457200" indent="-457200" algn="just">
              <a:buAutoNum type="arabicPeriod"/>
            </a:pPr>
            <a:endParaRPr lang="ru-RU" altLang="ru-RU" dirty="0">
              <a:latin typeface="Times New Roman" panose="02020603050405020304" pitchFamily="18" charset="0"/>
            </a:endParaRPr>
          </a:p>
          <a:p>
            <a:pPr marL="457200" indent="-457200" algn="just">
              <a:buAutoNum type="arabicPeriod"/>
            </a:pPr>
            <a:r>
              <a:rPr lang="ru-RU" altLang="ru-RU" dirty="0">
                <a:latin typeface="Times New Roman" panose="02020603050405020304" pitchFamily="18" charset="0"/>
              </a:rPr>
              <a:t>35535 </a:t>
            </a:r>
          </a:p>
        </p:txBody>
      </p:sp>
      <p:pic>
        <p:nvPicPr>
          <p:cNvPr id="6" name="Picture 8" descr="C:\Users\Main\Pictures\логотипы знаки символы\лого палаты.jpg">
            <a:extLst>
              <a:ext uri="{FF2B5EF4-FFF2-40B4-BE49-F238E27FC236}">
                <a16:creationId xmlns:a16="http://schemas.microsoft.com/office/drawing/2014/main" id="{0F0A7124-F313-4E4A-9212-54279CE86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787"/>
            <a:ext cx="429658" cy="49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00B20D-7ABD-4E28-8668-39108FD0577B}"/>
              </a:ext>
            </a:extLst>
          </p:cNvPr>
          <p:cNvSpPr txBox="1"/>
          <p:nvPr/>
        </p:nvSpPr>
        <p:spPr>
          <a:xfrm>
            <a:off x="275423" y="-352539"/>
            <a:ext cx="11916578" cy="2246769"/>
          </a:xfrm>
          <a:prstGeom prst="rect">
            <a:avLst/>
          </a:prstGeom>
          <a:noFill/>
        </p:spPr>
        <p:txBody>
          <a:bodyPr wrap="square">
            <a:spAutoFit/>
          </a:bodyPr>
          <a:lstStyle/>
          <a:p>
            <a:pPr algn="ct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Приказ МЧС №78 от 09.02.2022г. «Об утверждении форм проверочных листов (списка контрольных вопросов), ответы на которые свидетельствуют о соблюдении или несоблюдении контролируемым лицом обязательных требований)  применяемых  должностными лицами органов ГПН МЧС России при осуществлении ФГПН» (изм. с 01.03.2023г.,</a:t>
            </a:r>
            <a:r>
              <a:rPr lang="ru-RU" sz="1600" b="1" dirty="0">
                <a:solidFill>
                  <a:srgbClr val="00B050"/>
                </a:solidFill>
                <a:latin typeface="Times New Roman" panose="02020603050405020304" pitchFamily="18" charset="0"/>
                <a:cs typeface="Times New Roman" panose="02020603050405020304" pitchFamily="18" charset="0"/>
              </a:rPr>
              <a:t> письмо МЧС  от 23.01.2023г. № ИВ-19-75) – </a:t>
            </a:r>
            <a:r>
              <a:rPr lang="ru-RU" sz="2000" b="1" dirty="0">
                <a:solidFill>
                  <a:srgbClr val="00B050"/>
                </a:solidFill>
                <a:latin typeface="Times New Roman" panose="02020603050405020304" pitchFamily="18" charset="0"/>
                <a:cs typeface="Times New Roman" panose="02020603050405020304" pitchFamily="18" charset="0"/>
              </a:rPr>
              <a:t>изменения 9 приложений</a:t>
            </a:r>
          </a:p>
          <a:p>
            <a:pPr algn="ctr"/>
            <a:r>
              <a:rPr lang="ru-RU" sz="1600" b="1" dirty="0">
                <a:latin typeface="Times New Roman" panose="02020603050405020304" pitchFamily="18" charset="0"/>
                <a:cs typeface="Times New Roman" panose="02020603050405020304" pitchFamily="18" charset="0"/>
              </a:rPr>
              <a:t>  (</a:t>
            </a:r>
            <a:r>
              <a:rPr lang="ru-RU" sz="1600" b="1" dirty="0">
                <a:solidFill>
                  <a:srgbClr val="C00000"/>
                </a:solidFill>
                <a:latin typeface="Times New Roman" panose="02020603050405020304" pitchFamily="18" charset="0"/>
                <a:cs typeface="Times New Roman" panose="02020603050405020304" pitchFamily="18" charset="0"/>
              </a:rPr>
              <a:t>ссылки только на пункты «ППР в РФ» - где </a:t>
            </a:r>
            <a:r>
              <a:rPr lang="ru-RU" sz="1600" b="1" u="sng" dirty="0">
                <a:solidFill>
                  <a:srgbClr val="C00000"/>
                </a:solidFill>
                <a:latin typeface="Times New Roman" panose="02020603050405020304" pitchFamily="18" charset="0"/>
                <a:cs typeface="Times New Roman" panose="02020603050405020304" pitchFamily="18" charset="0"/>
              </a:rPr>
              <a:t>нет контроля в части п.2б) Положения о ФГПН – ПП РФ от 25.06.2021г. №1016, </a:t>
            </a:r>
            <a:r>
              <a:rPr lang="ru-RU" sz="2000" b="1" u="sng" dirty="0">
                <a:solidFill>
                  <a:srgbClr val="C00000"/>
                </a:solidFill>
                <a:latin typeface="Times New Roman" panose="02020603050405020304" pitchFamily="18" charset="0"/>
                <a:cs typeface="Times New Roman" panose="02020603050405020304" pitchFamily="18" charset="0"/>
              </a:rPr>
              <a:t>т.е. </a:t>
            </a:r>
            <a:r>
              <a:rPr lang="ru-RU" sz="2000" b="1" u="sng" dirty="0">
                <a:solidFill>
                  <a:srgbClr val="7030A0"/>
                </a:solidFill>
                <a:latin typeface="Times New Roman" panose="02020603050405020304" pitchFamily="18" charset="0"/>
                <a:cs typeface="Times New Roman" panose="02020603050405020304" pitchFamily="18" charset="0"/>
              </a:rPr>
              <a:t>продукции по ТР ЕАЭС №043/2017 и ФЗ №123</a:t>
            </a:r>
            <a:r>
              <a:rPr lang="ru-RU" sz="2000" b="1" dirty="0">
                <a:latin typeface="Times New Roman" panose="02020603050405020304" pitchFamily="18" charset="0"/>
                <a:cs typeface="Times New Roman" panose="02020603050405020304" pitchFamily="18" charset="0"/>
              </a:rPr>
              <a:t>)</a:t>
            </a:r>
          </a:p>
          <a:p>
            <a:pPr algn="ctr"/>
            <a:endParaRPr lang="ru-RU" sz="2000" b="1" dirty="0"/>
          </a:p>
        </p:txBody>
      </p:sp>
    </p:spTree>
    <p:extLst>
      <p:ext uri="{BB962C8B-B14F-4D97-AF65-F5344CB8AC3E}">
        <p14:creationId xmlns:p14="http://schemas.microsoft.com/office/powerpoint/2010/main" val="3778035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Заголовок 1">
            <a:extLst>
              <a:ext uri="{FF2B5EF4-FFF2-40B4-BE49-F238E27FC236}">
                <a16:creationId xmlns:a16="http://schemas.microsoft.com/office/drawing/2014/main" id="{3CFA54BF-273C-4714-842E-C8CCB81FF855}"/>
              </a:ext>
            </a:extLst>
          </p:cNvPr>
          <p:cNvSpPr>
            <a:spLocks noGrp="1"/>
          </p:cNvSpPr>
          <p:nvPr>
            <p:ph type="title"/>
          </p:nvPr>
        </p:nvSpPr>
        <p:spPr>
          <a:xfrm>
            <a:off x="503238" y="0"/>
            <a:ext cx="11688762" cy="1310641"/>
          </a:xfrm>
        </p:spPr>
        <p:txBody>
          <a:bodyPr>
            <a:normAutofit fontScale="90000"/>
          </a:bodyPr>
          <a:lstStyle/>
          <a:p>
            <a:pPr algn="ctr"/>
            <a:r>
              <a:rPr lang="ru-RU" altLang="ru-RU" sz="2000" b="1">
                <a:solidFill>
                  <a:srgbClr val="FF0000"/>
                </a:solidFill>
                <a:latin typeface="Times New Roman" panose="02020603050405020304" pitchFamily="18" charset="0"/>
                <a:cs typeface="Times New Roman" panose="02020603050405020304" pitchFamily="18" charset="0"/>
              </a:rPr>
              <a:t>Требования к оснащению объектов защиты АУП, СПС и СОУЭ</a:t>
            </a:r>
            <a:br>
              <a:rPr lang="ru-RU" altLang="ru-RU" sz="2000" b="1">
                <a:solidFill>
                  <a:srgbClr val="FF0000"/>
                </a:solidFill>
                <a:latin typeface="Times New Roman" panose="02020603050405020304" pitchFamily="18" charset="0"/>
                <a:cs typeface="Times New Roman" panose="02020603050405020304" pitchFamily="18" charset="0"/>
              </a:rPr>
            </a:br>
            <a:r>
              <a:rPr lang="ru-RU" altLang="ru-RU" sz="2000" b="1">
                <a:solidFill>
                  <a:srgbClr val="FF0000"/>
                </a:solidFill>
                <a:latin typeface="Times New Roman" panose="02020603050405020304" pitchFamily="18" charset="0"/>
                <a:cs typeface="Times New Roman" panose="02020603050405020304" pitchFamily="18" charset="0"/>
              </a:rPr>
              <a:t>(ПП РФ от 01.09.2021г. №1464, в силу с 01.03.2022г.) – </a:t>
            </a:r>
            <a:br>
              <a:rPr lang="ru-RU" altLang="ru-RU" sz="2000" b="1">
                <a:solidFill>
                  <a:srgbClr val="FF0000"/>
                </a:solidFill>
                <a:latin typeface="Times New Roman" panose="02020603050405020304" pitchFamily="18" charset="0"/>
                <a:cs typeface="Times New Roman" panose="02020603050405020304" pitchFamily="18" charset="0"/>
              </a:rPr>
            </a:br>
            <a:r>
              <a:rPr lang="ru-RU" altLang="ru-RU" sz="2000" b="1">
                <a:solidFill>
                  <a:srgbClr val="7030A0"/>
                </a:solidFill>
                <a:latin typeface="Times New Roman" panose="02020603050405020304" pitchFamily="18" charset="0"/>
                <a:cs typeface="Times New Roman" panose="02020603050405020304" pitchFamily="18" charset="0"/>
              </a:rPr>
              <a:t>для объектов, введённых в эксплуатацию или ПД которых направлена на экспертизу до вступления в силу </a:t>
            </a:r>
            <a:br>
              <a:rPr lang="ru-RU" altLang="ru-RU" sz="2000" b="1">
                <a:solidFill>
                  <a:srgbClr val="7030A0"/>
                </a:solidFill>
                <a:latin typeface="Times New Roman" panose="02020603050405020304" pitchFamily="18" charset="0"/>
                <a:cs typeface="Times New Roman" panose="02020603050405020304" pitchFamily="18" charset="0"/>
              </a:rPr>
            </a:br>
            <a:r>
              <a:rPr lang="ru-RU" altLang="ru-RU" sz="2000" b="1">
                <a:solidFill>
                  <a:srgbClr val="7030A0"/>
                </a:solidFill>
                <a:latin typeface="Times New Roman" panose="02020603050405020304" pitchFamily="18" charset="0"/>
                <a:cs typeface="Times New Roman" panose="02020603050405020304" pitchFamily="18" charset="0"/>
              </a:rPr>
              <a:t>ФЗ №123 (см. п.1 Требований)</a:t>
            </a:r>
            <a:br>
              <a:rPr lang="ru-RU" altLang="ru-RU" sz="2000" b="1">
                <a:latin typeface="Times New Roman" panose="02020603050405020304" pitchFamily="18" charset="0"/>
                <a:cs typeface="Times New Roman" panose="02020603050405020304" pitchFamily="18" charset="0"/>
              </a:rPr>
            </a:br>
            <a:endParaRPr lang="ru-RU" altLang="ru-RU" sz="2000" b="1">
              <a:solidFill>
                <a:srgbClr val="C00000"/>
              </a:solidFill>
              <a:latin typeface="Times New Roman" panose="02020603050405020304" pitchFamily="18" charset="0"/>
              <a:cs typeface="Times New Roman" panose="02020603050405020304" pitchFamily="18" charset="0"/>
            </a:endParaRPr>
          </a:p>
        </p:txBody>
      </p:sp>
      <p:sp>
        <p:nvSpPr>
          <p:cNvPr id="120836" name="Номер слайда 3">
            <a:extLst>
              <a:ext uri="{FF2B5EF4-FFF2-40B4-BE49-F238E27FC236}">
                <a16:creationId xmlns:a16="http://schemas.microsoft.com/office/drawing/2014/main" id="{5C1ABA81-6644-48C1-857D-FCDAEFCA62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fld id="{5C98C395-1731-4CF4-A2FC-1232CF50C979}" type="slidenum">
              <a:rPr lang="ru-RU" altLang="ru-RU" sz="1200">
                <a:solidFill>
                  <a:srgbClr val="045C75"/>
                </a:solidFill>
                <a:latin typeface="Times New Roman" panose="02020603050405020304" pitchFamily="18" charset="0"/>
              </a:rPr>
              <a:pPr/>
              <a:t>17</a:t>
            </a:fld>
            <a:endParaRPr lang="ru-RU" altLang="ru-RU" sz="1200">
              <a:solidFill>
                <a:srgbClr val="045C75"/>
              </a:solidFill>
              <a:latin typeface="Times New Roman" panose="02020603050405020304" pitchFamily="18" charset="0"/>
            </a:endParaRPr>
          </a:p>
        </p:txBody>
      </p:sp>
      <p:pic>
        <p:nvPicPr>
          <p:cNvPr id="5" name="Picture 8" descr="C:\Users\Main\Pictures\логотипы знаки символы\лого палаты.jpg">
            <a:extLst>
              <a:ext uri="{FF2B5EF4-FFF2-40B4-BE49-F238E27FC236}">
                <a16:creationId xmlns:a16="http://schemas.microsoft.com/office/drawing/2014/main" id="{AF550331-07C9-49F6-BFE7-8E66B4617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9"/>
            <a:ext cx="50323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a:extLst>
              <a:ext uri="{FF2B5EF4-FFF2-40B4-BE49-F238E27FC236}">
                <a16:creationId xmlns:a16="http://schemas.microsoft.com/office/drawing/2014/main" id="{A2A002FD-E7F5-49CE-BC18-5D378E4B5618}"/>
              </a:ext>
            </a:extLst>
          </p:cNvPr>
          <p:cNvSpPr>
            <a:spLocks noGrp="1"/>
          </p:cNvSpPr>
          <p:nvPr>
            <p:ph idx="1"/>
          </p:nvPr>
        </p:nvSpPr>
        <p:spPr>
          <a:xfrm>
            <a:off x="0" y="1182414"/>
            <a:ext cx="12192000" cy="5675586"/>
          </a:xfrm>
        </p:spPr>
        <p:txBody>
          <a:bodyPr>
            <a:normAutofit fontScale="92500" lnSpcReduction="10000"/>
          </a:bodyPr>
          <a:lstStyle/>
          <a:p>
            <a:r>
              <a:rPr lang="ru-RU" sz="1800">
                <a:latin typeface="Times New Roman" panose="02020603050405020304" pitchFamily="18" charset="0"/>
                <a:cs typeface="Times New Roman" panose="02020603050405020304" pitchFamily="18" charset="0"/>
              </a:rPr>
              <a:t>П.4. При превышении на 5% нормативной площади (</a:t>
            </a:r>
            <a:r>
              <a:rPr lang="ru-RU" sz="1800" err="1">
                <a:latin typeface="Times New Roman" panose="02020603050405020304" pitchFamily="18" charset="0"/>
                <a:cs typeface="Times New Roman" panose="02020603050405020304" pitchFamily="18" charset="0"/>
              </a:rPr>
              <a:t>прилож</a:t>
            </a:r>
            <a:r>
              <a:rPr lang="ru-RU" sz="1800">
                <a:latin typeface="Times New Roman" panose="02020603050405020304" pitchFamily="18" charset="0"/>
                <a:cs typeface="Times New Roman" panose="02020603050405020304" pitchFamily="18" charset="0"/>
              </a:rPr>
              <a:t> 1 и 3) допускается СПС без АУП.</a:t>
            </a:r>
          </a:p>
          <a:p>
            <a:pPr algn="just"/>
            <a:r>
              <a:rPr lang="ru-RU" sz="1800">
                <a:latin typeface="Times New Roman" panose="02020603050405020304" pitchFamily="18" charset="0"/>
                <a:cs typeface="Times New Roman" panose="02020603050405020304" pitchFamily="18" charset="0"/>
              </a:rPr>
              <a:t>П.5. Не оснащаются АУП и СПС </a:t>
            </a:r>
            <a:r>
              <a:rPr lang="ru-RU" sz="1800" err="1">
                <a:latin typeface="Times New Roman" panose="02020603050405020304" pitchFamily="18" charset="0"/>
                <a:cs typeface="Times New Roman" panose="02020603050405020304" pitchFamily="18" charset="0"/>
              </a:rPr>
              <a:t>венткамеры</a:t>
            </a:r>
            <a:r>
              <a:rPr lang="ru-RU" sz="1800">
                <a:latin typeface="Times New Roman" panose="02020603050405020304" pitchFamily="18" charset="0"/>
                <a:cs typeface="Times New Roman" panose="02020603050405020304" pitchFamily="18" charset="0"/>
              </a:rPr>
              <a:t>, насосные водоснабжения, бойлерные, тепловые пункты и </a:t>
            </a:r>
            <a:r>
              <a:rPr lang="ru-RU" sz="1800" err="1">
                <a:latin typeface="Times New Roman" panose="02020603050405020304" pitchFamily="18" charset="0"/>
                <a:cs typeface="Times New Roman" panose="02020603050405020304" pitchFamily="18" charset="0"/>
              </a:rPr>
              <a:t>др.помещения</a:t>
            </a:r>
            <a:r>
              <a:rPr lang="ru-RU" sz="1800">
                <a:latin typeface="Times New Roman" panose="02020603050405020304" pitchFamily="18" charset="0"/>
                <a:cs typeface="Times New Roman" panose="02020603050405020304" pitchFamily="18" charset="0"/>
              </a:rPr>
              <a:t> для </a:t>
            </a:r>
            <a:r>
              <a:rPr lang="ru-RU" sz="1800" err="1">
                <a:latin typeface="Times New Roman" panose="02020603050405020304" pitchFamily="18" charset="0"/>
                <a:cs typeface="Times New Roman" panose="02020603050405020304" pitchFamily="18" charset="0"/>
              </a:rPr>
              <a:t>инж.оборудования</a:t>
            </a:r>
            <a:r>
              <a:rPr lang="ru-RU" sz="1800">
                <a:latin typeface="Times New Roman" panose="02020603050405020304" pitchFamily="18" charset="0"/>
                <a:cs typeface="Times New Roman" panose="02020603050405020304" pitchFamily="18" charset="0"/>
              </a:rPr>
              <a:t>, </a:t>
            </a:r>
            <a:r>
              <a:rPr lang="ru-RU" sz="1800" b="1">
                <a:solidFill>
                  <a:srgbClr val="C00000"/>
                </a:solidFill>
                <a:latin typeface="Times New Roman" panose="02020603050405020304" pitchFamily="18" charset="0"/>
                <a:cs typeface="Times New Roman" panose="02020603050405020304" pitchFamily="18" charset="0"/>
              </a:rPr>
              <a:t>в кот. отсутствуют горючие материалы  - неоднозначность, нет критерия?!).</a:t>
            </a:r>
          </a:p>
          <a:p>
            <a:pPr algn="just"/>
            <a:r>
              <a:rPr lang="ru-RU" sz="1800">
                <a:latin typeface="Times New Roman" panose="02020603050405020304" pitchFamily="18" charset="0"/>
                <a:cs typeface="Times New Roman" panose="02020603050405020304" pitchFamily="18" charset="0"/>
              </a:rPr>
              <a:t>П.6. В лифт. холлах и безопасных зонах – только СПС! Отдельно стоящие понижающие ТП и РП на 6-10кВ </a:t>
            </a:r>
            <a:r>
              <a:rPr lang="ru-RU" sz="1800">
                <a:solidFill>
                  <a:srgbClr val="C00000"/>
                </a:solidFill>
                <a:latin typeface="Times New Roman" panose="02020603050405020304" pitchFamily="18" charset="0"/>
                <a:cs typeface="Times New Roman" panose="02020603050405020304" pitchFamily="18" charset="0"/>
              </a:rPr>
              <a:t>без пост. </a:t>
            </a:r>
            <a:r>
              <a:rPr lang="ru-RU" sz="1800" err="1">
                <a:solidFill>
                  <a:srgbClr val="C00000"/>
                </a:solidFill>
                <a:latin typeface="Times New Roman" panose="02020603050405020304" pitchFamily="18" charset="0"/>
                <a:cs typeface="Times New Roman" panose="02020603050405020304" pitchFamily="18" charset="0"/>
              </a:rPr>
              <a:t>раб.мест</a:t>
            </a:r>
            <a:r>
              <a:rPr lang="ru-RU" sz="1800">
                <a:solidFill>
                  <a:srgbClr val="C00000"/>
                </a:solidFill>
                <a:latin typeface="Times New Roman" panose="02020603050405020304" pitchFamily="18" charset="0"/>
                <a:cs typeface="Times New Roman" panose="02020603050405020304" pitchFamily="18" charset="0"/>
              </a:rPr>
              <a:t> или без пост. присутствия людей (</a:t>
            </a:r>
            <a:r>
              <a:rPr lang="ru-RU" sz="1800" b="1">
                <a:solidFill>
                  <a:srgbClr val="C00000"/>
                </a:solidFill>
                <a:latin typeface="Times New Roman" panose="02020603050405020304" pitchFamily="18" charset="0"/>
                <a:cs typeface="Times New Roman" panose="02020603050405020304" pitchFamily="18" charset="0"/>
              </a:rPr>
              <a:t>неоднозначность, нет критерия?!)</a:t>
            </a:r>
            <a:r>
              <a:rPr lang="ru-RU" sz="1800">
                <a:solidFill>
                  <a:srgbClr val="C00000"/>
                </a:solidFill>
                <a:latin typeface="Times New Roman" panose="02020603050405020304" pitchFamily="18" charset="0"/>
                <a:cs typeface="Times New Roman" panose="02020603050405020304" pitchFamily="18" charset="0"/>
              </a:rPr>
              <a:t> </a:t>
            </a:r>
            <a:r>
              <a:rPr lang="ru-RU" sz="1800" err="1">
                <a:latin typeface="Times New Roman" panose="02020603050405020304" pitchFamily="18" charset="0"/>
                <a:cs typeface="Times New Roman" panose="02020603050405020304" pitchFamily="18" charset="0"/>
              </a:rPr>
              <a:t>доп-ся</a:t>
            </a:r>
            <a:r>
              <a:rPr lang="ru-RU" sz="1800">
                <a:latin typeface="Times New Roman" panose="02020603050405020304" pitchFamily="18" charset="0"/>
                <a:cs typeface="Times New Roman" panose="02020603050405020304" pitchFamily="18" charset="0"/>
              </a:rPr>
              <a:t> не оснащать  АУП и СПС.</a:t>
            </a:r>
          </a:p>
          <a:p>
            <a:pPr algn="just"/>
            <a:r>
              <a:rPr lang="ru-RU" sz="1800">
                <a:latin typeface="Times New Roman" panose="02020603050405020304" pitchFamily="18" charset="0"/>
                <a:cs typeface="Times New Roman" panose="02020603050405020304" pitchFamily="18" charset="0"/>
              </a:rPr>
              <a:t>П.8. СОУЭ на объектах защиты по критериям прилож.№5, классификация СОУЭ – прилож. №6.</a:t>
            </a:r>
          </a:p>
          <a:p>
            <a:pPr algn="just"/>
            <a:r>
              <a:rPr lang="ru-RU" sz="1800">
                <a:latin typeface="Times New Roman" panose="02020603050405020304" pitchFamily="18" charset="0"/>
                <a:cs typeface="Times New Roman" panose="02020603050405020304" pitchFamily="18" charset="0"/>
              </a:rPr>
              <a:t>П.11 Помещения зданий классов ФПО Ф1, Ф2, Ф3 и Ф4, защищаемые АУП, оборудуются СПС.</a:t>
            </a:r>
          </a:p>
          <a:p>
            <a:pPr algn="just"/>
            <a:r>
              <a:rPr lang="ru-RU" sz="1800">
                <a:latin typeface="Times New Roman" panose="02020603050405020304" pitchFamily="18" charset="0"/>
                <a:cs typeface="Times New Roman" panose="02020603050405020304" pitchFamily="18" charset="0"/>
              </a:rPr>
              <a:t>П.15 СОУЭ – включение от командного импульса СПС или АУП. </a:t>
            </a:r>
            <a:r>
              <a:rPr lang="ru-RU" sz="1800" err="1">
                <a:latin typeface="Times New Roman" panose="02020603050405020304" pitchFamily="18" charset="0"/>
                <a:cs typeface="Times New Roman" panose="02020603050405020304" pitchFamily="18" charset="0"/>
              </a:rPr>
              <a:t>Доп-ся</a:t>
            </a:r>
            <a:r>
              <a:rPr lang="ru-RU" sz="1800">
                <a:latin typeface="Times New Roman" panose="02020603050405020304" pitchFamily="18" charset="0"/>
                <a:cs typeface="Times New Roman" panose="02020603050405020304" pitchFamily="18" charset="0"/>
              </a:rPr>
              <a:t> дистанционное и местное включение, если не требуется СПС или АУП.</a:t>
            </a:r>
          </a:p>
          <a:p>
            <a:pPr algn="just"/>
            <a:r>
              <a:rPr lang="ru-RU" sz="1800" b="1">
                <a:latin typeface="Times New Roman" panose="02020603050405020304" pitchFamily="18" charset="0"/>
                <a:cs typeface="Times New Roman" panose="02020603050405020304" pitchFamily="18" charset="0"/>
              </a:rPr>
              <a:t>Прилож.№1: </a:t>
            </a:r>
          </a:p>
          <a:p>
            <a:pPr marL="0" indent="0" algn="just">
              <a:buNone/>
            </a:pPr>
            <a:r>
              <a:rPr lang="ru-RU" sz="1800">
                <a:latin typeface="Times New Roman" panose="02020603050405020304" pitchFamily="18" charset="0"/>
                <a:cs typeface="Times New Roman" panose="02020603050405020304" pitchFamily="18" charset="0"/>
              </a:rPr>
              <a:t>	п.7 – </a:t>
            </a:r>
            <a:r>
              <a:rPr lang="ru-RU" sz="1800" err="1">
                <a:latin typeface="Times New Roman" panose="02020603050405020304" pitchFamily="18" charset="0"/>
                <a:cs typeface="Times New Roman" panose="02020603050405020304" pitchFamily="18" charset="0"/>
              </a:rPr>
              <a:t>специализ</a:t>
            </a:r>
            <a:r>
              <a:rPr lang="ru-RU" sz="1800">
                <a:latin typeface="Times New Roman" panose="02020603050405020304" pitchFamily="18" charset="0"/>
                <a:cs typeface="Times New Roman" panose="02020603050405020304" pitchFamily="18" charset="0"/>
              </a:rPr>
              <a:t> дома, дома-интернаты для престарелых и инвалидов, детей-инвалидов и п.8 – </a:t>
            </a:r>
            <a:r>
              <a:rPr lang="ru-RU" sz="1800" b="1">
                <a:latin typeface="Times New Roman" panose="02020603050405020304" pitchFamily="18" charset="0"/>
                <a:cs typeface="Times New Roman" panose="02020603050405020304" pitchFamily="18" charset="0"/>
              </a:rPr>
              <a:t>общежития</a:t>
            </a:r>
            <a:r>
              <a:rPr lang="ru-RU" sz="1800">
                <a:latin typeface="Times New Roman" panose="02020603050405020304" pitchFamily="18" charset="0"/>
                <a:cs typeface="Times New Roman" panose="02020603050405020304" pitchFamily="18" charset="0"/>
              </a:rPr>
              <a:t>, </a:t>
            </a:r>
            <a:r>
              <a:rPr lang="ru-RU" sz="1800" err="1">
                <a:latin typeface="Times New Roman" panose="02020603050405020304" pitchFamily="18" charset="0"/>
                <a:cs typeface="Times New Roman" panose="02020603050405020304" pitchFamily="18" charset="0"/>
              </a:rPr>
              <a:t>спец.</a:t>
            </a:r>
            <a:r>
              <a:rPr lang="ru-RU" sz="1800" b="1" err="1">
                <a:latin typeface="Times New Roman" panose="02020603050405020304" pitchFamily="18" charset="0"/>
                <a:cs typeface="Times New Roman" panose="02020603050405020304" pitchFamily="18" charset="0"/>
              </a:rPr>
              <a:t>жилые</a:t>
            </a:r>
            <a:r>
              <a:rPr lang="ru-RU" sz="1800">
                <a:latin typeface="Times New Roman" panose="02020603050405020304" pitchFamily="18" charset="0"/>
                <a:cs typeface="Times New Roman" panose="02020603050405020304" pitchFamily="18" charset="0"/>
              </a:rPr>
              <a:t> дома: </a:t>
            </a:r>
            <a:r>
              <a:rPr lang="ru-RU" sz="1800" b="1">
                <a:solidFill>
                  <a:srgbClr val="7030A0"/>
                </a:solidFill>
                <a:latin typeface="Times New Roman" panose="02020603050405020304" pitchFamily="18" charset="0"/>
                <a:cs typeface="Times New Roman" panose="02020603050405020304" pitchFamily="18" charset="0"/>
              </a:rPr>
              <a:t>СПС независимо от площади </a:t>
            </a:r>
            <a:r>
              <a:rPr lang="ru-RU" sz="1800">
                <a:latin typeface="Times New Roman" panose="02020603050405020304" pitchFamily="18" charset="0"/>
                <a:cs typeface="Times New Roman" panose="02020603050405020304" pitchFamily="18" charset="0"/>
              </a:rPr>
              <a:t>– </a:t>
            </a:r>
            <a:r>
              <a:rPr lang="ru-RU" sz="1800" b="1">
                <a:latin typeface="Times New Roman" panose="02020603050405020304" pitchFamily="18" charset="0"/>
                <a:cs typeface="Times New Roman" panose="02020603050405020304" pitchFamily="18" charset="0"/>
              </a:rPr>
              <a:t>существенное отличие от п.7 табл.1 СП 486.1311500.2020</a:t>
            </a:r>
            <a:r>
              <a:rPr lang="ru-RU" sz="1800">
                <a:latin typeface="Times New Roman" panose="02020603050405020304" pitchFamily="18" charset="0"/>
                <a:cs typeface="Times New Roman" panose="02020603050405020304" pitchFamily="18" charset="0"/>
              </a:rPr>
              <a:t>, где </a:t>
            </a:r>
            <a:r>
              <a:rPr lang="ru-RU" sz="1800" u="sng">
                <a:latin typeface="Times New Roman" panose="02020603050405020304" pitchFamily="18" charset="0"/>
                <a:cs typeface="Times New Roman" panose="02020603050405020304" pitchFamily="18" charset="0"/>
              </a:rPr>
              <a:t>для </a:t>
            </a:r>
            <a:r>
              <a:rPr lang="ru-RU" sz="1800" u="sng" err="1">
                <a:latin typeface="Times New Roman" panose="02020603050405020304" pitchFamily="18" charset="0"/>
                <a:cs typeface="Times New Roman" panose="02020603050405020304" pitchFamily="18" charset="0"/>
              </a:rPr>
              <a:t>специализ</a:t>
            </a:r>
            <a:r>
              <a:rPr lang="ru-RU" sz="1800" u="sng">
                <a:latin typeface="Times New Roman" panose="02020603050405020304" pitchFamily="18" charset="0"/>
                <a:cs typeface="Times New Roman" panose="02020603050405020304" pitchFamily="18" charset="0"/>
              </a:rPr>
              <a:t>. домов (</a:t>
            </a:r>
            <a:r>
              <a:rPr lang="ru-RU" sz="1800" u="sng" err="1">
                <a:latin typeface="Times New Roman" panose="02020603050405020304" pitchFamily="18" charset="0"/>
                <a:cs typeface="Times New Roman" panose="02020603050405020304" pitchFamily="18" charset="0"/>
              </a:rPr>
              <a:t>неквартирных</a:t>
            </a:r>
            <a:r>
              <a:rPr lang="ru-RU" sz="1800" u="sng">
                <a:latin typeface="Times New Roman" panose="02020603050405020304" pitchFamily="18" charset="0"/>
                <a:cs typeface="Times New Roman" panose="02020603050405020304" pitchFamily="18" charset="0"/>
              </a:rPr>
              <a:t>), домов-интернатов для престарелых и инвалидов, детей-инвалидов</a:t>
            </a:r>
            <a:r>
              <a:rPr lang="ru-RU" sz="1800">
                <a:latin typeface="Times New Roman" panose="02020603050405020304" pitchFamily="18" charset="0"/>
                <a:cs typeface="Times New Roman" panose="02020603050405020304" pitchFamily="18" charset="0"/>
              </a:rPr>
              <a:t>  - </a:t>
            </a:r>
            <a:r>
              <a:rPr lang="ru-RU" sz="1800" b="1">
                <a:solidFill>
                  <a:srgbClr val="C00000"/>
                </a:solidFill>
                <a:latin typeface="Times New Roman" panose="02020603050405020304" pitchFamily="18" charset="0"/>
                <a:cs typeface="Times New Roman" panose="02020603050405020304" pitchFamily="18" charset="0"/>
              </a:rPr>
              <a:t>АУП независимо от площади!</a:t>
            </a:r>
          </a:p>
          <a:p>
            <a:pPr marL="0" indent="0" algn="just">
              <a:buNone/>
            </a:pPr>
            <a:r>
              <a:rPr lang="ru-RU" sz="1800" b="1">
                <a:solidFill>
                  <a:srgbClr val="C00000"/>
                </a:solidFill>
                <a:latin typeface="Times New Roman" panose="02020603050405020304" pitchFamily="18" charset="0"/>
                <a:cs typeface="Times New Roman" panose="02020603050405020304" pitchFamily="18" charset="0"/>
              </a:rPr>
              <a:t>	</a:t>
            </a:r>
            <a:r>
              <a:rPr lang="ru-RU" sz="1800">
                <a:latin typeface="Times New Roman" panose="02020603050405020304" pitchFamily="18" charset="0"/>
                <a:cs typeface="Times New Roman" panose="02020603050405020304" pitchFamily="18" charset="0"/>
              </a:rPr>
              <a:t>п.6 – СПС - жилые здания высотой более 28м независимо от площади, </a:t>
            </a:r>
            <a:r>
              <a:rPr lang="ru-RU" sz="1800">
                <a:solidFill>
                  <a:srgbClr val="00B0F0"/>
                </a:solidFill>
                <a:latin typeface="Times New Roman" panose="02020603050405020304" pitchFamily="18" charset="0"/>
                <a:cs typeface="Times New Roman" panose="02020603050405020304" pitchFamily="18" charset="0"/>
              </a:rPr>
              <a:t>по примеч.2 – оборудуются </a:t>
            </a:r>
            <a:r>
              <a:rPr lang="ru-RU" sz="1800" err="1">
                <a:solidFill>
                  <a:srgbClr val="00B0F0"/>
                </a:solidFill>
                <a:latin typeface="Times New Roman" panose="02020603050405020304" pitchFamily="18" charset="0"/>
                <a:cs typeface="Times New Roman" panose="02020603050405020304" pitchFamily="18" charset="0"/>
              </a:rPr>
              <a:t>тепл</a:t>
            </a:r>
            <a:r>
              <a:rPr lang="ru-RU" sz="1800">
                <a:solidFill>
                  <a:srgbClr val="00B0F0"/>
                </a:solidFill>
                <a:latin typeface="Times New Roman" panose="02020603050405020304" pitchFamily="18" charset="0"/>
                <a:cs typeface="Times New Roman" panose="02020603050405020304" pitchFamily="18" charset="0"/>
              </a:rPr>
              <a:t>. ПИ </a:t>
            </a:r>
            <a:r>
              <a:rPr lang="ru-RU" sz="1800" b="1">
                <a:solidFill>
                  <a:srgbClr val="00B0F0"/>
                </a:solidFill>
                <a:latin typeface="Times New Roman" panose="02020603050405020304" pitchFamily="18" charset="0"/>
                <a:cs typeface="Times New Roman" panose="02020603050405020304" pitchFamily="18" charset="0"/>
              </a:rPr>
              <a:t>прихожие</a:t>
            </a:r>
            <a:r>
              <a:rPr lang="ru-RU" sz="1800">
                <a:solidFill>
                  <a:srgbClr val="00B0F0"/>
                </a:solidFill>
                <a:latin typeface="Times New Roman" panose="02020603050405020304" pitchFamily="18" charset="0"/>
                <a:cs typeface="Times New Roman" panose="02020603050405020304" pitchFamily="18" charset="0"/>
              </a:rPr>
              <a:t> квартир для запуска СПЗ: </a:t>
            </a:r>
            <a:r>
              <a:rPr lang="ru-RU" sz="1800" b="1">
                <a:latin typeface="Times New Roman" panose="02020603050405020304" pitchFamily="18" charset="0"/>
                <a:cs typeface="Times New Roman" panose="02020603050405020304" pitchFamily="18" charset="0"/>
              </a:rPr>
              <a:t>существенное отличие </a:t>
            </a:r>
            <a:r>
              <a:rPr lang="ru-RU" sz="1800">
                <a:latin typeface="Times New Roman" panose="02020603050405020304" pitchFamily="18" charset="0"/>
                <a:cs typeface="Times New Roman" panose="02020603050405020304" pitchFamily="18" charset="0"/>
              </a:rPr>
              <a:t>для жилых зданий высотой более 75м - п.6.3 табл.1 </a:t>
            </a:r>
            <a:r>
              <a:rPr lang="ru-RU" sz="1800" b="1">
                <a:latin typeface="Times New Roman" panose="02020603050405020304" pitchFamily="18" charset="0"/>
                <a:cs typeface="Times New Roman" panose="02020603050405020304" pitchFamily="18" charset="0"/>
              </a:rPr>
              <a:t>СП 486.1311500.2020, где </a:t>
            </a:r>
            <a:r>
              <a:rPr lang="ru-RU" sz="1800" b="1">
                <a:solidFill>
                  <a:srgbClr val="C00000"/>
                </a:solidFill>
                <a:latin typeface="Times New Roman" panose="02020603050405020304" pitchFamily="18" charset="0"/>
                <a:cs typeface="Times New Roman" panose="02020603050405020304" pitchFamily="18" charset="0"/>
              </a:rPr>
              <a:t>АУП независимо от площади!</a:t>
            </a:r>
          </a:p>
          <a:p>
            <a:pPr marL="0" indent="0" algn="just">
              <a:buNone/>
            </a:pPr>
            <a:r>
              <a:rPr lang="ru-RU" sz="1800" b="1">
                <a:solidFill>
                  <a:srgbClr val="C00000"/>
                </a:solidFill>
                <a:latin typeface="Times New Roman" panose="02020603050405020304" pitchFamily="18" charset="0"/>
                <a:cs typeface="Times New Roman" panose="02020603050405020304" pitchFamily="18" charset="0"/>
              </a:rPr>
              <a:t>	</a:t>
            </a:r>
            <a:r>
              <a:rPr lang="ru-RU" sz="1800" b="1" u="sng">
                <a:solidFill>
                  <a:srgbClr val="C00000"/>
                </a:solidFill>
                <a:latin typeface="Times New Roman" panose="02020603050405020304" pitchFamily="18" charset="0"/>
                <a:cs typeface="Times New Roman" panose="02020603050405020304" pitchFamily="18" charset="0"/>
              </a:rPr>
              <a:t>отсутствуют</a:t>
            </a:r>
            <a:r>
              <a:rPr lang="ru-RU" sz="1800" b="1">
                <a:solidFill>
                  <a:srgbClr val="C00000"/>
                </a:solidFill>
                <a:latin typeface="Times New Roman" panose="02020603050405020304" pitchFamily="18" charset="0"/>
                <a:cs typeface="Times New Roman" panose="02020603050405020304" pitchFamily="18" charset="0"/>
              </a:rPr>
              <a:t> здания общежитий квартирного типа (Ф1.3), гостиницы и общежития </a:t>
            </a:r>
            <a:r>
              <a:rPr lang="ru-RU" sz="1800" b="1" err="1">
                <a:solidFill>
                  <a:srgbClr val="C00000"/>
                </a:solidFill>
                <a:latin typeface="Times New Roman" panose="02020603050405020304" pitchFamily="18" charset="0"/>
                <a:cs typeface="Times New Roman" panose="02020603050405020304" pitchFamily="18" charset="0"/>
              </a:rPr>
              <a:t>неквартирного</a:t>
            </a:r>
            <a:r>
              <a:rPr lang="ru-RU" sz="1800" b="1">
                <a:solidFill>
                  <a:srgbClr val="C00000"/>
                </a:solidFill>
                <a:latin typeface="Times New Roman" panose="02020603050405020304" pitchFamily="18" charset="0"/>
                <a:cs typeface="Times New Roman" panose="02020603050405020304" pitchFamily="18" charset="0"/>
              </a:rPr>
              <a:t> типа, спальные корпуса санаториев и домов отдыха общего типа, кемпингов, мотелей и пансионатов (Ф1.2 согласно п.8.2 табл.1 </a:t>
            </a:r>
            <a:r>
              <a:rPr lang="ru-RU" sz="1800">
                <a:latin typeface="Times New Roman" panose="02020603050405020304" pitchFamily="18" charset="0"/>
                <a:cs typeface="Times New Roman" panose="02020603050405020304" pitchFamily="18" charset="0"/>
              </a:rPr>
              <a:t> </a:t>
            </a:r>
            <a:r>
              <a:rPr lang="ru-RU" sz="1800" b="1">
                <a:latin typeface="Times New Roman" panose="02020603050405020304" pitchFamily="18" charset="0"/>
                <a:cs typeface="Times New Roman" panose="02020603050405020304" pitchFamily="18" charset="0"/>
              </a:rPr>
              <a:t>СП 486.1311500.2020</a:t>
            </a:r>
            <a:r>
              <a:rPr lang="ru-RU" sz="1800" b="1">
                <a:solidFill>
                  <a:srgbClr val="C00000"/>
                </a:solidFill>
                <a:latin typeface="Times New Roman" panose="02020603050405020304" pitchFamily="18" charset="0"/>
                <a:cs typeface="Times New Roman" panose="02020603050405020304" pitchFamily="18" charset="0"/>
              </a:rPr>
              <a:t>, когда СПС при высоте менее 30м и АУП – при высоте 30м и более).</a:t>
            </a:r>
          </a:p>
          <a:p>
            <a:pPr marL="0" indent="0" algn="just">
              <a:buNone/>
            </a:pPr>
            <a:r>
              <a:rPr lang="ru-RU" sz="1800" b="1">
                <a:solidFill>
                  <a:srgbClr val="C00000"/>
                </a:solidFill>
                <a:latin typeface="Times New Roman" panose="02020603050405020304" pitchFamily="18" charset="0"/>
                <a:cs typeface="Times New Roman" panose="02020603050405020304" pitchFamily="18" charset="0"/>
              </a:rPr>
              <a:t>	</a:t>
            </a:r>
          </a:p>
          <a:p>
            <a:pPr marL="0" indent="0" algn="just">
              <a:buNone/>
            </a:pPr>
            <a:endParaRPr lang="ru-RU" sz="1800" b="1">
              <a:solidFill>
                <a:srgbClr val="C00000"/>
              </a:solidFill>
              <a:latin typeface="Times New Roman" panose="02020603050405020304" pitchFamily="18" charset="0"/>
              <a:cs typeface="Times New Roman" panose="02020603050405020304" pitchFamily="18" charset="0"/>
            </a:endParaRPr>
          </a:p>
          <a:p>
            <a:pPr marL="0" indent="0" algn="just">
              <a:buNone/>
            </a:pPr>
            <a:endParaRPr lang="ru-RU" sz="1800">
              <a:latin typeface="Times New Roman" panose="02020603050405020304" pitchFamily="18" charset="0"/>
              <a:cs typeface="Times New Roman" panose="02020603050405020304" pitchFamily="18" charset="0"/>
            </a:endParaRPr>
          </a:p>
          <a:p>
            <a:endParaRPr lang="ru-RU"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92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a:extLst>
              <a:ext uri="{FF2B5EF4-FFF2-40B4-BE49-F238E27FC236}">
                <a16:creationId xmlns:a16="http://schemas.microsoft.com/office/drawing/2014/main" id="{8E6B880F-A5C7-4666-BBCF-151FC0843BA8}"/>
              </a:ext>
            </a:extLst>
          </p:cNvPr>
          <p:cNvCxnSpPr/>
          <p:nvPr/>
        </p:nvCxnSpPr>
        <p:spPr>
          <a:xfrm>
            <a:off x="0" y="83043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Прямоугольник">
            <a:extLst>
              <a:ext uri="{FF2B5EF4-FFF2-40B4-BE49-F238E27FC236}">
                <a16:creationId xmlns:a16="http://schemas.microsoft.com/office/drawing/2014/main" id="{2F941617-81EA-4575-AD35-6B2B2A74E7B6}"/>
              </a:ext>
            </a:extLst>
          </p:cNvPr>
          <p:cNvSpPr/>
          <p:nvPr/>
        </p:nvSpPr>
        <p:spPr>
          <a:xfrm>
            <a:off x="0" y="0"/>
            <a:ext cx="12192000" cy="807349"/>
          </a:xfrm>
          <a:prstGeom prst="rect">
            <a:avLst/>
          </a:prstGeom>
          <a:solidFill>
            <a:srgbClr val="44546A"/>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latin typeface="Montserrat" pitchFamily="2" charset="0"/>
            </a:endParaRPr>
          </a:p>
        </p:txBody>
      </p:sp>
      <p:sp>
        <p:nvSpPr>
          <p:cNvPr id="44" name="Главная мысль слайда">
            <a:extLst>
              <a:ext uri="{FF2B5EF4-FFF2-40B4-BE49-F238E27FC236}">
                <a16:creationId xmlns:a16="http://schemas.microsoft.com/office/drawing/2014/main" id="{BFDF727D-72A2-4047-B010-EE175B4C20F5}"/>
              </a:ext>
            </a:extLst>
          </p:cNvPr>
          <p:cNvSpPr txBox="1">
            <a:spLocks/>
          </p:cNvSpPr>
          <p:nvPr/>
        </p:nvSpPr>
        <p:spPr>
          <a:xfrm>
            <a:off x="128507" y="185646"/>
            <a:ext cx="9958401" cy="516011"/>
          </a:xfrm>
          <a:prstGeom prst="rect">
            <a:avLst/>
          </a:prstGeom>
        </p:spPr>
        <p:txBody>
          <a:bodyPr vert="horz" lIns="91440" tIns="45720" rIns="91440" bIns="45720" rtlCol="0" anchor="ctr">
            <a:noAutofit/>
          </a:bodyPr>
          <a:lstStyle>
            <a:lvl1pPr algn="ctr" defTabSz="914400" rtl="0" eaLnBrk="1" latinLnBrk="0" hangingPunct="1">
              <a:lnSpc>
                <a:spcPct val="90000"/>
              </a:lnSpc>
              <a:spcBef>
                <a:spcPts val="4200"/>
              </a:spcBef>
              <a:buNone/>
              <a:defRPr sz="8000" b="0" kern="1200" spc="0">
                <a:solidFill>
                  <a:schemeClr val="tx1"/>
                </a:solidFill>
                <a:latin typeface="Stem"/>
                <a:ea typeface="Stem"/>
                <a:cs typeface="Stem"/>
                <a:sym typeface="Stem"/>
              </a:defRPr>
            </a:lvl1pPr>
          </a:lstStyle>
          <a:p>
            <a:pPr algn="l"/>
            <a:endParaRPr lang="en-US" sz="2000">
              <a:solidFill>
                <a:schemeClr val="bg1"/>
              </a:solidFill>
              <a:latin typeface="Montserrat" pitchFamily="2" charset="0"/>
              <a:ea typeface="Stem Medium" panose="020B0503020203020204" pitchFamily="34" charset="0"/>
            </a:endParaRPr>
          </a:p>
          <a:p>
            <a:pPr algn="l"/>
            <a:r>
              <a:rPr lang="ru-RU" sz="1800">
                <a:solidFill>
                  <a:schemeClr val="bg1"/>
                </a:solidFill>
                <a:latin typeface="Montserrat" pitchFamily="2" charset="0"/>
                <a:ea typeface="Stem Medium" panose="020B0503020203020204" pitchFamily="34" charset="0"/>
              </a:rPr>
              <a:t>Обоснование изменений разрешительного режима «Лицензирование деятельности по монтажу, техническому обслуживанию и ремонту средств обеспечения пожарной безопасности зданий и сооружений»</a:t>
            </a:r>
          </a:p>
          <a:p>
            <a:pPr algn="l"/>
            <a:endParaRPr lang="ru-RU" sz="2000">
              <a:solidFill>
                <a:srgbClr val="F19233"/>
              </a:solidFill>
              <a:latin typeface="Montserrat" pitchFamily="2" charset="0"/>
              <a:ea typeface="Stem Medium" panose="020B0503020203020204" pitchFamily="34" charset="0"/>
            </a:endParaRPr>
          </a:p>
        </p:txBody>
      </p:sp>
      <p:pic>
        <p:nvPicPr>
          <p:cNvPr id="10" name="Рисунок 9"/>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805621" y="148687"/>
            <a:ext cx="2223678" cy="498048"/>
          </a:xfrm>
          <a:prstGeom prst="rect">
            <a:avLst/>
          </a:prstGeom>
        </p:spPr>
      </p:pic>
      <p:sp>
        <p:nvSpPr>
          <p:cNvPr id="2" name="TextBox 1"/>
          <p:cNvSpPr txBox="1"/>
          <p:nvPr/>
        </p:nvSpPr>
        <p:spPr>
          <a:xfrm>
            <a:off x="1397478" y="1463650"/>
            <a:ext cx="3368423" cy="369332"/>
          </a:xfrm>
          <a:prstGeom prst="rect">
            <a:avLst/>
          </a:prstGeom>
          <a:noFill/>
        </p:spPr>
        <p:txBody>
          <a:bodyPr wrap="none" rtlCol="0">
            <a:spAutoFit/>
          </a:bodyPr>
          <a:lstStyle/>
          <a:p>
            <a:r>
              <a:rPr lang="ru-RU" b="1"/>
              <a:t>Цель разрешительного режима</a:t>
            </a:r>
          </a:p>
        </p:txBody>
      </p:sp>
      <p:sp>
        <p:nvSpPr>
          <p:cNvPr id="4" name="Блок-схема: объединение 3"/>
          <p:cNvSpPr/>
          <p:nvPr/>
        </p:nvSpPr>
        <p:spPr>
          <a:xfrm rot="16200000">
            <a:off x="884206" y="1419715"/>
            <a:ext cx="345057" cy="457200"/>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4774887" y="1187605"/>
            <a:ext cx="0" cy="91440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7478" y="3841250"/>
            <a:ext cx="2564356" cy="369332"/>
          </a:xfrm>
          <a:prstGeom prst="rect">
            <a:avLst/>
          </a:prstGeom>
          <a:noFill/>
        </p:spPr>
        <p:txBody>
          <a:bodyPr wrap="none" rtlCol="0">
            <a:spAutoFit/>
          </a:bodyPr>
          <a:lstStyle/>
          <a:p>
            <a:r>
              <a:rPr lang="ru-RU" b="1"/>
              <a:t>Экономический эффект</a:t>
            </a:r>
          </a:p>
        </p:txBody>
      </p:sp>
      <p:sp>
        <p:nvSpPr>
          <p:cNvPr id="25" name="Блок-схема: объединение 24"/>
          <p:cNvSpPr/>
          <p:nvPr/>
        </p:nvSpPr>
        <p:spPr>
          <a:xfrm rot="16200000">
            <a:off x="884206" y="3797315"/>
            <a:ext cx="345057" cy="457200"/>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6" name="Прямая соединительная линия 25"/>
          <p:cNvCxnSpPr/>
          <p:nvPr/>
        </p:nvCxnSpPr>
        <p:spPr>
          <a:xfrm>
            <a:off x="4756915" y="3568716"/>
            <a:ext cx="0" cy="91440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76596" y="917346"/>
            <a:ext cx="7051304" cy="892552"/>
          </a:xfrm>
          <a:prstGeom prst="rect">
            <a:avLst/>
          </a:prstGeom>
          <a:noFill/>
        </p:spPr>
        <p:txBody>
          <a:bodyPr wrap="square" rtlCol="0">
            <a:spAutoFit/>
          </a:bodyPr>
          <a:lstStyle/>
          <a:p>
            <a:pPr algn="just"/>
            <a:r>
              <a:rPr lang="ru-RU" sz="1300"/>
              <a:t>Повышение качества выполняемых лицензиатами работ</a:t>
            </a:r>
          </a:p>
          <a:p>
            <a:pPr algn="just"/>
            <a:endParaRPr lang="ru-RU" sz="1300"/>
          </a:p>
          <a:p>
            <a:pPr algn="just"/>
            <a:r>
              <a:rPr lang="ru-RU" sz="1300"/>
              <a:t>В </a:t>
            </a:r>
            <a:r>
              <a:rPr lang="ru-RU" sz="1300" b="1"/>
              <a:t>2021</a:t>
            </a:r>
            <a:r>
              <a:rPr lang="ru-RU" sz="1300"/>
              <a:t> году при проведении контрольных (надзорных) мероприятий выявлено порядка </a:t>
            </a:r>
            <a:r>
              <a:rPr lang="ru-RU" sz="1300" b="1">
                <a:solidFill>
                  <a:srgbClr val="FFC000"/>
                </a:solidFill>
              </a:rPr>
              <a:t>210 618 </a:t>
            </a:r>
            <a:r>
              <a:rPr lang="ru-RU" sz="1300"/>
              <a:t>нарушений требований к эксплуатации и монтажу систем противопожарной защиты</a:t>
            </a:r>
          </a:p>
        </p:txBody>
      </p:sp>
      <p:sp>
        <p:nvSpPr>
          <p:cNvPr id="29" name="TextBox 28"/>
          <p:cNvSpPr txBox="1"/>
          <p:nvPr/>
        </p:nvSpPr>
        <p:spPr>
          <a:xfrm>
            <a:off x="4867611" y="3552113"/>
            <a:ext cx="7051304" cy="1215717"/>
          </a:xfrm>
          <a:prstGeom prst="rect">
            <a:avLst/>
          </a:prstGeom>
          <a:noFill/>
        </p:spPr>
        <p:txBody>
          <a:bodyPr wrap="square" rtlCol="0">
            <a:spAutoFit/>
          </a:bodyPr>
          <a:lstStyle/>
          <a:p>
            <a:pPr algn="just"/>
            <a:r>
              <a:rPr lang="ru-RU" sz="1300"/>
              <a:t>Упрощение процедуры подачи и рассмотрения заявлений приведет к эффективному сокращению временных и финансовых затрат соискателями при получении лицензии</a:t>
            </a:r>
            <a:br>
              <a:rPr lang="ru-RU" sz="1300"/>
            </a:br>
            <a:r>
              <a:rPr lang="ru-RU" sz="1300"/>
              <a:t>на осуществление деятельности по монтажу, техническому обслуживанию и ремонту средств обеспечения пожарной безопасности зданий и сооружений</a:t>
            </a:r>
          </a:p>
          <a:p>
            <a:pPr algn="ctr"/>
            <a:endParaRPr lang="ru-RU" sz="800"/>
          </a:p>
          <a:p>
            <a:pPr algn="ctr"/>
            <a:r>
              <a:rPr lang="ru-RU" sz="1300" b="1"/>
              <a:t>Планируемый </a:t>
            </a:r>
            <a:r>
              <a:rPr lang="ru-RU" sz="1300" b="1" spc="300">
                <a:solidFill>
                  <a:srgbClr val="FFC000"/>
                </a:solidFill>
              </a:rPr>
              <a:t>ГОДОВОЙ</a:t>
            </a:r>
            <a:r>
              <a:rPr lang="ru-RU" sz="1300" b="1"/>
              <a:t> экономический эффект для предпринимателей составит:</a:t>
            </a:r>
          </a:p>
        </p:txBody>
      </p:sp>
      <p:sp>
        <p:nvSpPr>
          <p:cNvPr id="33" name="TextBox 32"/>
          <p:cNvSpPr txBox="1"/>
          <p:nvPr/>
        </p:nvSpPr>
        <p:spPr>
          <a:xfrm>
            <a:off x="1973697" y="6385965"/>
            <a:ext cx="5185394" cy="461665"/>
          </a:xfrm>
          <a:prstGeom prst="rect">
            <a:avLst/>
          </a:prstGeom>
          <a:noFill/>
        </p:spPr>
        <p:txBody>
          <a:bodyPr wrap="none" rtlCol="0">
            <a:spAutoFit/>
          </a:bodyPr>
          <a:lstStyle/>
          <a:p>
            <a:r>
              <a:rPr lang="ru-RU" b="1"/>
              <a:t>- количество выданных разрешений за </a:t>
            </a:r>
            <a:r>
              <a:rPr lang="ru-RU" sz="2400" b="1"/>
              <a:t>2021</a:t>
            </a:r>
            <a:r>
              <a:rPr lang="ru-RU" b="1"/>
              <a:t> год</a:t>
            </a:r>
          </a:p>
        </p:txBody>
      </p:sp>
      <p:sp>
        <p:nvSpPr>
          <p:cNvPr id="7" name="Прямоугольник 6"/>
          <p:cNvSpPr/>
          <p:nvPr/>
        </p:nvSpPr>
        <p:spPr>
          <a:xfrm>
            <a:off x="154320" y="5986198"/>
            <a:ext cx="1896673" cy="1015663"/>
          </a:xfrm>
          <a:prstGeom prst="rect">
            <a:avLst/>
          </a:prstGeom>
        </p:spPr>
        <p:txBody>
          <a:bodyPr wrap="none">
            <a:spAutoFit/>
          </a:bodyPr>
          <a:lstStyle/>
          <a:p>
            <a:r>
              <a:rPr lang="ru-RU" sz="6000" b="1" spc="300">
                <a:solidFill>
                  <a:srgbClr val="FFC000"/>
                </a:solidFill>
              </a:rPr>
              <a:t>2701</a:t>
            </a:r>
            <a:endParaRPr lang="ru-RU" sz="6000" spc="300">
              <a:solidFill>
                <a:srgbClr val="FFC000"/>
              </a:solidFill>
            </a:endParaRPr>
          </a:p>
        </p:txBody>
      </p:sp>
      <p:sp>
        <p:nvSpPr>
          <p:cNvPr id="5" name="Скругленный прямоугольник 4"/>
          <p:cNvSpPr>
            <a:spLocks/>
          </p:cNvSpPr>
          <p:nvPr/>
        </p:nvSpPr>
        <p:spPr>
          <a:xfrm>
            <a:off x="6192917" y="4923063"/>
            <a:ext cx="4158369" cy="1129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spc="300">
                <a:solidFill>
                  <a:srgbClr val="FFC000"/>
                </a:solidFill>
              </a:rPr>
              <a:t>346</a:t>
            </a:r>
            <a:r>
              <a:rPr lang="ru-RU" sz="3200"/>
              <a:t> млн. руб.</a:t>
            </a:r>
          </a:p>
        </p:txBody>
      </p:sp>
      <p:sp>
        <p:nvSpPr>
          <p:cNvPr id="12" name="Прямоугольник 11"/>
          <p:cNvSpPr/>
          <p:nvPr/>
        </p:nvSpPr>
        <p:spPr>
          <a:xfrm>
            <a:off x="4979693" y="1820844"/>
            <a:ext cx="5107215" cy="307777"/>
          </a:xfrm>
          <a:prstGeom prst="rect">
            <a:avLst/>
          </a:prstGeom>
        </p:spPr>
        <p:txBody>
          <a:bodyPr wrap="square">
            <a:spAutoFit/>
          </a:bodyPr>
          <a:lstStyle/>
          <a:p>
            <a:r>
              <a:rPr lang="ru-RU" sz="1400" b="1"/>
              <a:t>При пожарах на которых системы правильно сработали </a:t>
            </a:r>
          </a:p>
        </p:txBody>
      </p:sp>
      <p:sp>
        <p:nvSpPr>
          <p:cNvPr id="34" name="Скругленный прямоугольник 33"/>
          <p:cNvSpPr>
            <a:spLocks/>
          </p:cNvSpPr>
          <p:nvPr/>
        </p:nvSpPr>
        <p:spPr>
          <a:xfrm>
            <a:off x="10131587" y="2151716"/>
            <a:ext cx="1205748" cy="11844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a:p>
        </p:txBody>
      </p:sp>
      <p:sp>
        <p:nvSpPr>
          <p:cNvPr id="21" name="Прямоугольник 20"/>
          <p:cNvSpPr/>
          <p:nvPr/>
        </p:nvSpPr>
        <p:spPr>
          <a:xfrm>
            <a:off x="10141174" y="2151717"/>
            <a:ext cx="1205779" cy="261610"/>
          </a:xfrm>
          <a:prstGeom prst="rect">
            <a:avLst/>
          </a:prstGeom>
        </p:spPr>
        <p:txBody>
          <a:bodyPr wrap="none">
            <a:spAutoFit/>
          </a:bodyPr>
          <a:lstStyle/>
          <a:p>
            <a:r>
              <a:rPr lang="ru-RU" sz="1100">
                <a:solidFill>
                  <a:schemeClr val="bg1"/>
                </a:solidFill>
              </a:rPr>
              <a:t>в 4,5 раза людей</a:t>
            </a:r>
          </a:p>
        </p:txBody>
      </p:sp>
      <p:sp>
        <p:nvSpPr>
          <p:cNvPr id="36" name="Прямоугольник 35"/>
          <p:cNvSpPr/>
          <p:nvPr/>
        </p:nvSpPr>
        <p:spPr>
          <a:xfrm>
            <a:off x="10141174" y="2470249"/>
            <a:ext cx="1196161" cy="261610"/>
          </a:xfrm>
          <a:prstGeom prst="rect">
            <a:avLst/>
          </a:prstGeom>
        </p:spPr>
        <p:txBody>
          <a:bodyPr wrap="none">
            <a:spAutoFit/>
          </a:bodyPr>
          <a:lstStyle/>
          <a:p>
            <a:r>
              <a:rPr lang="ru-RU" sz="1100">
                <a:solidFill>
                  <a:schemeClr val="bg1"/>
                </a:solidFill>
              </a:rPr>
              <a:t>в 2,4 раза людей</a:t>
            </a:r>
          </a:p>
        </p:txBody>
      </p:sp>
      <p:sp>
        <p:nvSpPr>
          <p:cNvPr id="37" name="Прямоугольник 36"/>
          <p:cNvSpPr/>
          <p:nvPr/>
        </p:nvSpPr>
        <p:spPr>
          <a:xfrm>
            <a:off x="10150632" y="2786258"/>
            <a:ext cx="763351" cy="261610"/>
          </a:xfrm>
          <a:prstGeom prst="rect">
            <a:avLst/>
          </a:prstGeom>
        </p:spPr>
        <p:txBody>
          <a:bodyPr wrap="none">
            <a:spAutoFit/>
          </a:bodyPr>
          <a:lstStyle/>
          <a:p>
            <a:r>
              <a:rPr lang="ru-RU" sz="1100">
                <a:solidFill>
                  <a:schemeClr val="bg1"/>
                </a:solidFill>
              </a:rPr>
              <a:t>в 2,4 раза</a:t>
            </a:r>
          </a:p>
        </p:txBody>
      </p:sp>
      <p:sp>
        <p:nvSpPr>
          <p:cNvPr id="38" name="Прямоугольник 37"/>
          <p:cNvSpPr/>
          <p:nvPr/>
        </p:nvSpPr>
        <p:spPr>
          <a:xfrm>
            <a:off x="10150632" y="3074532"/>
            <a:ext cx="588623" cy="261610"/>
          </a:xfrm>
          <a:prstGeom prst="rect">
            <a:avLst/>
          </a:prstGeom>
        </p:spPr>
        <p:txBody>
          <a:bodyPr wrap="none">
            <a:spAutoFit/>
          </a:bodyPr>
          <a:lstStyle/>
          <a:p>
            <a:r>
              <a:rPr lang="ru-RU" sz="1100">
                <a:solidFill>
                  <a:schemeClr val="bg1"/>
                </a:solidFill>
              </a:rPr>
              <a:t>в 5 раз</a:t>
            </a:r>
          </a:p>
        </p:txBody>
      </p:sp>
      <p:sp>
        <p:nvSpPr>
          <p:cNvPr id="22" name="Прямоугольник 21"/>
          <p:cNvSpPr/>
          <p:nvPr/>
        </p:nvSpPr>
        <p:spPr>
          <a:xfrm>
            <a:off x="5032984" y="2151716"/>
            <a:ext cx="739305" cy="261610"/>
          </a:xfrm>
          <a:prstGeom prst="rect">
            <a:avLst/>
          </a:prstGeom>
        </p:spPr>
        <p:txBody>
          <a:bodyPr wrap="none">
            <a:spAutoFit/>
          </a:bodyPr>
          <a:lstStyle/>
          <a:p>
            <a:r>
              <a:rPr lang="ru-RU" sz="1100" b="1"/>
              <a:t>Погибает</a:t>
            </a:r>
          </a:p>
        </p:txBody>
      </p:sp>
      <p:sp>
        <p:nvSpPr>
          <p:cNvPr id="23" name="Прямоугольник 22"/>
          <p:cNvSpPr/>
          <p:nvPr/>
        </p:nvSpPr>
        <p:spPr>
          <a:xfrm>
            <a:off x="5032984" y="2470248"/>
            <a:ext cx="1290738" cy="261610"/>
          </a:xfrm>
          <a:prstGeom prst="rect">
            <a:avLst/>
          </a:prstGeom>
        </p:spPr>
        <p:txBody>
          <a:bodyPr wrap="none">
            <a:spAutoFit/>
          </a:bodyPr>
          <a:lstStyle/>
          <a:p>
            <a:r>
              <a:rPr lang="ru-RU" sz="1100" b="1"/>
              <a:t>Получают травмы</a:t>
            </a:r>
          </a:p>
        </p:txBody>
      </p:sp>
      <p:sp>
        <p:nvSpPr>
          <p:cNvPr id="39" name="Прямоугольник 38"/>
          <p:cNvSpPr/>
          <p:nvPr/>
        </p:nvSpPr>
        <p:spPr>
          <a:xfrm>
            <a:off x="5032984" y="2787701"/>
            <a:ext cx="2319866" cy="261610"/>
          </a:xfrm>
          <a:prstGeom prst="rect">
            <a:avLst/>
          </a:prstGeom>
        </p:spPr>
        <p:txBody>
          <a:bodyPr wrap="none">
            <a:spAutoFit/>
          </a:bodyPr>
          <a:lstStyle/>
          <a:p>
            <a:r>
              <a:rPr lang="ru-RU" sz="1100" b="1"/>
              <a:t>Площадь, уничтоженная пожаром</a:t>
            </a:r>
          </a:p>
        </p:txBody>
      </p:sp>
      <p:sp>
        <p:nvSpPr>
          <p:cNvPr id="40" name="Прямоугольник 39"/>
          <p:cNvSpPr/>
          <p:nvPr/>
        </p:nvSpPr>
        <p:spPr>
          <a:xfrm>
            <a:off x="5040604" y="3074531"/>
            <a:ext cx="2441694" cy="261610"/>
          </a:xfrm>
          <a:prstGeom prst="rect">
            <a:avLst/>
          </a:prstGeom>
        </p:spPr>
        <p:txBody>
          <a:bodyPr wrap="none">
            <a:spAutoFit/>
          </a:bodyPr>
          <a:lstStyle/>
          <a:p>
            <a:r>
              <a:rPr lang="ru-RU" sz="1100" b="1"/>
              <a:t>Количество уничтоженных объектов</a:t>
            </a:r>
          </a:p>
        </p:txBody>
      </p:sp>
      <p:sp>
        <p:nvSpPr>
          <p:cNvPr id="43" name="Прямоугольник 42"/>
          <p:cNvSpPr/>
          <p:nvPr/>
        </p:nvSpPr>
        <p:spPr>
          <a:xfrm>
            <a:off x="8070248" y="2102005"/>
            <a:ext cx="1322798" cy="369332"/>
          </a:xfrm>
          <a:prstGeom prst="rect">
            <a:avLst/>
          </a:prstGeom>
        </p:spPr>
        <p:txBody>
          <a:bodyPr wrap="none">
            <a:spAutoFit/>
          </a:bodyPr>
          <a:lstStyle/>
          <a:p>
            <a:r>
              <a:rPr lang="ru-RU" b="1" spc="300">
                <a:solidFill>
                  <a:srgbClr val="FFC000"/>
                </a:solidFill>
              </a:rPr>
              <a:t>МЕНЬШЕ</a:t>
            </a:r>
          </a:p>
        </p:txBody>
      </p:sp>
      <p:sp>
        <p:nvSpPr>
          <p:cNvPr id="41" name="Половина рамки 40"/>
          <p:cNvSpPr/>
          <p:nvPr/>
        </p:nvSpPr>
        <p:spPr>
          <a:xfrm rot="18759694">
            <a:off x="8472763" y="2542821"/>
            <a:ext cx="517768" cy="486872"/>
          </a:xfrm>
          <a:prstGeom prst="halfFrame">
            <a:avLst>
              <a:gd name="adj1" fmla="val 14304"/>
              <a:gd name="adj2" fmla="val 1931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518821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5">
            <a:extLst>
              <a:ext uri="{FF2B5EF4-FFF2-40B4-BE49-F238E27FC236}">
                <a16:creationId xmlns:a16="http://schemas.microsoft.com/office/drawing/2014/main" id="{E5335E13-84D0-4678-8825-2915A38CAB70}"/>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03A14241-6C44-4B09-B58C-AAC2E17E73FE}" type="slidenum">
              <a:rPr lang="ru-RU" altLang="ru-RU" sz="1200" b="1">
                <a:solidFill>
                  <a:srgbClr val="045C75"/>
                </a:solidFill>
                <a:latin typeface="Times New Roman" panose="02020603050405020304" pitchFamily="18" charset="0"/>
              </a:rPr>
              <a:pPr algn="r" eaLnBrk="1" hangingPunct="1"/>
              <a:t>19</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8857E317-9CC4-4706-89DF-E1CDCA4CD456}"/>
              </a:ext>
            </a:extLst>
          </p:cNvPr>
          <p:cNvSpPr txBox="1">
            <a:spLocks/>
          </p:cNvSpPr>
          <p:nvPr/>
        </p:nvSpPr>
        <p:spPr>
          <a:xfrm>
            <a:off x="1607573" y="1"/>
            <a:ext cx="9158749" cy="473725"/>
          </a:xfrm>
          <a:prstGeom prst="rect">
            <a:avLst/>
          </a:prstGeom>
        </p:spPr>
        <p:txBody>
          <a:bodyPr>
            <a:noAutofit/>
          </a:bodyPr>
          <a:lstStyle/>
          <a:p>
            <a:pPr marL="274320" indent="-274320" algn="ctr">
              <a:spcBef>
                <a:spcPct val="20000"/>
              </a:spcBef>
              <a:buClr>
                <a:schemeClr val="accent3"/>
              </a:buClr>
              <a:buSzPct val="95000"/>
              <a:buFont typeface="Wingdings 2"/>
              <a:buChar char=""/>
              <a:defRPr/>
            </a:pPr>
            <a:r>
              <a:rPr lang="ru-RU" sz="2000" b="1" dirty="0">
                <a:latin typeface="Times New Roman" panose="02020603050405020304" pitchFamily="18" charset="0"/>
                <a:cs typeface="Times New Roman" panose="02020603050405020304" pitchFamily="18" charset="0"/>
              </a:rPr>
              <a:t>Сдерживающие факторы - от предприятий ПСО по импортозамещению</a:t>
            </a:r>
          </a:p>
        </p:txBody>
      </p:sp>
      <p:sp>
        <p:nvSpPr>
          <p:cNvPr id="11268" name="Содержимое 4">
            <a:extLst>
              <a:ext uri="{FF2B5EF4-FFF2-40B4-BE49-F238E27FC236}">
                <a16:creationId xmlns:a16="http://schemas.microsoft.com/office/drawing/2014/main" id="{33996D03-4E3F-4F9C-9C7B-78EECE386CA9}"/>
              </a:ext>
            </a:extLst>
          </p:cNvPr>
          <p:cNvSpPr txBox="1">
            <a:spLocks/>
          </p:cNvSpPr>
          <p:nvPr/>
        </p:nvSpPr>
        <p:spPr bwMode="auto">
          <a:xfrm>
            <a:off x="0" y="473726"/>
            <a:ext cx="12192000" cy="67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a:endParaRPr lang="ru-RU" sz="1100" b="0" i="0" dirty="0">
              <a:solidFill>
                <a:srgbClr val="000000"/>
              </a:solidFill>
              <a:effectLst/>
              <a:latin typeface="Times New Roman" panose="02020603050405020304" pitchFamily="18" charset="0"/>
              <a:cs typeface="Times New Roman" panose="02020603050405020304" pitchFamily="18" charset="0"/>
            </a:endParaRPr>
          </a:p>
          <a:p>
            <a:pPr marL="0" indent="0" algn="just"/>
            <a:r>
              <a:rPr lang="ru-RU" sz="1600" dirty="0">
                <a:solidFill>
                  <a:srgbClr val="000000"/>
                </a:solidFill>
                <a:latin typeface="Times New Roman" panose="02020603050405020304" pitchFamily="18" charset="0"/>
                <a:cs typeface="Times New Roman" panose="02020603050405020304" pitchFamily="18" charset="0"/>
              </a:rPr>
              <a:t>	Значительная часть выпускаемой продукции в сфере ПБ (</a:t>
            </a:r>
            <a:r>
              <a:rPr lang="ru-RU" sz="1600" dirty="0" err="1">
                <a:solidFill>
                  <a:srgbClr val="000000"/>
                </a:solidFill>
                <a:latin typeface="Times New Roman" panose="02020603050405020304" pitchFamily="18" charset="0"/>
                <a:cs typeface="Times New Roman" panose="02020603050405020304" pitchFamily="18" charset="0"/>
              </a:rPr>
              <a:t>экспертно</a:t>
            </a:r>
            <a:r>
              <a:rPr lang="ru-RU" sz="1600" dirty="0">
                <a:solidFill>
                  <a:srgbClr val="000000"/>
                </a:solidFill>
                <a:latin typeface="Times New Roman" panose="02020603050405020304" pitchFamily="18" charset="0"/>
                <a:cs typeface="Times New Roman" panose="02020603050405020304" pitchFamily="18" charset="0"/>
              </a:rPr>
              <a:t>, не менее </a:t>
            </a:r>
            <a:r>
              <a:rPr lang="ru-RU" sz="1600" b="1" dirty="0">
                <a:solidFill>
                  <a:srgbClr val="000000"/>
                </a:solidFill>
                <a:latin typeface="Times New Roman" panose="02020603050405020304" pitchFamily="18" charset="0"/>
                <a:cs typeface="Times New Roman" panose="02020603050405020304" pitchFamily="18" charset="0"/>
              </a:rPr>
              <a:t>50-60%) полностью базируется на российских разработках, материалах и комплектующих;</a:t>
            </a:r>
          </a:p>
          <a:p>
            <a:pPr marL="0" indent="0" algn="just"/>
            <a:r>
              <a:rPr lang="ru-RU" sz="1600" b="1" dirty="0">
                <a:solidFill>
                  <a:srgbClr val="000000"/>
                </a:solidFill>
                <a:latin typeface="Times New Roman" panose="02020603050405020304" pitchFamily="18" charset="0"/>
                <a:cs typeface="Times New Roman" panose="02020603050405020304" pitchFamily="18" charset="0"/>
              </a:rPr>
              <a:t>	</a:t>
            </a:r>
            <a:r>
              <a:rPr lang="ru-RU" sz="1600" b="1" u="sng" dirty="0">
                <a:solidFill>
                  <a:srgbClr val="000000"/>
                </a:solidFill>
                <a:latin typeface="Times New Roman" panose="02020603050405020304" pitchFamily="18" charset="0"/>
                <a:cs typeface="Times New Roman" panose="02020603050405020304" pitchFamily="18" charset="0"/>
              </a:rPr>
              <a:t>Примеры из сферы строительства и ЖКХ: </a:t>
            </a:r>
          </a:p>
          <a:p>
            <a:pPr marL="342900" indent="-342900" algn="just">
              <a:buFont typeface="Arial" panose="020B0604020202020204" pitchFamily="34" charset="0"/>
              <a:buChar char="•"/>
            </a:pPr>
            <a:r>
              <a:rPr lang="ru-RU" sz="1600" b="1" dirty="0">
                <a:solidFill>
                  <a:srgbClr val="000000"/>
                </a:solidFill>
                <a:latin typeface="Times New Roman" panose="02020603050405020304" pitchFamily="18" charset="0"/>
                <a:cs typeface="Times New Roman" panose="02020603050405020304" pitchFamily="18" charset="0"/>
              </a:rPr>
              <a:t>компания «ФОТОТЕХ» </a:t>
            </a:r>
            <a:r>
              <a:rPr lang="ru-RU" sz="1600" dirty="0">
                <a:solidFill>
                  <a:srgbClr val="FF0000"/>
                </a:solidFill>
                <a:latin typeface="Times New Roman" panose="02020603050405020304" pitchFamily="18" charset="0"/>
                <a:cs typeface="Times New Roman" panose="02020603050405020304" pitchFamily="18" charset="0"/>
              </a:rPr>
              <a:t>отсутствуют отечественные аналоги фурнитуры </a:t>
            </a:r>
            <a:r>
              <a:rPr lang="ru-RU" sz="1600" dirty="0">
                <a:solidFill>
                  <a:srgbClr val="000000"/>
                </a:solidFill>
                <a:latin typeface="Times New Roman" panose="02020603050405020304" pitchFamily="18" charset="0"/>
                <a:cs typeface="Times New Roman" panose="02020603050405020304" pitchFamily="18" charset="0"/>
              </a:rPr>
              <a:t>для раздвижных дверей, доводчиков с задержкой закрывания, скрытых доводчиков, а также силиконовых (УФ-стойких) </a:t>
            </a:r>
            <a:r>
              <a:rPr lang="ru-RU" sz="1600" dirty="0" err="1">
                <a:solidFill>
                  <a:srgbClr val="000000"/>
                </a:solidFill>
                <a:latin typeface="Times New Roman" panose="02020603050405020304" pitchFamily="18" charset="0"/>
                <a:cs typeface="Times New Roman" panose="02020603050405020304" pitchFamily="18" charset="0"/>
              </a:rPr>
              <a:t>герметиков</a:t>
            </a:r>
            <a:r>
              <a:rPr lang="ru-RU" sz="1600" dirty="0">
                <a:solidFill>
                  <a:srgbClr val="000000"/>
                </a:solidFill>
                <a:latin typeface="Times New Roman" panose="02020603050405020304" pitchFamily="18" charset="0"/>
                <a:cs typeface="Times New Roman" panose="02020603050405020304" pitchFamily="18" charset="0"/>
              </a:rPr>
              <a:t> для стеклопакетов и монтажных швов. </a:t>
            </a:r>
            <a:r>
              <a:rPr lang="ru-RU" sz="1600" b="1" dirty="0">
                <a:solidFill>
                  <a:srgbClr val="7030A0"/>
                </a:solidFill>
                <a:latin typeface="Times New Roman" panose="02020603050405020304" pitchFamily="18" charset="0"/>
                <a:cs typeface="Times New Roman" panose="02020603050405020304" pitchFamily="18" charset="0"/>
              </a:rPr>
              <a:t>Одна из острых проблем – отсутствие технологий выпуска саморезов/метизов/анкеров отечественного производства (пока только импорт из Польши или КНР); </a:t>
            </a:r>
          </a:p>
          <a:p>
            <a:pPr marL="342900" indent="-342900" algn="just">
              <a:buFont typeface="Arial" panose="020B0604020202020204" pitchFamily="34" charset="0"/>
              <a:buChar char="•"/>
            </a:pPr>
            <a:r>
              <a:rPr lang="ru-RU" sz="1600" b="1" dirty="0">
                <a:solidFill>
                  <a:srgbClr val="7030A0"/>
                </a:solidFill>
                <a:latin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продукция </a:t>
            </a:r>
            <a:r>
              <a:rPr lang="ru-RU" sz="1600" b="1" dirty="0">
                <a:solidFill>
                  <a:srgbClr val="000000"/>
                </a:solidFill>
                <a:latin typeface="Times New Roman" panose="02020603050405020304" pitchFamily="18" charset="0"/>
                <a:cs typeface="Times New Roman" panose="02020603050405020304" pitchFamily="18" charset="0"/>
              </a:rPr>
              <a:t>ООО «ПТИИЦ СТ» (г. Москва) </a:t>
            </a:r>
            <a:r>
              <a:rPr lang="ru-RU" sz="1600" dirty="0">
                <a:solidFill>
                  <a:srgbClr val="000000"/>
                </a:solidFill>
                <a:latin typeface="Times New Roman" panose="02020603050405020304" pitchFamily="18" charset="0"/>
                <a:cs typeface="Times New Roman" panose="02020603050405020304" pitchFamily="18" charset="0"/>
              </a:rPr>
              <a:t>– стекло огнестойкое, широко применяемое в проектах и при строительстве, где </a:t>
            </a:r>
            <a:r>
              <a:rPr lang="ru-RU" sz="1600" b="1" dirty="0">
                <a:solidFill>
                  <a:srgbClr val="000000"/>
                </a:solidFill>
                <a:latin typeface="Times New Roman" panose="02020603050405020304" pitchFamily="18" charset="0"/>
                <a:cs typeface="Times New Roman" panose="02020603050405020304" pitchFamily="18" charset="0"/>
              </a:rPr>
              <a:t>доля импортных комплектующих   не превышает 7%, </a:t>
            </a:r>
            <a:r>
              <a:rPr lang="ru-RU" sz="1600" dirty="0">
                <a:solidFill>
                  <a:srgbClr val="000000"/>
                </a:solidFill>
                <a:latin typeface="Times New Roman" panose="02020603050405020304" pitchFamily="18" charset="0"/>
                <a:cs typeface="Times New Roman" panose="02020603050405020304" pitchFamily="18" charset="0"/>
              </a:rPr>
              <a:t>подтверждается готовность к полному переходу на продукцию российского производства;</a:t>
            </a:r>
          </a:p>
          <a:p>
            <a:pPr marL="342900" indent="-342900" algn="just">
              <a:buFont typeface="Arial" panose="020B0604020202020204" pitchFamily="34" charset="0"/>
              <a:buChar char="•"/>
            </a:pPr>
            <a:endParaRPr lang="ru-RU" sz="1600"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b="1" dirty="0">
                <a:solidFill>
                  <a:srgbClr val="000000"/>
                </a:solidFill>
                <a:latin typeface="Times New Roman" panose="02020603050405020304" pitchFamily="18" charset="0"/>
                <a:cs typeface="Times New Roman" panose="02020603050405020304" pitchFamily="18" charset="0"/>
              </a:rPr>
              <a:t>СТЦ «</a:t>
            </a:r>
            <a:r>
              <a:rPr lang="ru-RU" sz="1600" b="1" dirty="0" err="1">
                <a:solidFill>
                  <a:srgbClr val="000000"/>
                </a:solidFill>
                <a:latin typeface="Times New Roman" panose="02020603050405020304" pitchFamily="18" charset="0"/>
                <a:cs typeface="Times New Roman" panose="02020603050405020304" pitchFamily="18" charset="0"/>
              </a:rPr>
              <a:t>Дормастер</a:t>
            </a:r>
            <a:r>
              <a:rPr lang="ru-RU" sz="1600" b="1" dirty="0">
                <a:solidFill>
                  <a:srgbClr val="000000"/>
                </a:solidFill>
                <a:latin typeface="Times New Roman" panose="02020603050405020304" pitchFamily="18" charset="0"/>
                <a:cs typeface="Times New Roman" panose="02020603050405020304" pitchFamily="18" charset="0"/>
              </a:rPr>
              <a:t>» </a:t>
            </a:r>
            <a:r>
              <a:rPr lang="ru-RU" sz="1600" dirty="0">
                <a:solidFill>
                  <a:srgbClr val="000000"/>
                </a:solidFill>
                <a:latin typeface="Times New Roman" panose="02020603050405020304" pitchFamily="18" charset="0"/>
                <a:cs typeface="Times New Roman" panose="02020603050405020304" pitchFamily="18" charset="0"/>
              </a:rPr>
              <a:t>(противопожарные шторы и др.) по 3-м видам продукции </a:t>
            </a:r>
            <a:r>
              <a:rPr lang="ru-RU" sz="1600" b="1" dirty="0">
                <a:solidFill>
                  <a:srgbClr val="C00000"/>
                </a:solidFill>
                <a:latin typeface="Times New Roman" panose="02020603050405020304" pitchFamily="18" charset="0"/>
                <a:cs typeface="Times New Roman" panose="02020603050405020304" pitchFamily="18" charset="0"/>
              </a:rPr>
              <a:t>импортные комплектующие занимают до 50%</a:t>
            </a:r>
            <a:r>
              <a:rPr lang="ru-RU" sz="1600" dirty="0">
                <a:solidFill>
                  <a:srgbClr val="000000"/>
                </a:solidFill>
                <a:latin typeface="Times New Roman" panose="02020603050405020304" pitchFamily="18" charset="0"/>
                <a:cs typeface="Times New Roman" panose="02020603050405020304" pitchFamily="18" charset="0"/>
              </a:rPr>
              <a:t>, </a:t>
            </a:r>
            <a:r>
              <a:rPr lang="ru-RU" sz="1600" b="1" dirty="0">
                <a:solidFill>
                  <a:srgbClr val="000000"/>
                </a:solidFill>
                <a:latin typeface="Times New Roman" panose="02020603050405020304" pitchFamily="18" charset="0"/>
                <a:cs typeface="Times New Roman" panose="02020603050405020304" pitchFamily="18" charset="0"/>
              </a:rPr>
              <a:t>импортозамещение практически невозможно</a:t>
            </a:r>
            <a:r>
              <a:rPr lang="ru-RU" sz="1600" dirty="0">
                <a:solidFill>
                  <a:srgbClr val="000000"/>
                </a:solidFill>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endParaRPr lang="ru-RU" sz="1600"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b="0" i="0" dirty="0">
                <a:solidFill>
                  <a:srgbClr val="000000"/>
                </a:solidFill>
                <a:effectLst/>
                <a:latin typeface="Times New Roman" panose="02020603050405020304" pitchFamily="18" charset="0"/>
                <a:cs typeface="Times New Roman" panose="02020603050405020304" pitchFamily="18" charset="0"/>
              </a:rPr>
              <a:t>по средствам огнезащиты (</a:t>
            </a:r>
            <a:r>
              <a:rPr lang="ru-RU" sz="1600" b="1" i="0" dirty="0">
                <a:solidFill>
                  <a:srgbClr val="000000"/>
                </a:solidFill>
                <a:effectLst/>
                <a:latin typeface="Times New Roman" panose="02020603050405020304" pitchFamily="18" charset="0"/>
                <a:cs typeface="Times New Roman" panose="02020603050405020304" pitchFamily="18" charset="0"/>
              </a:rPr>
              <a:t>АО «</a:t>
            </a:r>
            <a:r>
              <a:rPr lang="ru-RU" sz="1600" b="1" i="0" dirty="0" err="1">
                <a:solidFill>
                  <a:srgbClr val="000000"/>
                </a:solidFill>
                <a:effectLst/>
                <a:latin typeface="Times New Roman" panose="02020603050405020304" pitchFamily="18" charset="0"/>
                <a:cs typeface="Times New Roman" panose="02020603050405020304" pitchFamily="18" charset="0"/>
              </a:rPr>
              <a:t>Тизол</a:t>
            </a:r>
            <a:r>
              <a:rPr lang="ru-RU" sz="1600" b="1" i="0" dirty="0">
                <a:solidFill>
                  <a:srgbClr val="000000"/>
                </a:solidFill>
                <a:effectLst/>
                <a:latin typeface="Times New Roman" panose="02020603050405020304" pitchFamily="18" charset="0"/>
                <a:cs typeface="Times New Roman" panose="02020603050405020304" pitchFamily="18" charset="0"/>
              </a:rPr>
              <a:t>» и ООО «</a:t>
            </a:r>
            <a:r>
              <a:rPr lang="ru-RU" sz="1600" b="1" i="0" dirty="0" err="1">
                <a:solidFill>
                  <a:srgbClr val="000000"/>
                </a:solidFill>
                <a:effectLst/>
                <a:latin typeface="Times New Roman" panose="02020603050405020304" pitchFamily="18" charset="0"/>
                <a:cs typeface="Times New Roman" panose="02020603050405020304" pitchFamily="18" charset="0"/>
              </a:rPr>
              <a:t>Огнеза</a:t>
            </a:r>
            <a:r>
              <a:rPr lang="ru-RU" sz="1600" b="1" i="0" dirty="0">
                <a:solidFill>
                  <a:srgbClr val="000000"/>
                </a:solidFill>
                <a:effectLst/>
                <a:latin typeface="Times New Roman" panose="02020603050405020304" pitchFamily="18" charset="0"/>
                <a:cs typeface="Times New Roman" panose="02020603050405020304" pitchFamily="18" charset="0"/>
              </a:rPr>
              <a:t>») </a:t>
            </a:r>
            <a:r>
              <a:rPr lang="ru-RU" sz="1600" b="1" i="0" dirty="0">
                <a:solidFill>
                  <a:srgbClr val="0070C0"/>
                </a:solidFill>
                <a:effectLst/>
                <a:latin typeface="Times New Roman" panose="02020603050405020304" pitchFamily="18" charset="0"/>
                <a:cs typeface="Times New Roman" panose="02020603050405020304" pitchFamily="18" charset="0"/>
              </a:rPr>
              <a:t>до 50% выпускаемой продукции на основе импортных компонентов</a:t>
            </a:r>
            <a:r>
              <a:rPr lang="ru-RU" sz="1600" b="0" i="0" dirty="0">
                <a:solidFill>
                  <a:srgbClr val="000000"/>
                </a:solidFill>
                <a:effectLst/>
                <a:latin typeface="Times New Roman" panose="02020603050405020304" pitchFamily="18" charset="0"/>
                <a:cs typeface="Times New Roman" panose="02020603050405020304" pitchFamily="18" charset="0"/>
              </a:rPr>
              <a:t>, однако ведётся работа по их замещению за счёт параллельного импорта через государства Азии, а также выбора российских поставщиков компонентов (огнезащитные составы, краски для кабельной продукции и </a:t>
            </a:r>
            <a:r>
              <a:rPr lang="ru-RU" sz="1600" b="0" i="0" dirty="0" err="1">
                <a:solidFill>
                  <a:srgbClr val="000000"/>
                </a:solidFill>
                <a:effectLst/>
                <a:latin typeface="Times New Roman" panose="02020603050405020304" pitchFamily="18" charset="0"/>
                <a:cs typeface="Times New Roman" panose="02020603050405020304" pitchFamily="18" charset="0"/>
              </a:rPr>
              <a:t>герметиков</a:t>
            </a:r>
            <a:r>
              <a:rPr lang="ru-RU" sz="1600" b="0" i="0" dirty="0">
                <a:solidFill>
                  <a:srgbClr val="000000"/>
                </a:solidFill>
                <a:effectLst/>
                <a:latin typeface="Times New Roman" panose="02020603050405020304" pitchFamily="18" charset="0"/>
                <a:cs typeface="Times New Roman" panose="02020603050405020304" pitchFamily="18" charset="0"/>
              </a:rPr>
              <a:t>) </a:t>
            </a:r>
            <a:r>
              <a:rPr lang="ru-RU" sz="1600" b="1" i="0" dirty="0">
                <a:solidFill>
                  <a:srgbClr val="000000"/>
                </a:solidFill>
                <a:effectLst/>
                <a:latin typeface="Times New Roman" panose="02020603050405020304" pitchFamily="18" charset="0"/>
                <a:cs typeface="Times New Roman" panose="02020603050405020304" pitchFamily="18" charset="0"/>
              </a:rPr>
              <a:t>с сохранением объёма производства и реализации</a:t>
            </a:r>
            <a:r>
              <a:rPr lang="ru-RU" sz="1600" b="0" i="0" dirty="0">
                <a:solidFill>
                  <a:srgbClr val="000000"/>
                </a:solidFill>
                <a:effectLst/>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endParaRPr lang="ru-RU" sz="1600" b="0" i="0" dirty="0">
              <a:solidFill>
                <a:srgbClr val="000000"/>
              </a:solidFill>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dirty="0">
                <a:solidFill>
                  <a:srgbClr val="C00000"/>
                </a:solidFill>
                <a:latin typeface="Times New Roman" panose="02020603050405020304" pitchFamily="18" charset="0"/>
                <a:cs typeface="Times New Roman" panose="02020603050405020304" pitchFamily="18" charset="0"/>
              </a:rPr>
              <a:t>по продукции, базирующейся на высокоэффективных научных разработках ведущих учреждений бывшего СССР (</a:t>
            </a:r>
            <a:r>
              <a:rPr lang="ru-RU" sz="1600" dirty="0" err="1">
                <a:solidFill>
                  <a:srgbClr val="C00000"/>
                </a:solidFill>
                <a:latin typeface="Times New Roman" panose="02020603050405020304" pitchFamily="18" charset="0"/>
                <a:cs typeface="Times New Roman" panose="02020603050405020304" pitchFamily="18" charset="0"/>
              </a:rPr>
              <a:t>г.Бийск</a:t>
            </a:r>
            <a:r>
              <a:rPr lang="ru-RU" sz="1600" dirty="0">
                <a:solidFill>
                  <a:srgbClr val="C00000"/>
                </a:solidFill>
                <a:latin typeface="Times New Roman" panose="02020603050405020304" pitchFamily="18" charset="0"/>
                <a:cs typeface="Times New Roman" panose="02020603050405020304" pitchFamily="18" charset="0"/>
              </a:rPr>
              <a:t>, Алтайский край), выпускаемых в настоящее время  </a:t>
            </a:r>
            <a:r>
              <a:rPr lang="ru-RU" sz="1600" b="1" dirty="0">
                <a:solidFill>
                  <a:srgbClr val="C00000"/>
                </a:solidFill>
                <a:latin typeface="Times New Roman" panose="02020603050405020304" pitchFamily="18" charset="0"/>
                <a:cs typeface="Times New Roman" panose="02020603050405020304" pitchFamily="18" charset="0"/>
              </a:rPr>
              <a:t>АО «Источник плюс» и АО «Спецавтоматика», отсутствуют комплектующие импортного производства</a:t>
            </a:r>
            <a:r>
              <a:rPr lang="ru-RU" sz="1600" dirty="0">
                <a:solidFill>
                  <a:srgbClr val="C00000"/>
                </a:solidFill>
                <a:latin typeface="Times New Roman" panose="02020603050405020304" pitchFamily="18" charset="0"/>
                <a:cs typeface="Times New Roman" panose="02020603050405020304" pitchFamily="18" charset="0"/>
              </a:rPr>
              <a:t>, используются отечественные сырьевые ресурсы, обеспечена современная нормативная база применения продукции (огнетушащие порошки, источники холодного газа, генераторы огнетушащего аэрозоля и газового пожаротушения, модули установок пожаротушения тонкораспылённой водой и пеной высокой кратности) сохраняется стабильное производство и реализация продукции. </a:t>
            </a:r>
            <a:r>
              <a:rPr lang="ru-RU" sz="1600" b="1" dirty="0">
                <a:solidFill>
                  <a:srgbClr val="C00000"/>
                </a:solidFill>
                <a:latin typeface="Times New Roman" panose="02020603050405020304" pitchFamily="18" charset="0"/>
                <a:cs typeface="Times New Roman" panose="02020603050405020304" pitchFamily="18" charset="0"/>
              </a:rPr>
              <a:t>Значительный интерес к такой продукции  проявляют государства азиатского региона;</a:t>
            </a:r>
          </a:p>
          <a:p>
            <a:pPr marL="342900" indent="-342900" algn="just">
              <a:buFont typeface="Arial" panose="020B0604020202020204" pitchFamily="34" charset="0"/>
              <a:buChar char="•"/>
            </a:pPr>
            <a:endParaRPr lang="ru-RU" sz="1600" b="0" i="0" dirty="0">
              <a:solidFill>
                <a:srgbClr val="000000"/>
              </a:solidFill>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b="0" i="0" dirty="0">
              <a:solidFill>
                <a:srgbClr val="000000"/>
              </a:solidFill>
              <a:effectLst/>
              <a:latin typeface="Times New Roman" panose="02020603050405020304" pitchFamily="18" charset="0"/>
              <a:cs typeface="Times New Roman" panose="02020603050405020304" pitchFamily="18" charset="0"/>
            </a:endParaRPr>
          </a:p>
          <a:p>
            <a:pPr marL="0" indent="0" algn="just"/>
            <a:r>
              <a:rPr lang="ru-RU" dirty="0">
                <a:solidFill>
                  <a:srgbClr val="000000"/>
                </a:solidFill>
                <a:latin typeface="Times New Roman" panose="02020603050405020304" pitchFamily="18" charset="0"/>
                <a:cs typeface="Times New Roman" panose="02020603050405020304" pitchFamily="18" charset="0"/>
              </a:rPr>
              <a:t>	</a:t>
            </a:r>
          </a:p>
          <a:p>
            <a:endParaRPr lang="ru-RU" dirty="0">
              <a:solidFill>
                <a:srgbClr val="000000"/>
              </a:solidFill>
              <a:latin typeface="Times New Roman" panose="02020603050405020304" pitchFamily="18" charset="0"/>
              <a:cs typeface="Times New Roman" panose="02020603050405020304" pitchFamily="18" charset="0"/>
            </a:endParaRPr>
          </a:p>
          <a:p>
            <a:r>
              <a:rPr lang="ru-RU" sz="1600" b="0" i="0" dirty="0">
                <a:solidFill>
                  <a:srgbClr val="000000"/>
                </a:solidFill>
                <a:effectLst/>
                <a:latin typeface="Times New Roman" panose="02020603050405020304" pitchFamily="18" charset="0"/>
                <a:cs typeface="Times New Roman" panose="02020603050405020304" pitchFamily="18" charset="0"/>
              </a:rPr>
              <a:t>	</a:t>
            </a:r>
          </a:p>
          <a:p>
            <a:br>
              <a:rPr lang="ru-RU" sz="1100" b="0" i="0" dirty="0">
                <a:solidFill>
                  <a:srgbClr val="000000"/>
                </a:solidFill>
                <a:effectLst/>
                <a:latin typeface="Arial" panose="020B0604020202020204" pitchFamily="34" charset="0"/>
              </a:rPr>
            </a:br>
            <a:endParaRPr lang="ru-RU" altLang="ru-RU" sz="1200" b="1" dirty="0">
              <a:solidFill>
                <a:srgbClr val="C00000"/>
              </a:solidFill>
              <a:latin typeface="Arial" panose="020B0604020202020204" pitchFamily="34" charset="0"/>
              <a:cs typeface="Arial" panose="020B0604020202020204" pitchFamily="34" charset="0"/>
            </a:endParaRPr>
          </a:p>
        </p:txBody>
      </p:sp>
      <p:pic>
        <p:nvPicPr>
          <p:cNvPr id="11269" name="Picture 8" descr="C:\Users\Main\Pictures\логотипы знаки символы\лого палаты.jpg">
            <a:extLst>
              <a:ext uri="{FF2B5EF4-FFF2-40B4-BE49-F238E27FC236}">
                <a16:creationId xmlns:a16="http://schemas.microsoft.com/office/drawing/2014/main" id="{01663B31-9BD2-4E6D-A04D-8A10CF15C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464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FB0DC-3032-4D28-8E44-5C74E3E6A768}"/>
              </a:ext>
            </a:extLst>
          </p:cNvPr>
          <p:cNvSpPr txBox="1"/>
          <p:nvPr/>
        </p:nvSpPr>
        <p:spPr>
          <a:xfrm>
            <a:off x="0" y="-1"/>
            <a:ext cx="12192000" cy="6617196"/>
          </a:xfrm>
          <a:prstGeom prst="rect">
            <a:avLst/>
          </a:prstGeom>
          <a:noFill/>
        </p:spPr>
        <p:txBody>
          <a:bodyPr wrap="square">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«Регуляторная гильотина»  – цель: минимизация обязательных требований</a:t>
            </a:r>
          </a:p>
          <a:p>
            <a:pPr algn="ctr"/>
            <a:r>
              <a:rPr lang="ru-RU" sz="2000" b="1" dirty="0">
                <a:latin typeface="Times New Roman" panose="02020603050405020304" pitchFamily="18" charset="0"/>
                <a:cs typeface="Times New Roman" panose="02020603050405020304" pitchFamily="18" charset="0"/>
              </a:rPr>
              <a:t>Оценка экономии по 37 группам обязательных требований </a:t>
            </a:r>
          </a:p>
          <a:p>
            <a:pPr algn="ctr"/>
            <a:r>
              <a:rPr lang="ru-RU" sz="2000" b="1" dirty="0">
                <a:latin typeface="Times New Roman" panose="02020603050405020304" pitchFamily="18" charset="0"/>
                <a:cs typeface="Times New Roman" panose="02020603050405020304" pitchFamily="18" charset="0"/>
              </a:rPr>
              <a:t>(совещание в Правительстве Москвы 31.03.2022г.)</a:t>
            </a:r>
          </a:p>
          <a:p>
            <a:pPr algn="ctr"/>
            <a:r>
              <a:rPr lang="ru-RU" sz="2000" b="1" dirty="0">
                <a:solidFill>
                  <a:srgbClr val="C00000"/>
                </a:solidFill>
                <a:latin typeface="Times New Roman" panose="02020603050405020304" pitchFamily="18" charset="0"/>
                <a:cs typeface="Times New Roman" panose="02020603050405020304" pitchFamily="18" charset="0"/>
              </a:rPr>
              <a:t>– до 150 млрд руб./год для Москвы, 1 трлн – для РФ *</a:t>
            </a:r>
          </a:p>
          <a:p>
            <a:endParaRPr lang="ru-RU" sz="2000" dirty="0">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Потенциал сокращения/изменения ОТ и экономический эффект по отраслям:</a:t>
            </a:r>
          </a:p>
          <a:p>
            <a:r>
              <a:rPr lang="ru-RU" sz="2000" dirty="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                            Оценка  (Москва/Россия)                                                            Экономия (Москва/Россия) </a:t>
            </a:r>
          </a:p>
          <a:p>
            <a:r>
              <a:rPr lang="ru-RU" sz="2000" dirty="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             Труд                   63,3 – 72,6  / 273,5 – 317,8                                                   60 – 69,4 / 257,5 – 299,8 </a:t>
            </a:r>
          </a:p>
          <a:p>
            <a:r>
              <a:rPr lang="ru-RU" sz="2000" dirty="0">
                <a:latin typeface="Times New Roman" panose="02020603050405020304" pitchFamily="18" charset="0"/>
                <a:cs typeface="Times New Roman" panose="02020603050405020304" pitchFamily="18" charset="0"/>
              </a:rPr>
              <a:t>             Автотранспорт 28,7 – 71,8 / 242,0 – 409,5                                                    17,1 – 29,7 156,4 – 233,2 </a:t>
            </a:r>
          </a:p>
          <a:p>
            <a:r>
              <a:rPr lang="ru-RU" sz="2000" dirty="0">
                <a:latin typeface="Times New Roman" panose="02020603050405020304" pitchFamily="18" charset="0"/>
                <a:cs typeface="Times New Roman" panose="02020603050405020304" pitchFamily="18" charset="0"/>
              </a:rPr>
              <a:t>             Общепит           8,1 – 15,4 / 44,8 – 84,9                                                            4,4 – 9,9 /  24,6 – 54,6 </a:t>
            </a:r>
          </a:p>
          <a:p>
            <a:r>
              <a:rPr lang="ru-RU" sz="2000" dirty="0">
                <a:latin typeface="Times New Roman" panose="02020603050405020304" pitchFamily="18" charset="0"/>
                <a:cs typeface="Times New Roman" panose="02020603050405020304" pitchFamily="18" charset="0"/>
              </a:rPr>
              <a:t>	Школы             17 – 20,9 / 186,1 – 232,3                                                       12,3 – 15,1 / 125,3 – 157 </a:t>
            </a:r>
          </a:p>
          <a:p>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Санэпид</a:t>
            </a:r>
            <a:r>
              <a:rPr lang="ru-RU" sz="2000" dirty="0">
                <a:latin typeface="Times New Roman" panose="02020603050405020304" pitchFamily="18" charset="0"/>
                <a:cs typeface="Times New Roman" panose="02020603050405020304" pitchFamily="18" charset="0"/>
              </a:rPr>
              <a:t>            3,3 – 5,3 / 37,6 – 58,0                                                           1,7 – 3,5 / 19,5 – 40,0 </a:t>
            </a:r>
          </a:p>
          <a:p>
            <a:r>
              <a:rPr lang="ru-RU" sz="2000" dirty="0">
                <a:latin typeface="Times New Roman" panose="02020603050405020304" pitchFamily="18" charset="0"/>
                <a:cs typeface="Times New Roman" panose="02020603050405020304" pitchFamily="18" charset="0"/>
              </a:rPr>
              <a:t>	Пищевое пр-во 3,6 – 7,4 / 29,5 – 46,6                                                           3,4 – 7,1 / 28,1 – 44,5 </a:t>
            </a:r>
          </a:p>
          <a:p>
            <a:r>
              <a:rPr lang="ru-RU" sz="2000" dirty="0">
                <a:latin typeface="Times New Roman" panose="02020603050405020304" pitchFamily="18" charset="0"/>
                <a:cs typeface="Times New Roman" panose="02020603050405020304" pitchFamily="18" charset="0"/>
              </a:rPr>
              <a:t>              Склады              0,6 – 1,1 / 1,8 – 2,8                                                               0,3 – 0,6 / 0,9 – 1,4 </a:t>
            </a:r>
          </a:p>
          <a:p>
            <a:r>
              <a:rPr lang="ru-RU" sz="2000" dirty="0">
                <a:latin typeface="Times New Roman" panose="02020603050405020304" pitchFamily="18" charset="0"/>
                <a:cs typeface="Times New Roman" panose="02020603050405020304" pitchFamily="18" charset="0"/>
              </a:rPr>
              <a:t>              Туризм               3,1 – 4,8  16,3 – 21,7                                                            1,3 – 2,2 / 4,3 – 6 </a:t>
            </a:r>
          </a:p>
          <a:p>
            <a:r>
              <a:rPr lang="ru-RU" sz="2000" dirty="0">
                <a:latin typeface="Times New Roman" panose="02020603050405020304" pitchFamily="18" charset="0"/>
                <a:cs typeface="Times New Roman" panose="02020603050405020304" pitchFamily="18" charset="0"/>
              </a:rPr>
              <a:t>              </a:t>
            </a:r>
            <a:r>
              <a:rPr lang="ru-RU" sz="2000" b="1" dirty="0" err="1">
                <a:solidFill>
                  <a:srgbClr val="FF0000"/>
                </a:solidFill>
                <a:latin typeface="Times New Roman" panose="02020603050405020304" pitchFamily="18" charset="0"/>
                <a:cs typeface="Times New Roman" panose="02020603050405020304" pitchFamily="18" charset="0"/>
              </a:rPr>
              <a:t>Пож</a:t>
            </a:r>
            <a:r>
              <a:rPr lang="ru-RU" sz="2000" b="1" dirty="0">
                <a:solidFill>
                  <a:srgbClr val="FF0000"/>
                </a:solidFill>
                <a:latin typeface="Times New Roman" panose="02020603050405020304" pitchFamily="18" charset="0"/>
                <a:cs typeface="Times New Roman" panose="02020603050405020304" pitchFamily="18" charset="0"/>
              </a:rPr>
              <a:t>. без-</a:t>
            </a:r>
            <a:r>
              <a:rPr lang="ru-RU" sz="2000" b="1" dirty="0" err="1">
                <a:solidFill>
                  <a:srgbClr val="FF0000"/>
                </a:solidFill>
                <a:latin typeface="Times New Roman" panose="02020603050405020304" pitchFamily="18" charset="0"/>
                <a:cs typeface="Times New Roman" panose="02020603050405020304" pitchFamily="18" charset="0"/>
              </a:rPr>
              <a:t>ть</a:t>
            </a:r>
            <a:r>
              <a:rPr lang="ru-RU" sz="2000" b="1" dirty="0">
                <a:solidFill>
                  <a:srgbClr val="FF0000"/>
                </a:solidFill>
                <a:latin typeface="Times New Roman" panose="02020603050405020304" pitchFamily="18" charset="0"/>
                <a:cs typeface="Times New Roman" panose="02020603050405020304" pitchFamily="18" charset="0"/>
              </a:rPr>
              <a:t>       1,8 – 2,1 / 11,8 – 18,1                                                           1,5 – 1,7 / 9,8 – 15,1 </a:t>
            </a:r>
          </a:p>
          <a:p>
            <a:r>
              <a:rPr lang="ru-RU" sz="2000" dirty="0">
                <a:latin typeface="Times New Roman" panose="02020603050405020304" pitchFamily="18" charset="0"/>
                <a:cs typeface="Times New Roman" panose="02020603050405020304" pitchFamily="18" charset="0"/>
              </a:rPr>
              <a:t>	Антитеррор       7,7 – 12,3 / 253,9 – 405,9                                                    4,8 – 8  / 108,1 – 177,9  </a:t>
            </a:r>
          </a:p>
          <a:p>
            <a:r>
              <a:rPr lang="ru-RU" sz="2000" dirty="0">
                <a:latin typeface="Times New Roman" panose="02020603050405020304" pitchFamily="18" charset="0"/>
                <a:cs typeface="Times New Roman" panose="02020603050405020304" pitchFamily="18" charset="0"/>
              </a:rPr>
              <a:t>               </a:t>
            </a:r>
          </a:p>
          <a:p>
            <a:r>
              <a:rPr lang="ru-RU" sz="2000" b="1" dirty="0">
                <a:solidFill>
                  <a:srgbClr val="00B050"/>
                </a:solidFill>
                <a:latin typeface="Times New Roman" panose="02020603050405020304" pitchFamily="18" charset="0"/>
                <a:cs typeface="Times New Roman" panose="02020603050405020304" pitchFamily="18" charset="0"/>
              </a:rPr>
              <a:t>              Итого                 137,2 – 213,7 / 1 097,3 – 1 597,6                                         106,8 – 147,2 / 734,3 – 1 024,1</a:t>
            </a:r>
          </a:p>
        </p:txBody>
      </p:sp>
    </p:spTree>
    <p:extLst>
      <p:ext uri="{BB962C8B-B14F-4D97-AF65-F5344CB8AC3E}">
        <p14:creationId xmlns:p14="http://schemas.microsoft.com/office/powerpoint/2010/main" val="2863139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61B86-A214-2488-9E8B-6FB9276F176E}"/>
              </a:ext>
            </a:extLst>
          </p:cNvPr>
          <p:cNvSpPr txBox="1"/>
          <p:nvPr/>
        </p:nvSpPr>
        <p:spPr>
          <a:xfrm>
            <a:off x="0" y="545690"/>
            <a:ext cx="12192000" cy="5786199"/>
          </a:xfrm>
          <a:prstGeom prst="rect">
            <a:avLst/>
          </a:prstGeom>
          <a:noFill/>
        </p:spPr>
        <p:txBody>
          <a:bodyPr wrap="square">
            <a:spAutoFit/>
          </a:bodyPr>
          <a:lstStyle/>
          <a:p>
            <a:pPr marL="342900" indent="-342900" algn="just">
              <a:buFont typeface="Arial" panose="020B0604020202020204" pitchFamily="34" charset="0"/>
              <a:buChar char="•"/>
            </a:pPr>
            <a:r>
              <a:rPr lang="ru-RU" sz="1600" dirty="0">
                <a:solidFill>
                  <a:srgbClr val="C00000"/>
                </a:solidFill>
                <a:latin typeface="Times New Roman" panose="02020603050405020304" pitchFamily="18" charset="0"/>
                <a:cs typeface="Times New Roman" panose="02020603050405020304" pitchFamily="18" charset="0"/>
              </a:rPr>
              <a:t>ООО «</a:t>
            </a:r>
            <a:r>
              <a:rPr lang="ru-RU" sz="1600" b="1" dirty="0">
                <a:solidFill>
                  <a:srgbClr val="C00000"/>
                </a:solidFill>
                <a:latin typeface="Times New Roman" panose="02020603050405020304" pitchFamily="18" charset="0"/>
                <a:cs typeface="Times New Roman" panose="02020603050405020304" pitchFamily="18" charset="0"/>
              </a:rPr>
              <a:t>ФНПП «Гефест» (Санкт-Петербург) </a:t>
            </a:r>
            <a:r>
              <a:rPr lang="ru-RU" sz="1600" dirty="0">
                <a:solidFill>
                  <a:srgbClr val="C00000"/>
                </a:solidFill>
                <a:latin typeface="Times New Roman" panose="02020603050405020304" pitchFamily="18" charset="0"/>
                <a:cs typeface="Times New Roman" panose="02020603050405020304" pitchFamily="18" charset="0"/>
              </a:rPr>
              <a:t>– по 16 видам продукции используются импортные комплектующие с долей около 100%, из них </a:t>
            </a:r>
            <a:r>
              <a:rPr lang="ru-RU" sz="1600" b="1" dirty="0">
                <a:solidFill>
                  <a:srgbClr val="C00000"/>
                </a:solidFill>
                <a:latin typeface="Times New Roman" panose="02020603050405020304" pitchFamily="18" charset="0"/>
                <a:cs typeface="Times New Roman" panose="02020603050405020304" pitchFamily="18" charset="0"/>
              </a:rPr>
              <a:t>по 11 видам продукции </a:t>
            </a:r>
            <a:r>
              <a:rPr lang="ru-RU" sz="1600" dirty="0">
                <a:solidFill>
                  <a:srgbClr val="C00000"/>
                </a:solidFill>
                <a:latin typeface="Times New Roman" panose="02020603050405020304" pitchFamily="18" charset="0"/>
                <a:cs typeface="Times New Roman" panose="02020603050405020304" pitchFamily="18" charset="0"/>
              </a:rPr>
              <a:t>(сателлитный  пожарный извещатель, управляемый </a:t>
            </a:r>
            <a:r>
              <a:rPr lang="ru-RU" sz="1600" dirty="0" err="1">
                <a:solidFill>
                  <a:srgbClr val="C00000"/>
                </a:solidFill>
                <a:latin typeface="Times New Roman" panose="02020603050405020304" pitchFamily="18" charset="0"/>
                <a:cs typeface="Times New Roman" panose="02020603050405020304" pitchFamily="18" charset="0"/>
              </a:rPr>
              <a:t>спринклерный</a:t>
            </a:r>
            <a:r>
              <a:rPr lang="ru-RU" sz="1600" dirty="0">
                <a:solidFill>
                  <a:srgbClr val="C00000"/>
                </a:solidFill>
                <a:latin typeface="Times New Roman" panose="02020603050405020304" pitchFamily="18" charset="0"/>
                <a:cs typeface="Times New Roman" panose="02020603050405020304" pitchFamily="18" charset="0"/>
              </a:rPr>
              <a:t> ороситель и др.) </a:t>
            </a:r>
            <a:r>
              <a:rPr lang="ru-RU" sz="1600" b="1" dirty="0">
                <a:solidFill>
                  <a:srgbClr val="C00000"/>
                </a:solidFill>
                <a:latin typeface="Times New Roman" panose="02020603050405020304" pitchFamily="18" charset="0"/>
                <a:cs typeface="Times New Roman" panose="02020603050405020304" pitchFamily="18" charset="0"/>
              </a:rPr>
              <a:t>импортозамещение представляется невозможным</a:t>
            </a:r>
            <a:r>
              <a:rPr lang="ru-RU" sz="1600" dirty="0">
                <a:solidFill>
                  <a:srgbClr val="C00000"/>
                </a:solidFill>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ru-RU" sz="1600" b="1" dirty="0">
                <a:solidFill>
                  <a:srgbClr val="000000"/>
                </a:solidFill>
                <a:latin typeface="Times New Roman" panose="02020603050405020304" pitchFamily="18" charset="0"/>
                <a:cs typeface="Times New Roman" panose="02020603050405020304" pitchFamily="18" charset="0"/>
              </a:rPr>
              <a:t>ООО «ЭФЭР», </a:t>
            </a:r>
            <a:r>
              <a:rPr lang="ru-RU" sz="1600" b="1" dirty="0" err="1">
                <a:solidFill>
                  <a:srgbClr val="000000"/>
                </a:solidFill>
                <a:latin typeface="Times New Roman" panose="02020603050405020304" pitchFamily="18" charset="0"/>
                <a:cs typeface="Times New Roman" panose="02020603050405020304" pitchFamily="18" charset="0"/>
              </a:rPr>
              <a:t>г.Петрозаводск</a:t>
            </a:r>
            <a:r>
              <a:rPr lang="ru-RU" sz="1600" dirty="0">
                <a:solidFill>
                  <a:srgbClr val="000000"/>
                </a:solidFill>
                <a:latin typeface="Times New Roman" panose="02020603050405020304" pitchFamily="18" charset="0"/>
                <a:cs typeface="Times New Roman" panose="02020603050405020304" pitchFamily="18" charset="0"/>
              </a:rPr>
              <a:t> при производстве и реализации весьма востребованной продукции – лафетные стволы с дистанционным управлением, роботизированных установок пожаротушения, а также шкафы и пульты управления, сканеры, дисковые затворы с электроприводом и др. </a:t>
            </a:r>
            <a:r>
              <a:rPr lang="ru-RU" sz="1600" b="1" dirty="0">
                <a:solidFill>
                  <a:srgbClr val="000000"/>
                </a:solidFill>
                <a:latin typeface="Times New Roman" panose="02020603050405020304" pitchFamily="18" charset="0"/>
                <a:cs typeface="Times New Roman" panose="02020603050405020304" pitchFamily="18" charset="0"/>
              </a:rPr>
              <a:t>доля импортных комплектующих на уровне 30-45%, </a:t>
            </a:r>
            <a:r>
              <a:rPr lang="ru-RU" sz="1600" u="sng" dirty="0">
                <a:solidFill>
                  <a:srgbClr val="000000"/>
                </a:solidFill>
                <a:latin typeface="Times New Roman" panose="02020603050405020304" pitchFamily="18" charset="0"/>
                <a:cs typeface="Times New Roman" panose="02020603050405020304" pitchFamily="18" charset="0"/>
              </a:rPr>
              <a:t>возможность их полной замены аналогами отсутствует</a:t>
            </a:r>
            <a:r>
              <a:rPr lang="ru-RU" sz="1600" dirty="0">
                <a:solidFill>
                  <a:srgbClr val="000000"/>
                </a:solidFill>
                <a:latin typeface="Times New Roman" panose="02020603050405020304" pitchFamily="18" charset="0"/>
                <a:cs typeface="Times New Roman" panose="02020603050405020304" pitchFamily="18" charset="0"/>
              </a:rPr>
              <a:t>, в т.ч. </a:t>
            </a:r>
            <a:r>
              <a:rPr lang="ru-RU" sz="1600" b="1" dirty="0">
                <a:solidFill>
                  <a:srgbClr val="7030A0"/>
                </a:solidFill>
                <a:latin typeface="Times New Roman" panose="02020603050405020304" pitchFamily="18" charset="0"/>
                <a:cs typeface="Times New Roman" panose="02020603050405020304" pitchFamily="18" charset="0"/>
              </a:rPr>
              <a:t>ИК-матриц (Германия-Бельгия), кабеля в арктическом исполнении</a:t>
            </a:r>
            <a:r>
              <a:rPr lang="ru-RU" sz="1600" dirty="0">
                <a:solidFill>
                  <a:srgbClr val="000000"/>
                </a:solidFill>
                <a:latin typeface="Times New Roman" panose="02020603050405020304" pitchFamily="18" charset="0"/>
                <a:cs typeface="Times New Roman" panose="02020603050405020304" pitchFamily="18" charset="0"/>
              </a:rPr>
              <a:t>. </a:t>
            </a:r>
            <a:r>
              <a:rPr lang="ru-RU" sz="1600" b="1" dirty="0">
                <a:solidFill>
                  <a:srgbClr val="C00000"/>
                </a:solidFill>
                <a:latin typeface="Times New Roman" panose="02020603050405020304" pitchFamily="18" charset="0"/>
                <a:cs typeface="Times New Roman" panose="02020603050405020304" pitchFamily="18" charset="0"/>
              </a:rPr>
              <a:t>Замена приведёт к увеличению стоимости продукции, а также созданию значительных складских запасов, необходимости доработки КД из-за замены комплектующих, увеличению сроков некоторых логистических цепочек на срок до 6-8 мес.;</a:t>
            </a: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в рамках предприятия - </a:t>
            </a:r>
            <a:r>
              <a:rPr lang="ru-RU" sz="1600" b="1" dirty="0">
                <a:solidFill>
                  <a:srgbClr val="000000"/>
                </a:solidFill>
                <a:latin typeface="Times New Roman" panose="02020603050405020304" pitchFamily="18" charset="0"/>
                <a:cs typeface="Times New Roman" panose="02020603050405020304" pitchFamily="18" charset="0"/>
              </a:rPr>
              <a:t>ГК «</a:t>
            </a:r>
            <a:r>
              <a:rPr lang="ru-RU" sz="1600" b="1" dirty="0" err="1">
                <a:solidFill>
                  <a:srgbClr val="000000"/>
                </a:solidFill>
                <a:latin typeface="Times New Roman" panose="02020603050405020304" pitchFamily="18" charset="0"/>
                <a:cs typeface="Times New Roman" panose="02020603050405020304" pitchFamily="18" charset="0"/>
              </a:rPr>
              <a:t>Эпотос</a:t>
            </a:r>
            <a:r>
              <a:rPr lang="ru-RU" sz="1600" b="1" dirty="0">
                <a:solidFill>
                  <a:srgbClr val="000000"/>
                </a:solidFill>
                <a:latin typeface="Times New Roman" panose="02020603050405020304" pitchFamily="18" charset="0"/>
                <a:cs typeface="Times New Roman" panose="02020603050405020304" pitchFamily="18" charset="0"/>
              </a:rPr>
              <a:t>» выпускается</a:t>
            </a:r>
            <a:r>
              <a:rPr lang="ru-RU" sz="1600" dirty="0">
                <a:solidFill>
                  <a:srgbClr val="000000"/>
                </a:solidFill>
                <a:latin typeface="Times New Roman" panose="02020603050405020304" pitchFamily="18" charset="0"/>
                <a:cs typeface="Times New Roman" panose="02020603050405020304" pitchFamily="18" charset="0"/>
              </a:rPr>
              <a:t> продукция - устройство пожарное автономное ОСП </a:t>
            </a:r>
            <a:r>
              <a:rPr lang="ru-RU" sz="1600" b="1" dirty="0">
                <a:solidFill>
                  <a:srgbClr val="FF0000"/>
                </a:solidFill>
                <a:latin typeface="Times New Roman" panose="02020603050405020304" pitchFamily="18" charset="0"/>
                <a:cs typeface="Times New Roman" panose="02020603050405020304" pitchFamily="18" charset="0"/>
              </a:rPr>
              <a:t>с долей импортных комплектующих 51%  </a:t>
            </a:r>
            <a:r>
              <a:rPr lang="ru-RU" sz="1600" dirty="0">
                <a:solidFill>
                  <a:srgbClr val="000000"/>
                </a:solidFill>
                <a:latin typeface="Times New Roman" panose="02020603050405020304" pitchFamily="18" charset="0"/>
                <a:cs typeface="Times New Roman" panose="02020603050405020304" pitchFamily="18" charset="0"/>
              </a:rPr>
              <a:t>(преимущественно высокотехнологичных узлов управления); </a:t>
            </a:r>
            <a:r>
              <a:rPr lang="ru-RU" sz="1600" u="sng" dirty="0">
                <a:solidFill>
                  <a:srgbClr val="000000"/>
                </a:solidFill>
                <a:latin typeface="Times New Roman" panose="02020603050405020304" pitchFamily="18" charset="0"/>
                <a:cs typeface="Times New Roman" panose="02020603050405020304" pitchFamily="18" charset="0"/>
              </a:rPr>
              <a:t>проводится поиск иных вариантов импортозамещения без  заметной потери качества</a:t>
            </a:r>
            <a:r>
              <a:rPr lang="ru-RU" sz="1600" dirty="0">
                <a:solidFill>
                  <a:srgbClr val="000000"/>
                </a:solidFill>
                <a:latin typeface="Times New Roman" panose="02020603050405020304" pitchFamily="18" charset="0"/>
                <a:cs typeface="Times New Roman" panose="02020603050405020304" pitchFamily="18" charset="0"/>
              </a:rPr>
              <a:t>; выпускаются также модули порошкового пожаротушения «Буран-0,3» и Буран-0,5» с долей импортных комплектующих 0,7 и 0,8% соответственно, варианты замещения  в проработке;</a:t>
            </a:r>
          </a:p>
          <a:p>
            <a:pPr algn="just"/>
            <a:r>
              <a:rPr lang="ru-RU" dirty="0">
                <a:solidFill>
                  <a:srgbClr val="00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6A8547FB-3A2A-658E-5FB0-792EBD37E3A7}"/>
              </a:ext>
            </a:extLst>
          </p:cNvPr>
          <p:cNvSpPr txBox="1"/>
          <p:nvPr/>
        </p:nvSpPr>
        <p:spPr>
          <a:xfrm>
            <a:off x="427702" y="1"/>
            <a:ext cx="11459497" cy="369332"/>
          </a:xfrm>
          <a:prstGeom prst="rect">
            <a:avLst/>
          </a:prstGeom>
          <a:noFill/>
        </p:spPr>
        <p:txBody>
          <a:bodyPr wrap="square">
            <a:spAutoFit/>
          </a:bodyPr>
          <a:lstStyle/>
          <a:p>
            <a:pPr algn="ctr">
              <a:spcBef>
                <a:spcPct val="20000"/>
              </a:spcBef>
              <a:buClr>
                <a:schemeClr val="accent3"/>
              </a:buClr>
              <a:buSzPct val="95000"/>
              <a:defRPr/>
            </a:pPr>
            <a:r>
              <a:rPr lang="ru-RU" sz="1800" b="1" dirty="0">
                <a:latin typeface="Times New Roman" panose="02020603050405020304" pitchFamily="18" charset="0"/>
                <a:cs typeface="Times New Roman" panose="02020603050405020304" pitchFamily="18" charset="0"/>
              </a:rPr>
              <a:t>Результаты запроса информации у предприятий по импортозамещению (продолжение)</a:t>
            </a:r>
          </a:p>
        </p:txBody>
      </p:sp>
      <p:pic>
        <p:nvPicPr>
          <p:cNvPr id="4" name="Рисунок 3" descr="Изображение выглядит как аэропорт&#10;&#10;Автоматически созданное описание">
            <a:extLst>
              <a:ext uri="{FF2B5EF4-FFF2-40B4-BE49-F238E27FC236}">
                <a16:creationId xmlns:a16="http://schemas.microsoft.com/office/drawing/2014/main" id="{928051CC-5C89-AC63-807D-62F873DF3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38" y="2889503"/>
            <a:ext cx="2975719" cy="1987345"/>
          </a:xfrm>
          <a:prstGeom prst="rect">
            <a:avLst/>
          </a:prstGeom>
        </p:spPr>
      </p:pic>
      <p:pic>
        <p:nvPicPr>
          <p:cNvPr id="7" name="Рисунок 6" descr="Изображение выглядит как текст, внутренний, фрезерный станок&#10;&#10;Автоматически созданное описание">
            <a:extLst>
              <a:ext uri="{FF2B5EF4-FFF2-40B4-BE49-F238E27FC236}">
                <a16:creationId xmlns:a16="http://schemas.microsoft.com/office/drawing/2014/main" id="{FB8168AA-9AD3-D735-9FBF-4BCCF9594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019" y="2777046"/>
            <a:ext cx="3432920" cy="2212258"/>
          </a:xfrm>
          <a:prstGeom prst="rect">
            <a:avLst/>
          </a:prstGeom>
        </p:spPr>
      </p:pic>
    </p:spTree>
    <p:extLst>
      <p:ext uri="{BB962C8B-B14F-4D97-AF65-F5344CB8AC3E}">
        <p14:creationId xmlns:p14="http://schemas.microsoft.com/office/powerpoint/2010/main" val="291832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61B86-A214-2488-9E8B-6FB9276F176E}"/>
              </a:ext>
            </a:extLst>
          </p:cNvPr>
          <p:cNvSpPr txBox="1"/>
          <p:nvPr/>
        </p:nvSpPr>
        <p:spPr>
          <a:xfrm>
            <a:off x="0" y="0"/>
            <a:ext cx="12192000" cy="4062651"/>
          </a:xfrm>
          <a:prstGeom prst="rect">
            <a:avLst/>
          </a:prstGeom>
          <a:noFill/>
        </p:spPr>
        <p:txBody>
          <a:bodyPr wrap="square">
            <a:spAutoFit/>
          </a:bodyPr>
          <a:lstStyle/>
          <a:p>
            <a:pPr marL="342900" indent="-342900" algn="just">
              <a:buFont typeface="Arial" panose="020B0604020202020204" pitchFamily="34" charset="0"/>
              <a:buChar char="•"/>
            </a:pPr>
            <a:r>
              <a:rPr lang="ru-RU" b="1" dirty="0">
                <a:solidFill>
                  <a:srgbClr val="000000"/>
                </a:solidFill>
                <a:latin typeface="Times New Roman" panose="02020603050405020304" pitchFamily="18" charset="0"/>
                <a:cs typeface="Times New Roman" panose="02020603050405020304" pitchFamily="18" charset="0"/>
              </a:rPr>
              <a:t>Сдерживающие факторы в сфере высотного домостроения:</a:t>
            </a:r>
          </a:p>
          <a:p>
            <a:pPr marL="342900" indent="-342900" algn="just">
              <a:buFont typeface="Arial" panose="020B0604020202020204" pitchFamily="34" charset="0"/>
              <a:buChar char="•"/>
            </a:pPr>
            <a:r>
              <a:rPr lang="ru-RU" sz="1600" b="1" dirty="0">
                <a:solidFill>
                  <a:srgbClr val="000000"/>
                </a:solidFill>
                <a:latin typeface="Times New Roman" panose="02020603050405020304" pitchFamily="18" charset="0"/>
                <a:cs typeface="Times New Roman" panose="02020603050405020304" pitchFamily="18" charset="0"/>
              </a:rPr>
              <a:t>Мобильные средства: </a:t>
            </a:r>
            <a:r>
              <a:rPr lang="ru-RU" sz="1600" b="1" dirty="0">
                <a:solidFill>
                  <a:srgbClr val="C00000"/>
                </a:solidFill>
                <a:latin typeface="Times New Roman" panose="02020603050405020304" pitchFamily="18" charset="0"/>
                <a:cs typeface="Times New Roman" panose="02020603050405020304" pitchFamily="18" charset="0"/>
              </a:rPr>
              <a:t>ООО «ВИТАНД» </a:t>
            </a:r>
            <a:r>
              <a:rPr lang="ru-RU" sz="1600" b="1" dirty="0" err="1">
                <a:solidFill>
                  <a:srgbClr val="C00000"/>
                </a:solidFill>
                <a:latin typeface="Times New Roman" panose="02020603050405020304" pitchFamily="18" charset="0"/>
                <a:cs typeface="Times New Roman" panose="02020603050405020304" pitchFamily="18" charset="0"/>
              </a:rPr>
              <a:t>г.Москва</a:t>
            </a:r>
            <a:r>
              <a:rPr lang="ru-RU" sz="1600" b="1" dirty="0">
                <a:solidFill>
                  <a:srgbClr val="C00000"/>
                </a:solidFill>
                <a:latin typeface="Times New Roman" panose="02020603050405020304" pitchFamily="18" charset="0"/>
                <a:cs typeface="Times New Roman" panose="02020603050405020304" pitchFamily="18" charset="0"/>
              </a:rPr>
              <a:t> </a:t>
            </a:r>
            <a:r>
              <a:rPr lang="ru-RU" sz="1600" b="1" dirty="0">
                <a:solidFill>
                  <a:srgbClr val="000000"/>
                </a:solidFill>
                <a:latin typeface="Times New Roman" panose="02020603050405020304" pitchFamily="18" charset="0"/>
                <a:cs typeface="Times New Roman" panose="02020603050405020304" pitchFamily="18" charset="0"/>
              </a:rPr>
              <a:t>– высокотехнологичное </a:t>
            </a:r>
            <a:r>
              <a:rPr lang="ru-RU" sz="1600" dirty="0">
                <a:solidFill>
                  <a:srgbClr val="000000"/>
                </a:solidFill>
                <a:latin typeface="Times New Roman" panose="02020603050405020304" pitchFamily="18" charset="0"/>
                <a:cs typeface="Times New Roman" panose="02020603050405020304" pitchFamily="18" charset="0"/>
              </a:rPr>
              <a:t>производство </a:t>
            </a:r>
            <a:r>
              <a:rPr lang="ru-RU" sz="1600" u="sng" dirty="0">
                <a:solidFill>
                  <a:srgbClr val="000000"/>
                </a:solidFill>
                <a:latin typeface="Times New Roman" panose="02020603050405020304" pitchFamily="18" charset="0"/>
                <a:cs typeface="Times New Roman" panose="02020603050405020304" pitchFamily="18" charset="0"/>
              </a:rPr>
              <a:t>автолестниц и подъёмников пожарных </a:t>
            </a:r>
            <a:r>
              <a:rPr lang="ru-RU" sz="1600" dirty="0">
                <a:solidFill>
                  <a:srgbClr val="000000"/>
                </a:solidFill>
                <a:latin typeface="Times New Roman" panose="02020603050405020304" pitchFamily="18" charset="0"/>
                <a:cs typeface="Times New Roman" panose="02020603050405020304" pitchFamily="18" charset="0"/>
              </a:rPr>
              <a:t>с высотой подъёма </a:t>
            </a:r>
            <a:r>
              <a:rPr lang="ru-RU" sz="1600" b="1" dirty="0">
                <a:solidFill>
                  <a:srgbClr val="000000"/>
                </a:solidFill>
                <a:latin typeface="Times New Roman" panose="02020603050405020304" pitchFamily="18" charset="0"/>
                <a:cs typeface="Times New Roman" panose="02020603050405020304" pitchFamily="18" charset="0"/>
              </a:rPr>
              <a:t>до 60м, других видов мобильных средств пожаротушения в </a:t>
            </a:r>
            <a:r>
              <a:rPr lang="ru-RU" sz="1600" dirty="0">
                <a:solidFill>
                  <a:srgbClr val="000000"/>
                </a:solidFill>
                <a:latin typeface="Times New Roman" panose="02020603050405020304" pitchFamily="18" charset="0"/>
                <a:cs typeface="Times New Roman" panose="02020603050405020304" pitchFamily="18" charset="0"/>
              </a:rPr>
              <a:t>тесном </a:t>
            </a:r>
            <a:r>
              <a:rPr lang="ru-RU" sz="1600" b="1" dirty="0">
                <a:solidFill>
                  <a:srgbClr val="C00000"/>
                </a:solidFill>
                <a:latin typeface="Times New Roman" panose="02020603050405020304" pitchFamily="18" charset="0"/>
                <a:cs typeface="Times New Roman" panose="02020603050405020304" pitchFamily="18" charset="0"/>
              </a:rPr>
              <a:t>сотрудничестве с фирмой «МАГИРУС» (Германия).  </a:t>
            </a:r>
          </a:p>
          <a:p>
            <a:pPr marL="342900" indent="-342900" algn="just">
              <a:buFont typeface="Arial" panose="020B0604020202020204" pitchFamily="34" charset="0"/>
              <a:buChar char="•"/>
            </a:pPr>
            <a:r>
              <a:rPr lang="ru-RU" sz="1600" b="1" dirty="0">
                <a:solidFill>
                  <a:srgbClr val="000000"/>
                </a:solidFill>
                <a:latin typeface="Times New Roman" panose="02020603050405020304" pitchFamily="18" charset="0"/>
                <a:cs typeface="Times New Roman" panose="02020603050405020304" pitchFamily="18" charset="0"/>
              </a:rPr>
              <a:t>Основные проблемы: </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 обслуживание и ремонт ТС, находящихся в боевом расчёте подразделений МЧС (в отношении импортных компонентов)</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 технология применения для широкой линейки АЛП </a:t>
            </a:r>
            <a:r>
              <a:rPr lang="ru-RU" sz="1600" b="1" dirty="0">
                <a:solidFill>
                  <a:srgbClr val="FF0000"/>
                </a:solidFill>
                <a:latin typeface="Times New Roman" panose="02020603050405020304" pitchFamily="18" charset="0"/>
                <a:cs typeface="Times New Roman" panose="02020603050405020304" pitchFamily="18" charset="0"/>
              </a:rPr>
              <a:t>шасси «ИВЕКО»;</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 электронные модули управления, платы, контроллеры (</a:t>
            </a:r>
            <a:r>
              <a:rPr lang="ru-RU" sz="1600" dirty="0">
                <a:solidFill>
                  <a:srgbClr val="7030A0"/>
                </a:solidFill>
                <a:latin typeface="Times New Roman" panose="02020603050405020304" pitchFamily="18" charset="0"/>
                <a:cs typeface="Times New Roman" panose="02020603050405020304" pitchFamily="18" charset="0"/>
              </a:rPr>
              <a:t>порядка 10 узлов – правообладатель «</a:t>
            </a:r>
            <a:r>
              <a:rPr lang="ru-RU" sz="1600" dirty="0" err="1">
                <a:solidFill>
                  <a:srgbClr val="7030A0"/>
                </a:solidFill>
                <a:latin typeface="Times New Roman" panose="02020603050405020304" pitchFamily="18" charset="0"/>
                <a:cs typeface="Times New Roman" panose="02020603050405020304" pitchFamily="18" charset="0"/>
              </a:rPr>
              <a:t>Магирус</a:t>
            </a:r>
            <a:r>
              <a:rPr lang="ru-RU" sz="1600" dirty="0">
                <a:solidFill>
                  <a:srgbClr val="7030A0"/>
                </a:solidFill>
                <a:latin typeface="Times New Roman" panose="02020603050405020304" pitchFamily="18" charset="0"/>
                <a:cs typeface="Times New Roman" panose="02020603050405020304" pitchFamily="18" charset="0"/>
              </a:rPr>
              <a:t>», даже выход из строя одного из них не обеспечивает надлежащее состояние систем безопасности ТС</a:t>
            </a:r>
            <a:r>
              <a:rPr lang="ru-RU" sz="1600" dirty="0">
                <a:solidFill>
                  <a:srgbClr val="000000"/>
                </a:solidFill>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 повышение качества металла для изготовления профилей колен для автолестниц пожарных;</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 поддержание надлежащего качества гидравлических механизмов, используемых масел;</a:t>
            </a: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 качество резинотехнических изделий с особыми свойствами по </a:t>
            </a:r>
            <a:r>
              <a:rPr lang="ru-RU" sz="1600" dirty="0" err="1">
                <a:solidFill>
                  <a:srgbClr val="000000"/>
                </a:solidFill>
                <a:latin typeface="Times New Roman" panose="02020603050405020304" pitchFamily="18" charset="0"/>
                <a:cs typeface="Times New Roman" panose="02020603050405020304" pitchFamily="18" charset="0"/>
              </a:rPr>
              <a:t>влагозащищённости</a:t>
            </a:r>
            <a:r>
              <a:rPr lang="ru-RU" sz="1600" dirty="0">
                <a:solidFill>
                  <a:srgbClr val="000000"/>
                </a:solidFill>
                <a:latin typeface="Times New Roman" panose="02020603050405020304" pitchFamily="18" charset="0"/>
                <a:cs typeface="Times New Roman" panose="02020603050405020304" pitchFamily="18" charset="0"/>
              </a:rPr>
              <a:t> для изготовления шторных дверей.</a:t>
            </a:r>
          </a:p>
          <a:p>
            <a:pPr algn="just"/>
            <a:r>
              <a:rPr lang="ru-RU" sz="1600" b="1" u="sng" dirty="0">
                <a:solidFill>
                  <a:srgbClr val="000000"/>
                </a:solidFill>
                <a:latin typeface="Times New Roman" panose="02020603050405020304" pitchFamily="18" charset="0"/>
                <a:cs typeface="Times New Roman" panose="02020603050405020304" pitchFamily="18" charset="0"/>
              </a:rPr>
              <a:t>Возможные меры поддержки: </a:t>
            </a:r>
            <a:r>
              <a:rPr lang="ru-RU" sz="1600" b="1" dirty="0">
                <a:solidFill>
                  <a:srgbClr val="000000"/>
                </a:solidFill>
                <a:latin typeface="Times New Roman" panose="02020603050405020304" pitchFamily="18" charset="0"/>
                <a:cs typeface="Times New Roman" panose="02020603050405020304" pitchFamily="18" charset="0"/>
              </a:rPr>
              <a:t>Финансирование ОКР по разработке электронных компонентов АЛП и их программного обеспечения, металлических профилей с высокой несущей способностью при минимальном весе, специализированных гидравлических замков и резинотехнических изделий для применения в соответствующих видах пожарно-технической продукции.</a:t>
            </a:r>
          </a:p>
        </p:txBody>
      </p:sp>
      <p:pic>
        <p:nvPicPr>
          <p:cNvPr id="7" name="Рисунок 6" descr="Изображение выглядит как грузовик, красный, бетономешалка, транспорт&#10;&#10;Автоматически созданное описание">
            <a:extLst>
              <a:ext uri="{FF2B5EF4-FFF2-40B4-BE49-F238E27FC236}">
                <a16:creationId xmlns:a16="http://schemas.microsoft.com/office/drawing/2014/main" id="{9BA4B5D8-6524-0C28-20F3-48D1CCD59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0477"/>
            <a:ext cx="4395019" cy="2775007"/>
          </a:xfrm>
          <a:prstGeom prst="rect">
            <a:avLst/>
          </a:prstGeom>
        </p:spPr>
      </p:pic>
      <p:pic>
        <p:nvPicPr>
          <p:cNvPr id="9" name="Рисунок 8" descr="Изображение выглядит как транспорт, грузовик&#10;&#10;Автоматически созданное описание">
            <a:extLst>
              <a:ext uri="{FF2B5EF4-FFF2-40B4-BE49-F238E27FC236}">
                <a16:creationId xmlns:a16="http://schemas.microsoft.com/office/drawing/2014/main" id="{72247C7D-2447-5711-354A-1BAC74717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91999" y="4324528"/>
            <a:ext cx="45719" cy="2680956"/>
          </a:xfrm>
          <a:prstGeom prst="rect">
            <a:avLst/>
          </a:prstGeom>
        </p:spPr>
      </p:pic>
      <p:pic>
        <p:nvPicPr>
          <p:cNvPr id="11" name="Рисунок 10" descr="Изображение выглядит как грузовик, транспорт, внешний, бетономешалка&#10;&#10;Автоматически созданное описание">
            <a:extLst>
              <a:ext uri="{FF2B5EF4-FFF2-40B4-BE49-F238E27FC236}">
                <a16:creationId xmlns:a16="http://schemas.microsoft.com/office/drawing/2014/main" id="{F2D4AD9D-B34B-9682-EB30-84E42F551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2750" y="4062651"/>
            <a:ext cx="3685623" cy="2795349"/>
          </a:xfrm>
          <a:prstGeom prst="rect">
            <a:avLst/>
          </a:prstGeom>
        </p:spPr>
      </p:pic>
      <p:pic>
        <p:nvPicPr>
          <p:cNvPr id="13" name="Рисунок 12" descr="Изображение выглядит как грузовик, дорога, внешний, транспорт&#10;&#10;Автоматически созданное описание">
            <a:extLst>
              <a:ext uri="{FF2B5EF4-FFF2-40B4-BE49-F238E27FC236}">
                <a16:creationId xmlns:a16="http://schemas.microsoft.com/office/drawing/2014/main" id="{B627A499-F148-3A00-9B88-38AD9685F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6607" y="4177044"/>
            <a:ext cx="4045393" cy="2680956"/>
          </a:xfrm>
          <a:prstGeom prst="rect">
            <a:avLst/>
          </a:prstGeom>
        </p:spPr>
      </p:pic>
    </p:spTree>
    <p:extLst>
      <p:ext uri="{BB962C8B-B14F-4D97-AF65-F5344CB8AC3E}">
        <p14:creationId xmlns:p14="http://schemas.microsoft.com/office/powerpoint/2010/main" val="723897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A1F97-D8AD-0991-095F-A608EB1D0009}"/>
              </a:ext>
            </a:extLst>
          </p:cNvPr>
          <p:cNvSpPr txBox="1"/>
          <p:nvPr/>
        </p:nvSpPr>
        <p:spPr>
          <a:xfrm>
            <a:off x="0" y="1859340"/>
            <a:ext cx="12192000" cy="2862322"/>
          </a:xfrm>
          <a:prstGeom prst="rect">
            <a:avLst/>
          </a:prstGeom>
          <a:noFill/>
        </p:spPr>
        <p:txBody>
          <a:bodyPr wrap="square">
            <a:spAutoFit/>
          </a:bodyPr>
          <a:lstStyle/>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ru-RU"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A0097FB-CBEA-5D70-9D86-6CC37132E41A}"/>
              </a:ext>
            </a:extLst>
          </p:cNvPr>
          <p:cNvSpPr txBox="1"/>
          <p:nvPr/>
        </p:nvSpPr>
        <p:spPr>
          <a:xfrm>
            <a:off x="3170903" y="1"/>
            <a:ext cx="5998905" cy="1034129"/>
          </a:xfrm>
          <a:prstGeom prst="rect">
            <a:avLst/>
          </a:prstGeom>
          <a:noFill/>
        </p:spPr>
        <p:txBody>
          <a:bodyPr wrap="square">
            <a:spAutoFit/>
          </a:bodyPr>
          <a:lstStyle/>
          <a:p>
            <a:pPr marL="274320" indent="-274320" algn="ctr">
              <a:spcBef>
                <a:spcPct val="20000"/>
              </a:spcBef>
              <a:buClr>
                <a:schemeClr val="accent3"/>
              </a:buClr>
              <a:buSzPct val="95000"/>
              <a:buFont typeface="Wingdings 2"/>
              <a:buChar char=""/>
              <a:defRPr/>
            </a:pPr>
            <a:r>
              <a:rPr lang="ru-RU" sz="1800" b="1" dirty="0">
                <a:latin typeface="Times New Roman" panose="02020603050405020304" pitchFamily="18" charset="0"/>
                <a:cs typeface="Times New Roman" panose="02020603050405020304" pitchFamily="18" charset="0"/>
              </a:rPr>
              <a:t>Результаты запроса информации у предприятий </a:t>
            </a:r>
          </a:p>
          <a:p>
            <a:pPr marL="274320" indent="-274320" algn="ctr">
              <a:spcBef>
                <a:spcPct val="20000"/>
              </a:spcBef>
              <a:buClr>
                <a:schemeClr val="accent3"/>
              </a:buClr>
              <a:buSzPct val="95000"/>
              <a:buFont typeface="Wingdings 2"/>
              <a:buChar char=""/>
              <a:defRPr/>
            </a:pPr>
            <a:r>
              <a:rPr lang="ru-RU" sz="1800" b="1" dirty="0">
                <a:latin typeface="Times New Roman" panose="02020603050405020304" pitchFamily="18" charset="0"/>
                <a:cs typeface="Times New Roman" panose="02020603050405020304" pitchFamily="18" charset="0"/>
              </a:rPr>
              <a:t>по импортозамещению (продолжение)</a:t>
            </a:r>
          </a:p>
          <a:p>
            <a:pPr marL="274320" indent="-274320" algn="ctr">
              <a:spcBef>
                <a:spcPct val="20000"/>
              </a:spcBef>
              <a:buClr>
                <a:schemeClr val="accent3"/>
              </a:buClr>
              <a:buSzPct val="95000"/>
              <a:buFont typeface="Wingdings 2"/>
              <a:buChar char=""/>
              <a:defRPr/>
            </a:pPr>
            <a:endParaRPr lang="ru-RU" sz="1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21EC302-F3F8-35B6-720A-CC782DE372A1}"/>
              </a:ext>
            </a:extLst>
          </p:cNvPr>
          <p:cNvSpPr txBox="1"/>
          <p:nvPr/>
        </p:nvSpPr>
        <p:spPr>
          <a:xfrm>
            <a:off x="0" y="677603"/>
            <a:ext cx="12266355" cy="6186309"/>
          </a:xfrm>
          <a:prstGeom prst="rect">
            <a:avLst/>
          </a:prstGeom>
          <a:noFill/>
        </p:spPr>
        <p:txBody>
          <a:bodyPr wrap="square">
            <a:spAutoFit/>
          </a:bodyPr>
          <a:lstStyle/>
          <a:p>
            <a:pPr marL="342900" indent="-342900" algn="just">
              <a:buFont typeface="Arial" panose="020B0604020202020204" pitchFamily="34" charset="0"/>
              <a:buChar char="•"/>
            </a:pPr>
            <a:r>
              <a:rPr lang="ru-RU" dirty="0">
                <a:solidFill>
                  <a:srgbClr val="000000"/>
                </a:solidFill>
                <a:effectLst/>
                <a:latin typeface="Times New Roman" panose="02020603050405020304" pitchFamily="18" charset="0"/>
                <a:ea typeface="Times New Roman" panose="02020603050405020304" pitchFamily="18" charset="0"/>
              </a:rPr>
              <a:t>в связи с масштабными лесными пожарами (в т.ч. вновь резонансные 2022 года в Рязанской обл. и </a:t>
            </a:r>
            <a:r>
              <a:rPr lang="ru-RU" dirty="0" err="1">
                <a:solidFill>
                  <a:srgbClr val="000000"/>
                </a:solidFill>
                <a:effectLst/>
                <a:latin typeface="Times New Roman" panose="02020603050405020304" pitchFamily="18" charset="0"/>
                <a:ea typeface="Times New Roman" panose="02020603050405020304" pitchFamily="18" charset="0"/>
              </a:rPr>
              <a:t>др.регионах</a:t>
            </a:r>
            <a:r>
              <a:rPr lang="ru-RU" dirty="0">
                <a:solidFill>
                  <a:srgbClr val="000000"/>
                </a:solidFill>
                <a:effectLst/>
                <a:latin typeface="Times New Roman" panose="02020603050405020304" pitchFamily="18" charset="0"/>
                <a:ea typeface="Times New Roman" panose="02020603050405020304" pitchFamily="18" charset="0"/>
              </a:rPr>
              <a:t>), а также на объектах газовой отрасли (СУГ и СПГ) особенно значима продукция </a:t>
            </a:r>
            <a:r>
              <a:rPr lang="ru-RU" dirty="0">
                <a:effectLst/>
                <a:latin typeface="Times New Roman" panose="02020603050405020304" pitchFamily="18" charset="0"/>
                <a:ea typeface="Times New Roman" panose="02020603050405020304" pitchFamily="18" charset="0"/>
              </a:rPr>
              <a:t>(</a:t>
            </a:r>
            <a:r>
              <a:rPr lang="ru-RU" b="1" dirty="0">
                <a:solidFill>
                  <a:srgbClr val="FF0000"/>
                </a:solidFill>
                <a:effectLst/>
                <a:latin typeface="Times New Roman" panose="02020603050405020304" pitchFamily="18" charset="0"/>
                <a:ea typeface="Times New Roman" panose="02020603050405020304" pitchFamily="18" charset="0"/>
              </a:rPr>
              <a:t>доля импорта не более 5-7%): </a:t>
            </a:r>
            <a:r>
              <a:rPr lang="ru-RU" dirty="0">
                <a:effectLst/>
                <a:latin typeface="Times New Roman" panose="02020603050405020304" pitchFamily="18" charset="0"/>
                <a:ea typeface="Times New Roman" panose="02020603050405020304" pitchFamily="18" charset="0"/>
              </a:rPr>
              <a:t>огнетушащих средств </a:t>
            </a:r>
            <a:r>
              <a:rPr lang="ru-RU" b="1" dirty="0" err="1">
                <a:effectLst/>
                <a:latin typeface="Times New Roman" panose="02020603050405020304" pitchFamily="18" charset="0"/>
                <a:ea typeface="Times New Roman" panose="02020603050405020304" pitchFamily="18" charset="0"/>
              </a:rPr>
              <a:t>водопенного</a:t>
            </a:r>
            <a:r>
              <a:rPr lang="ru-RU" b="1" dirty="0">
                <a:effectLst/>
                <a:latin typeface="Times New Roman" panose="02020603050405020304" pitchFamily="18" charset="0"/>
                <a:ea typeface="Times New Roman" panose="02020603050405020304" pitchFamily="18" charset="0"/>
              </a:rPr>
              <a:t> тушения с уникальными </a:t>
            </a:r>
            <a:r>
              <a:rPr lang="ru-RU" b="1" dirty="0">
                <a:solidFill>
                  <a:srgbClr val="FF0000"/>
                </a:solidFill>
                <a:latin typeface="Times New Roman" panose="02020603050405020304" pitchFamily="18" charset="0"/>
                <a:ea typeface="Times New Roman" panose="02020603050405020304" pitchFamily="18" charset="0"/>
              </a:rPr>
              <a:t>ООО НПО «СОПОТ» </a:t>
            </a:r>
            <a:r>
              <a:rPr lang="ru-RU" b="1" dirty="0">
                <a:effectLst/>
                <a:latin typeface="Times New Roman" panose="02020603050405020304" pitchFamily="18" charset="0"/>
                <a:ea typeface="Times New Roman" panose="02020603050405020304" pitchFamily="18" charset="0"/>
              </a:rPr>
              <a:t>характеристиками, а также </a:t>
            </a:r>
            <a:r>
              <a:rPr lang="ru-RU" b="1" dirty="0" err="1">
                <a:effectLst/>
                <a:latin typeface="Times New Roman" panose="02020603050405020304" pitchFamily="18" charset="0"/>
                <a:ea typeface="Times New Roman" panose="02020603050405020304" pitchFamily="18" charset="0"/>
              </a:rPr>
              <a:t>пеногенераторы</a:t>
            </a:r>
            <a:r>
              <a:rPr lang="ru-RU" b="1" dirty="0">
                <a:effectLst/>
                <a:latin typeface="Times New Roman" panose="02020603050405020304" pitchFamily="18" charset="0"/>
                <a:ea typeface="Times New Roman" panose="02020603050405020304" pitchFamily="18" charset="0"/>
              </a:rPr>
              <a:t>, превосходящие аналоги фирм США и др</a:t>
            </a:r>
            <a:r>
              <a:rPr lang="ru-RU" dirty="0">
                <a:effectLst/>
                <a:latin typeface="Times New Roman" panose="02020603050405020304" pitchFamily="18" charset="0"/>
                <a:ea typeface="Times New Roman" panose="02020603050405020304" pitchFamily="18" charset="0"/>
              </a:rPr>
              <a:t>. Разработаны мобильные комплексы на отечественных шасси (прицепах), гусеничные пожарные автомобили на базе конверсионной техники и вертолетное </a:t>
            </a:r>
            <a:r>
              <a:rPr lang="ru-RU" dirty="0" err="1">
                <a:effectLst/>
                <a:latin typeface="Times New Roman" panose="02020603050405020304" pitchFamily="18" charset="0"/>
                <a:ea typeface="Times New Roman" panose="02020603050405020304" pitchFamily="18" charset="0"/>
              </a:rPr>
              <a:t>водопеносливное</a:t>
            </a:r>
            <a:r>
              <a:rPr lang="ru-RU" dirty="0">
                <a:effectLst/>
                <a:latin typeface="Times New Roman" panose="02020603050405020304" pitchFamily="18" charset="0"/>
                <a:ea typeface="Times New Roman" panose="02020603050405020304" pitchFamily="18" charset="0"/>
              </a:rPr>
              <a:t> устройство с УКТП «Пурга» на внешней подвеске вертолета МИ-8, </a:t>
            </a:r>
            <a:r>
              <a:rPr lang="ru-RU" b="1" dirty="0">
                <a:solidFill>
                  <a:srgbClr val="7030A0"/>
                </a:solidFill>
                <a:effectLst/>
                <a:latin typeface="Times New Roman" panose="02020603050405020304" pitchFamily="18" charset="0"/>
                <a:ea typeface="SimSun" panose="02010600030101010101" pitchFamily="2" charset="-122"/>
              </a:rPr>
              <a:t>многофункциональный комплекс на базе отечественного вездехода БУРЛАК с </a:t>
            </a:r>
            <a:r>
              <a:rPr lang="ru-RU" dirty="0">
                <a:solidFill>
                  <a:srgbClr val="000000"/>
                </a:solidFill>
                <a:effectLst/>
                <a:latin typeface="Times New Roman" panose="02020603050405020304" pitchFamily="18" charset="0"/>
                <a:ea typeface="SimSun" panose="02010600030101010101" pitchFamily="2" charset="-122"/>
              </a:rPr>
              <a:t>уникальными возможностями по проходимости, оснащённый системой типа УКТП «Пурга» с возможностью подачи огнетушащих пен, в том числе быстротвердеющих, для создания заградительных полос на наиболее опасных направлениях развития пожара. </a:t>
            </a:r>
          </a:p>
          <a:p>
            <a:pPr marL="342900" indent="-342900" algn="just">
              <a:buFont typeface="Arial" panose="020B0604020202020204" pitchFamily="34" charset="0"/>
              <a:buChar char="•"/>
            </a:pPr>
            <a:endParaRPr lang="ru-RU" b="1" dirty="0">
              <a:solidFill>
                <a:srgbClr val="FF0000"/>
              </a:solidFill>
              <a:latin typeface="Times New Roman" panose="02020603050405020304" pitchFamily="18" charset="0"/>
              <a:ea typeface="SimSun" panose="02010600030101010101" pitchFamily="2" charset="-122"/>
            </a:endParaRPr>
          </a:p>
          <a:p>
            <a:pPr marL="342900" indent="-342900" algn="just">
              <a:buFont typeface="Arial" panose="020B0604020202020204" pitchFamily="34" charset="0"/>
              <a:buChar char="•"/>
            </a:pPr>
            <a:r>
              <a:rPr lang="ru-RU" b="1" dirty="0">
                <a:solidFill>
                  <a:srgbClr val="FF0000"/>
                </a:solidFill>
                <a:latin typeface="Times New Roman" panose="02020603050405020304" pitchFamily="18" charset="0"/>
                <a:ea typeface="SimSun" panose="02010600030101010101" pitchFamily="2" charset="-122"/>
              </a:rPr>
              <a:t>Необходимые меры государственной поддержки:</a:t>
            </a:r>
          </a:p>
          <a:p>
            <a:pPr marL="342900" indent="-342900" algn="just">
              <a:buFont typeface="Arial" panose="020B0604020202020204" pitchFamily="34" charset="0"/>
              <a:buChar char="•"/>
            </a:pPr>
            <a:r>
              <a:rPr lang="ru-RU" b="1" dirty="0">
                <a:solidFill>
                  <a:srgbClr val="00B050"/>
                </a:solidFill>
                <a:latin typeface="Times New Roman" panose="02020603050405020304" pitchFamily="18" charset="0"/>
                <a:ea typeface="SimSun" panose="02010600030101010101" pitchFamily="2" charset="-122"/>
              </a:rPr>
              <a:t>- целевое финансирование </a:t>
            </a:r>
            <a:r>
              <a:rPr lang="ru-RU" b="1" dirty="0">
                <a:solidFill>
                  <a:srgbClr val="00B050"/>
                </a:solidFill>
                <a:effectLst/>
                <a:latin typeface="Times New Roman" panose="02020603050405020304" pitchFamily="18" charset="0"/>
                <a:ea typeface="Times New Roman" panose="02020603050405020304" pitchFamily="18" charset="0"/>
              </a:rPr>
              <a:t>ООО НПО «СОПОТ на </a:t>
            </a:r>
            <a:r>
              <a:rPr lang="ru-RU" b="1" dirty="0">
                <a:solidFill>
                  <a:srgbClr val="00B050"/>
                </a:solidFill>
                <a:latin typeface="Times New Roman" panose="02020603050405020304" pitchFamily="18" charset="0"/>
                <a:ea typeface="SimSun" panose="02010600030101010101" pitchFamily="2" charset="-122"/>
              </a:rPr>
              <a:t>ОКР по робототехническим устройствам с установками комбинированного пожаротушения «ПУРГА» на шасси «Нерехта» (завод </a:t>
            </a:r>
            <a:r>
              <a:rPr lang="ru-RU" b="1" dirty="0" err="1">
                <a:solidFill>
                  <a:srgbClr val="00B050"/>
                </a:solidFill>
                <a:latin typeface="Times New Roman" panose="02020603050405020304" pitchFamily="18" charset="0"/>
                <a:ea typeface="SimSun" panose="02010600030101010101" pitchFamily="2" charset="-122"/>
              </a:rPr>
              <a:t>им.В.А.Дегтярёва</a:t>
            </a:r>
            <a:r>
              <a:rPr lang="ru-RU" b="1" dirty="0">
                <a:solidFill>
                  <a:srgbClr val="00B050"/>
                </a:solidFill>
                <a:latin typeface="Times New Roman" panose="02020603050405020304" pitchFamily="18" charset="0"/>
                <a:ea typeface="SimSun" panose="02010600030101010101" pitchFamily="2" charset="-122"/>
              </a:rPr>
              <a:t>) с использованием быстросъемных надстроек для тушения пожаров на особо взрывопожароопасных объектах;</a:t>
            </a:r>
          </a:p>
          <a:p>
            <a:pPr marL="342900" indent="-342900" algn="just">
              <a:buFont typeface="Arial" panose="020B0604020202020204" pitchFamily="34" charset="0"/>
              <a:buChar char="•"/>
            </a:pPr>
            <a:r>
              <a:rPr lang="ru-RU" b="1" dirty="0">
                <a:solidFill>
                  <a:srgbClr val="0070C0"/>
                </a:solidFill>
                <a:latin typeface="Times New Roman" panose="02020603050405020304" pitchFamily="18" charset="0"/>
                <a:ea typeface="SimSun" panose="02010600030101010101" pitchFamily="2" charset="-122"/>
              </a:rPr>
              <a:t>- целевое финансирование </a:t>
            </a:r>
            <a:r>
              <a:rPr lang="ru-RU" b="1" dirty="0">
                <a:solidFill>
                  <a:srgbClr val="0070C0"/>
                </a:solidFill>
                <a:effectLst/>
                <a:latin typeface="Times New Roman" panose="02020603050405020304" pitchFamily="18" charset="0"/>
                <a:ea typeface="Times New Roman" panose="02020603050405020304" pitchFamily="18" charset="0"/>
              </a:rPr>
              <a:t>ООО НПО «СОПОТ для </a:t>
            </a:r>
            <a:r>
              <a:rPr lang="ru-RU" b="1" dirty="0">
                <a:solidFill>
                  <a:srgbClr val="0070C0"/>
                </a:solidFill>
                <a:latin typeface="Times New Roman" panose="02020603050405020304" pitchFamily="18" charset="0"/>
                <a:ea typeface="SimSun" panose="02010600030101010101" pitchFamily="2" charset="-122"/>
              </a:rPr>
              <a:t>ОКР на пожарно-спасательный комплекс (шасси отечественного вездехода-амфибии «Бурлак»)  с установками «ПУРГА» для тушения пожаров в Арктической зоне и других регионах РФ;</a:t>
            </a:r>
          </a:p>
          <a:p>
            <a:pPr marL="342900" indent="-342900" algn="just">
              <a:buFont typeface="Arial" panose="020B0604020202020204" pitchFamily="34" charset="0"/>
              <a:buChar char="•"/>
            </a:pPr>
            <a:r>
              <a:rPr lang="ru-RU" b="1" dirty="0">
                <a:solidFill>
                  <a:srgbClr val="C00000"/>
                </a:solidFill>
                <a:latin typeface="Times New Roman" panose="02020603050405020304" pitchFamily="18" charset="0"/>
                <a:ea typeface="SimSun" panose="02010600030101010101" pitchFamily="2" charset="-122"/>
              </a:rPr>
              <a:t>- учитывая подтверждённую эффективность применения УКПТ «ПУРГА» и огнетушащего средства «Специализированная Двухкомпонентная Композиция» (СДКП) рекомендовать МЧС России внести дополнения в приказ от 29.03.2004г. №151  в части принятия на снабжение установок комбинированного тушения пожаров УКПТ «ПУРГА».</a:t>
            </a:r>
          </a:p>
          <a:p>
            <a:pPr marL="342900" indent="-342900" algn="just">
              <a:buFont typeface="Arial" panose="020B0604020202020204" pitchFamily="34" charset="0"/>
              <a:buChar char="•"/>
            </a:pPr>
            <a:endParaRPr lang="ru-RU" sz="1800" b="1"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4624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5">
            <a:extLst>
              <a:ext uri="{FF2B5EF4-FFF2-40B4-BE49-F238E27FC236}">
                <a16:creationId xmlns:a16="http://schemas.microsoft.com/office/drawing/2014/main" id="{E5335E13-84D0-4678-8825-2915A38CAB70}"/>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03A14241-6C44-4B09-B58C-AAC2E17E73FE}" type="slidenum">
              <a:rPr lang="ru-RU" altLang="ru-RU" sz="1200" b="1">
                <a:solidFill>
                  <a:srgbClr val="045C75"/>
                </a:solidFill>
                <a:latin typeface="Times New Roman" panose="02020603050405020304" pitchFamily="18" charset="0"/>
              </a:rPr>
              <a:pPr algn="r" eaLnBrk="1" hangingPunct="1"/>
              <a:t>23</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8857E317-9CC4-4706-89DF-E1CDCA4CD456}"/>
              </a:ext>
            </a:extLst>
          </p:cNvPr>
          <p:cNvSpPr txBox="1">
            <a:spLocks/>
          </p:cNvSpPr>
          <p:nvPr/>
        </p:nvSpPr>
        <p:spPr>
          <a:xfrm>
            <a:off x="503237" y="115890"/>
            <a:ext cx="11688763" cy="601664"/>
          </a:xfrm>
          <a:prstGeom prst="rect">
            <a:avLst/>
          </a:prstGeom>
        </p:spPr>
        <p:txBody>
          <a:bodyPr>
            <a:noAutofit/>
          </a:bodyPr>
          <a:lstStyle/>
          <a:p>
            <a:pPr marL="274320" indent="-274320" algn="ctr">
              <a:spcBef>
                <a:spcPct val="20000"/>
              </a:spcBef>
              <a:buClr>
                <a:schemeClr val="accent3"/>
              </a:buClr>
              <a:buSzPct val="95000"/>
              <a:buFont typeface="Wingdings 2"/>
              <a:buChar char=""/>
              <a:defRPr/>
            </a:pPr>
            <a:r>
              <a:rPr lang="ru-RU" sz="2000" b="1" dirty="0">
                <a:latin typeface="Times New Roman" panose="02020603050405020304" pitchFamily="18" charset="0"/>
                <a:cs typeface="Times New Roman" panose="02020603050405020304" pitchFamily="18" charset="0"/>
              </a:rPr>
              <a:t>Предложения по гос. поддержке производства продукции предприятиями РФ</a:t>
            </a:r>
          </a:p>
        </p:txBody>
      </p:sp>
      <p:sp>
        <p:nvSpPr>
          <p:cNvPr id="11268" name="Содержимое 4">
            <a:extLst>
              <a:ext uri="{FF2B5EF4-FFF2-40B4-BE49-F238E27FC236}">
                <a16:creationId xmlns:a16="http://schemas.microsoft.com/office/drawing/2014/main" id="{33996D03-4E3F-4F9C-9C7B-78EECE386CA9}"/>
              </a:ext>
            </a:extLst>
          </p:cNvPr>
          <p:cNvSpPr txBox="1">
            <a:spLocks/>
          </p:cNvSpPr>
          <p:nvPr/>
        </p:nvSpPr>
        <p:spPr bwMode="auto">
          <a:xfrm>
            <a:off x="0" y="601663"/>
            <a:ext cx="12192000" cy="657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a:endParaRPr lang="ru-RU" sz="1100" b="0" i="0" dirty="0">
              <a:solidFill>
                <a:srgbClr val="000000"/>
              </a:solidFill>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п</a:t>
            </a:r>
            <a:r>
              <a:rPr lang="ru-RU" sz="1600" b="0" i="0" dirty="0">
                <a:solidFill>
                  <a:srgbClr val="000000"/>
                </a:solidFill>
                <a:effectLst/>
                <a:latin typeface="Times New Roman" panose="02020603050405020304" pitchFamily="18" charset="0"/>
                <a:cs typeface="Times New Roman" panose="02020603050405020304" pitchFamily="18" charset="0"/>
              </a:rPr>
              <a:t>роизводители часто используют сырьё, материалы российского производства и стран-членов ЕАЭС; необходимо </a:t>
            </a:r>
            <a:r>
              <a:rPr lang="ru-RU" sz="1600" b="1" i="0" dirty="0">
                <a:solidFill>
                  <a:srgbClr val="C00000"/>
                </a:solidFill>
                <a:effectLst/>
                <a:latin typeface="Times New Roman" panose="02020603050405020304" pitchFamily="18" charset="0"/>
                <a:cs typeface="Times New Roman" panose="02020603050405020304" pitchFamily="18" charset="0"/>
              </a:rPr>
              <a:t>обеспечить бесперебойность поставок импортных компонентов из стран, не входящих в ЕАЭС</a:t>
            </a:r>
            <a:r>
              <a:rPr lang="ru-RU" sz="1600" b="0" i="0" dirty="0">
                <a:solidFill>
                  <a:srgbClr val="000000"/>
                </a:solidFill>
                <a:effectLst/>
                <a:latin typeface="Times New Roman" panose="02020603050405020304" pitchFamily="18" charset="0"/>
                <a:cs typeface="Times New Roman" panose="02020603050405020304" pitchFamily="18" charset="0"/>
              </a:rPr>
              <a:t>; </a:t>
            </a:r>
            <a:r>
              <a:rPr lang="ru-RU" sz="1600" b="1" i="0" dirty="0">
                <a:solidFill>
                  <a:srgbClr val="7030A0"/>
                </a:solidFill>
                <a:effectLst/>
                <a:latin typeface="Times New Roman" panose="02020603050405020304" pitchFamily="18" charset="0"/>
                <a:cs typeface="Times New Roman" panose="02020603050405020304" pitchFamily="18" charset="0"/>
              </a:rPr>
              <a:t>альтернатив практически нет, т.к. все производители такого сырья используют схожие рецептурные компоненты;</a:t>
            </a:r>
          </a:p>
          <a:p>
            <a:pPr marL="342900" indent="-342900" algn="just">
              <a:buFont typeface="Arial" panose="020B0604020202020204" pitchFamily="34" charset="0"/>
              <a:buChar char="•"/>
            </a:pPr>
            <a:endParaRPr lang="ru-RU" sz="1600" b="1" i="0" dirty="0">
              <a:solidFill>
                <a:srgbClr val="7030A0"/>
              </a:solidFill>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b="1" dirty="0">
                <a:latin typeface="Times New Roman" panose="02020603050405020304" pitchFamily="18" charset="0"/>
                <a:cs typeface="Times New Roman" panose="02020603050405020304" pitchFamily="18" charset="0"/>
              </a:rPr>
              <a:t>н</a:t>
            </a:r>
            <a:r>
              <a:rPr lang="ru-RU" sz="1600" b="1" i="0" dirty="0">
                <a:effectLst/>
                <a:latin typeface="Times New Roman" panose="02020603050405020304" pitchFamily="18" charset="0"/>
                <a:cs typeface="Times New Roman" panose="02020603050405020304" pitchFamily="18" charset="0"/>
              </a:rPr>
              <a:t>еобходимость поддержания в надлежащем состоянии технологических линий, производственных участков  и специализированного оборудования импортного производства </a:t>
            </a:r>
            <a:r>
              <a:rPr lang="ru-RU" sz="1600" b="0" i="0" dirty="0">
                <a:effectLst/>
                <a:latin typeface="Times New Roman" panose="02020603050405020304" pitchFamily="18" charset="0"/>
                <a:cs typeface="Times New Roman" panose="02020603050405020304" pitchFamily="18" charset="0"/>
              </a:rPr>
              <a:t>(Германия, Италия, Дания, Великобритания, США, Чехия, Словения, Тайвань и др.), включая их техническое обслуживание и ремонт;</a:t>
            </a:r>
          </a:p>
          <a:p>
            <a:pPr marL="342900" indent="-342900" algn="just">
              <a:buFont typeface="Arial" panose="020B0604020202020204" pitchFamily="34" charset="0"/>
              <a:buChar char="•"/>
            </a:pPr>
            <a:endParaRPr lang="ru-RU" sz="1600" b="0" i="0" dirty="0">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b="1" dirty="0">
                <a:solidFill>
                  <a:srgbClr val="0070C0"/>
                </a:solidFill>
                <a:latin typeface="Times New Roman" panose="02020603050405020304" pitchFamily="18" charset="0"/>
                <a:ea typeface="SimSun" panose="02010600030101010101" pitchFamily="2" charset="-122"/>
              </a:rPr>
              <a:t>целевое финансирование ОКР профильных отечественных предприятий по расширению ассортимента и/или модернизации производства дефицитных импортозамещающих изделий, которые в свою очередь являются важными комплектующими и узлами для производства готовой продукции других предприятий (пример - выпускаемая продукция АО «ПТС»);</a:t>
            </a:r>
          </a:p>
          <a:p>
            <a:pPr marL="342900" indent="-342900" algn="just">
              <a:buFont typeface="Arial" panose="020B0604020202020204" pitchFamily="34" charset="0"/>
              <a:buChar char="•"/>
            </a:pPr>
            <a:r>
              <a:rPr lang="ru-RU" sz="1600" b="1" dirty="0">
                <a:solidFill>
                  <a:srgbClr val="0070C0"/>
                </a:solidFill>
                <a:latin typeface="Times New Roman" panose="02020603050405020304" pitchFamily="18" charset="0"/>
                <a:ea typeface="SimSun" panose="02010600030101010101" pitchFamily="2" charset="-122"/>
              </a:rPr>
              <a:t> </a:t>
            </a:r>
          </a:p>
          <a:p>
            <a:pPr marL="342900" indent="-342900" algn="just">
              <a:buFont typeface="Arial" panose="020B0604020202020204" pitchFamily="34" charset="0"/>
              <a:buChar char="•"/>
            </a:pPr>
            <a:r>
              <a:rPr lang="ru-RU" sz="1600" b="1" dirty="0">
                <a:solidFill>
                  <a:srgbClr val="00B050"/>
                </a:solidFill>
                <a:latin typeface="Times New Roman" panose="02020603050405020304" pitchFamily="18" charset="0"/>
                <a:ea typeface="SimSun" panose="02010600030101010101" pitchFamily="2" charset="-122"/>
              </a:rPr>
              <a:t>создание единой информационной базы российских предприятий по различным отраслям промышленности для эффективного обмена информацией о производимых изделиях с целью налаживания кооперации между предприятиями.</a:t>
            </a:r>
          </a:p>
          <a:p>
            <a:pPr marL="342900" indent="-342900" algn="just">
              <a:buFont typeface="Arial" panose="020B0604020202020204" pitchFamily="34" charset="0"/>
              <a:buChar char="•"/>
            </a:pPr>
            <a:endParaRPr lang="ru-RU" sz="1600" b="1" dirty="0">
              <a:solidFill>
                <a:srgbClr val="0070C0"/>
              </a:solidFill>
              <a:latin typeface="Times New Roman" panose="02020603050405020304" pitchFamily="18" charset="0"/>
              <a:ea typeface="SimSun" panose="02010600030101010101" pitchFamily="2" charset="-122"/>
            </a:endParaRPr>
          </a:p>
          <a:p>
            <a:pPr marL="342900" indent="-342900" algn="just">
              <a:buFont typeface="Arial" panose="020B0604020202020204" pitchFamily="34" charset="0"/>
              <a:buChar char="•"/>
            </a:pPr>
            <a:r>
              <a:rPr lang="ru-RU" sz="1600" b="1" i="0" dirty="0">
                <a:effectLst/>
                <a:latin typeface="Times New Roman" panose="02020603050405020304" pitchFamily="18" charset="0"/>
                <a:cs typeface="Times New Roman" panose="02020603050405020304" pitchFamily="18" charset="0"/>
              </a:rPr>
              <a:t>стимулирование активного завершения необходимых ОКР </a:t>
            </a:r>
            <a:r>
              <a:rPr lang="ru-RU" sz="1600" b="0" i="0" dirty="0">
                <a:solidFill>
                  <a:srgbClr val="000000"/>
                </a:solidFill>
                <a:effectLst/>
                <a:latin typeface="Times New Roman" panose="02020603050405020304" pitchFamily="18" charset="0"/>
                <a:cs typeface="Times New Roman" panose="02020603050405020304" pitchFamily="18" charset="0"/>
              </a:rPr>
              <a:t>с обновлением базы стандартизации для обеспечения серийного производства высокоэффективной продукции, </a:t>
            </a:r>
            <a:r>
              <a:rPr lang="ru-RU" sz="1600" b="1" i="0" dirty="0">
                <a:solidFill>
                  <a:srgbClr val="FF0000"/>
                </a:solidFill>
                <a:effectLst/>
                <a:latin typeface="Times New Roman" panose="02020603050405020304" pitchFamily="18" charset="0"/>
                <a:cs typeface="Times New Roman" panose="02020603050405020304" pitchFamily="18" charset="0"/>
              </a:rPr>
              <a:t>замещения значительной доли импорта ведущими фирмами </a:t>
            </a:r>
            <a:r>
              <a:rPr lang="ru-RU" sz="1600" b="1" i="0">
                <a:solidFill>
                  <a:srgbClr val="FF0000"/>
                </a:solidFill>
                <a:effectLst/>
                <a:latin typeface="Times New Roman" panose="02020603050405020304" pitchFamily="18" charset="0"/>
                <a:cs typeface="Times New Roman" panose="02020603050405020304" pitchFamily="18" charset="0"/>
              </a:rPr>
              <a:t>России</a:t>
            </a:r>
            <a:r>
              <a:rPr lang="ru-RU" sz="1600" b="0" i="0">
                <a:solidFill>
                  <a:srgbClr val="000000"/>
                </a:solidFill>
                <a:effectLst/>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endParaRPr lang="ru-RU" sz="1600" b="0" i="0" dirty="0">
              <a:solidFill>
                <a:srgbClr val="000000"/>
              </a:solidFill>
              <a:effectLst/>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u-RU" sz="1600" b="1" i="0" dirty="0">
                <a:solidFill>
                  <a:srgbClr val="C00000"/>
                </a:solidFill>
                <a:effectLst/>
                <a:latin typeface="Times New Roman" panose="02020603050405020304" pitchFamily="18" charset="0"/>
                <a:cs typeface="Times New Roman" panose="02020603050405020304" pitchFamily="18" charset="0"/>
              </a:rPr>
              <a:t>в текущих условиях рекомендовать МЧС России, Минобороны, </a:t>
            </a:r>
            <a:r>
              <a:rPr lang="ru-RU" sz="1600" b="1" i="0" dirty="0" err="1">
                <a:solidFill>
                  <a:srgbClr val="C00000"/>
                </a:solidFill>
                <a:effectLst/>
                <a:latin typeface="Times New Roman" panose="02020603050405020304" pitchFamily="18" charset="0"/>
                <a:cs typeface="Times New Roman" panose="02020603050405020304" pitchFamily="18" charset="0"/>
              </a:rPr>
              <a:t>Росгвардии</a:t>
            </a:r>
            <a:r>
              <a:rPr lang="ru-RU" sz="1600" b="1" i="0" dirty="0">
                <a:solidFill>
                  <a:srgbClr val="C00000"/>
                </a:solidFill>
                <a:effectLst/>
                <a:latin typeface="Times New Roman" panose="02020603050405020304" pitchFamily="18" charset="0"/>
                <a:cs typeface="Times New Roman" panose="02020603050405020304" pitchFamily="18" charset="0"/>
              </a:rPr>
              <a:t> и иным крупным потребителям (госкорпорации,  структуры нефтегазодобывающей и перерабатывающей отраслей) проведение закупок и оснащение современными </a:t>
            </a:r>
            <a:r>
              <a:rPr lang="ru-RU" sz="1600" b="1" dirty="0">
                <a:solidFill>
                  <a:srgbClr val="C00000"/>
                </a:solidFill>
                <a:latin typeface="Times New Roman" panose="02020603050405020304" pitchFamily="18" charset="0"/>
                <a:cs typeface="Times New Roman" panose="02020603050405020304" pitchFamily="18" charset="0"/>
              </a:rPr>
              <a:t>мобильными средствами ПВБ и пожаротушения, а также </a:t>
            </a:r>
            <a:r>
              <a:rPr lang="ru-RU" sz="1600" b="1" i="0" dirty="0">
                <a:solidFill>
                  <a:srgbClr val="C00000"/>
                </a:solidFill>
                <a:effectLst/>
                <a:latin typeface="Times New Roman" panose="02020603050405020304" pitchFamily="18" charset="0"/>
                <a:cs typeface="Times New Roman" panose="02020603050405020304" pitchFamily="18" charset="0"/>
              </a:rPr>
              <a:t>мотивировать на поэтапный переход к обеспечению их пожарной безопасности на базе современных отечественных научно-технических разработок и выпускаемой продукции.</a:t>
            </a:r>
          </a:p>
          <a:p>
            <a:pPr marL="342900" indent="-342900" algn="just">
              <a:buFont typeface="Arial" panose="020B0604020202020204" pitchFamily="34" charset="0"/>
              <a:buChar char="•"/>
            </a:pPr>
            <a:endParaRPr lang="ru-RU" b="0" i="0" dirty="0">
              <a:solidFill>
                <a:srgbClr val="000000"/>
              </a:solidFill>
              <a:effectLst/>
              <a:latin typeface="Times New Roman" panose="02020603050405020304" pitchFamily="18" charset="0"/>
              <a:cs typeface="Times New Roman" panose="02020603050405020304" pitchFamily="18" charset="0"/>
            </a:endParaRPr>
          </a:p>
          <a:p>
            <a:pPr marL="0" indent="0" algn="just"/>
            <a:r>
              <a:rPr lang="ru-RU" dirty="0">
                <a:solidFill>
                  <a:srgbClr val="000000"/>
                </a:solidFill>
                <a:latin typeface="Times New Roman" panose="02020603050405020304" pitchFamily="18" charset="0"/>
                <a:cs typeface="Times New Roman" panose="02020603050405020304" pitchFamily="18" charset="0"/>
              </a:rPr>
              <a:t>	</a:t>
            </a:r>
          </a:p>
          <a:p>
            <a:endParaRPr lang="ru-RU" dirty="0">
              <a:solidFill>
                <a:srgbClr val="000000"/>
              </a:solidFill>
              <a:latin typeface="Times New Roman" panose="02020603050405020304" pitchFamily="18" charset="0"/>
              <a:cs typeface="Times New Roman" panose="02020603050405020304" pitchFamily="18" charset="0"/>
            </a:endParaRPr>
          </a:p>
          <a:p>
            <a:r>
              <a:rPr lang="ru-RU" sz="1600" b="0" i="0" dirty="0">
                <a:solidFill>
                  <a:srgbClr val="000000"/>
                </a:solidFill>
                <a:effectLst/>
                <a:latin typeface="Times New Roman" panose="02020603050405020304" pitchFamily="18" charset="0"/>
                <a:cs typeface="Times New Roman" panose="02020603050405020304" pitchFamily="18" charset="0"/>
              </a:rPr>
              <a:t>	</a:t>
            </a:r>
          </a:p>
          <a:p>
            <a:br>
              <a:rPr lang="ru-RU" sz="1100" b="0" i="0" dirty="0">
                <a:solidFill>
                  <a:srgbClr val="000000"/>
                </a:solidFill>
                <a:effectLst/>
                <a:latin typeface="Arial" panose="020B0604020202020204" pitchFamily="34" charset="0"/>
              </a:rPr>
            </a:br>
            <a:endParaRPr lang="ru-RU" altLang="ru-RU" sz="1200" b="1" dirty="0">
              <a:solidFill>
                <a:srgbClr val="C00000"/>
              </a:solidFill>
              <a:latin typeface="Arial" panose="020B0604020202020204" pitchFamily="34" charset="0"/>
              <a:cs typeface="Arial" panose="020B0604020202020204" pitchFamily="34" charset="0"/>
            </a:endParaRPr>
          </a:p>
        </p:txBody>
      </p:sp>
      <p:pic>
        <p:nvPicPr>
          <p:cNvPr id="11269" name="Picture 8" descr="C:\Users\Main\Pictures\логотипы знаки символы\лого палаты.jpg">
            <a:extLst>
              <a:ext uri="{FF2B5EF4-FFF2-40B4-BE49-F238E27FC236}">
                <a16:creationId xmlns:a16="http://schemas.microsoft.com/office/drawing/2014/main" id="{01663B31-9BD2-4E6D-A04D-8A10CF15C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037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Номер слайда 5">
            <a:extLst>
              <a:ext uri="{FF2B5EF4-FFF2-40B4-BE49-F238E27FC236}">
                <a16:creationId xmlns:a16="http://schemas.microsoft.com/office/drawing/2014/main" id="{67BEF68E-0DB7-4E82-899F-200221C500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9pPr>
          </a:lstStyle>
          <a:p>
            <a:pPr>
              <a:spcBef>
                <a:spcPct val="0"/>
              </a:spcBef>
              <a:buClrTx/>
              <a:buSzTx/>
              <a:buFontTx/>
              <a:buNone/>
            </a:pPr>
            <a:fld id="{EDE25126-8050-40BA-BA27-08B061994E13}" type="slidenum">
              <a:rPr lang="ru-RU" altLang="ru-RU" sz="1200">
                <a:solidFill>
                  <a:srgbClr val="045C75"/>
                </a:solidFill>
                <a:latin typeface="Times New Roman" panose="02020603050405020304" pitchFamily="18" charset="0"/>
              </a:rPr>
              <a:pPr>
                <a:spcBef>
                  <a:spcPct val="0"/>
                </a:spcBef>
                <a:buClrTx/>
                <a:buSzTx/>
                <a:buFontTx/>
                <a:buNone/>
              </a:pPr>
              <a:t>24</a:t>
            </a:fld>
            <a:endParaRPr lang="ru-RU" altLang="ru-RU" sz="1200">
              <a:solidFill>
                <a:srgbClr val="045C75"/>
              </a:solidFill>
              <a:latin typeface="Times New Roman" panose="02020603050405020304" pitchFamily="18" charset="0"/>
            </a:endParaRPr>
          </a:p>
        </p:txBody>
      </p:sp>
      <p:sp>
        <p:nvSpPr>
          <p:cNvPr id="178179" name="Rectangle 3">
            <a:extLst>
              <a:ext uri="{FF2B5EF4-FFF2-40B4-BE49-F238E27FC236}">
                <a16:creationId xmlns:a16="http://schemas.microsoft.com/office/drawing/2014/main" id="{627BE867-EC6D-41C0-A7FF-4A3D4769D6A6}"/>
              </a:ext>
            </a:extLst>
          </p:cNvPr>
          <p:cNvSpPr>
            <a:spLocks noGrp="1"/>
          </p:cNvSpPr>
          <p:nvPr>
            <p:ph idx="4294967295"/>
          </p:nvPr>
        </p:nvSpPr>
        <p:spPr>
          <a:xfrm>
            <a:off x="1524000" y="-53975"/>
            <a:ext cx="9144000" cy="3429000"/>
          </a:xfrm>
        </p:spPr>
        <p:txBody>
          <a:bodyPr/>
          <a:lstStyle/>
          <a:p>
            <a:pPr algn="ctr" eaLnBrk="1" hangingPunct="1">
              <a:lnSpc>
                <a:spcPct val="90000"/>
              </a:lnSpc>
              <a:spcBef>
                <a:spcPct val="0"/>
              </a:spcBef>
              <a:buFontTx/>
              <a:buNone/>
            </a:pPr>
            <a:r>
              <a:rPr lang="ru-RU" altLang="ru-RU" sz="1300" b="1">
                <a:latin typeface="Arial" panose="020B0604020202020204" pitchFamily="34" charset="0"/>
                <a:cs typeface="Times New Roman" panose="02020603050405020304" pitchFamily="18" charset="0"/>
              </a:rPr>
              <a:t> </a:t>
            </a:r>
          </a:p>
          <a:p>
            <a:pPr eaLnBrk="1" hangingPunct="1">
              <a:lnSpc>
                <a:spcPct val="120000"/>
              </a:lnSpc>
              <a:spcBef>
                <a:spcPct val="0"/>
              </a:spcBef>
              <a:buFontTx/>
              <a:buNone/>
            </a:pPr>
            <a:endParaRPr lang="ru-RU" altLang="ru-RU" sz="3300" b="1">
              <a:latin typeface="Arial" panose="020B0604020202020204" pitchFamily="34" charset="0"/>
            </a:endParaRPr>
          </a:p>
        </p:txBody>
      </p:sp>
      <p:pic>
        <p:nvPicPr>
          <p:cNvPr id="178180" name="Picture 3" descr="лого">
            <a:extLst>
              <a:ext uri="{FF2B5EF4-FFF2-40B4-BE49-F238E27FC236}">
                <a16:creationId xmlns:a16="http://schemas.microsoft.com/office/drawing/2014/main" id="{C134BC66-F54B-48DD-8FBB-7F84DD5DD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3238"/>
            <a:ext cx="46038"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Rectangle 2">
            <a:extLst>
              <a:ext uri="{FF2B5EF4-FFF2-40B4-BE49-F238E27FC236}">
                <a16:creationId xmlns:a16="http://schemas.microsoft.com/office/drawing/2014/main" id="{105E4DA7-E255-49B7-B1EB-2B4DCDEC0349}"/>
              </a:ext>
            </a:extLst>
          </p:cNvPr>
          <p:cNvSpPr txBox="1">
            <a:spLocks noChangeArrowheads="1"/>
          </p:cNvSpPr>
          <p:nvPr/>
        </p:nvSpPr>
        <p:spPr bwMode="auto">
          <a:xfrm>
            <a:off x="2927351" y="3427413"/>
            <a:ext cx="59721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spcBef>
                <a:spcPct val="20000"/>
              </a:spcBef>
              <a:buClr>
                <a:srgbClr val="0BD0D9"/>
              </a:buClr>
              <a:buSzPct val="9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ru-RU" altLang="ru-RU" sz="2000" b="1" dirty="0">
                <a:latin typeface="Arial" panose="020B0604020202020204" pitchFamily="34" charset="0"/>
                <a:cs typeface="Arial" panose="020B0604020202020204" pitchFamily="34" charset="0"/>
              </a:rPr>
              <a:t>СПАСИБО ЗА ВНИМАНИЕ!</a:t>
            </a:r>
          </a:p>
          <a:p>
            <a:pPr algn="ctr" eaLnBrk="1" hangingPunct="1">
              <a:spcBef>
                <a:spcPct val="0"/>
              </a:spcBef>
              <a:buClrTx/>
              <a:buSzTx/>
              <a:buFontTx/>
              <a:buNone/>
            </a:pPr>
            <a:endParaRPr lang="ru-RU" altLang="ru-RU" sz="2800" b="1" dirty="0">
              <a:solidFill>
                <a:srgbClr val="7030A0"/>
              </a:solidFill>
              <a:latin typeface="Arial" panose="020B0604020202020204" pitchFamily="34" charset="0"/>
              <a:cs typeface="Arial" panose="020B0604020202020204" pitchFamily="34" charset="0"/>
            </a:endParaRPr>
          </a:p>
          <a:p>
            <a:pPr algn="ctr" eaLnBrk="1" hangingPunct="1">
              <a:spcBef>
                <a:spcPct val="0"/>
              </a:spcBef>
              <a:buClrTx/>
              <a:buSzTx/>
              <a:buFontTx/>
              <a:buNone/>
            </a:pPr>
            <a:r>
              <a:rPr lang="ru-RU" altLang="ru-RU" sz="2800" b="1" dirty="0">
                <a:solidFill>
                  <a:srgbClr val="7030A0"/>
                </a:solidFill>
                <a:latin typeface="Arial" panose="020B0604020202020204" pitchFamily="34" charset="0"/>
                <a:cs typeface="Arial" panose="020B0604020202020204" pitchFamily="34" charset="0"/>
              </a:rPr>
              <a:t>Приглашаем к совместной и очень непростой работе по НД!</a:t>
            </a:r>
          </a:p>
        </p:txBody>
      </p:sp>
      <p:sp>
        <p:nvSpPr>
          <p:cNvPr id="178182" name="Rectangle 7">
            <a:extLst>
              <a:ext uri="{FF2B5EF4-FFF2-40B4-BE49-F238E27FC236}">
                <a16:creationId xmlns:a16="http://schemas.microsoft.com/office/drawing/2014/main" id="{4574A655-5797-4E73-92D1-0D118877BD5F}"/>
              </a:ext>
            </a:extLst>
          </p:cNvPr>
          <p:cNvSpPr>
            <a:spLocks noChangeArrowheads="1"/>
          </p:cNvSpPr>
          <p:nvPr/>
        </p:nvSpPr>
        <p:spPr bwMode="auto">
          <a:xfrm>
            <a:off x="1524001" y="4652963"/>
            <a:ext cx="4500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ru-RU" altLang="ru-RU" sz="2000" err="1">
                <a:latin typeface="Times New Roman" panose="02020603050405020304" pitchFamily="18" charset="0"/>
              </a:rPr>
              <a:t>г.Москва</a:t>
            </a:r>
            <a:r>
              <a:rPr lang="ru-RU" altLang="ru-RU" sz="2000">
                <a:latin typeface="Times New Roman" panose="02020603050405020304" pitchFamily="18" charset="0"/>
              </a:rPr>
              <a:t>, ул. </a:t>
            </a:r>
            <a:r>
              <a:rPr lang="ru-RU" altLang="ru-RU" sz="2000" err="1">
                <a:latin typeface="Times New Roman" panose="02020603050405020304" pitchFamily="18" charset="0"/>
              </a:rPr>
              <a:t>Русаковская</a:t>
            </a:r>
            <a:r>
              <a:rPr lang="ru-RU" altLang="ru-RU" sz="2000">
                <a:latin typeface="Times New Roman" panose="02020603050405020304" pitchFamily="18" charset="0"/>
              </a:rPr>
              <a:t>, д.28, стр.1А </a:t>
            </a:r>
          </a:p>
          <a:p>
            <a:pPr algn="ctr" eaLnBrk="1" hangingPunct="1">
              <a:spcBef>
                <a:spcPct val="0"/>
              </a:spcBef>
              <a:buClrTx/>
              <a:buSzTx/>
              <a:buFontTx/>
              <a:buNone/>
            </a:pPr>
            <a:r>
              <a:rPr lang="ru-RU" altLang="ru-RU" sz="2000">
                <a:latin typeface="Times New Roman" panose="02020603050405020304" pitchFamily="18" charset="0"/>
              </a:rPr>
              <a:t>Тел. +7 903 685 55 17</a:t>
            </a:r>
          </a:p>
          <a:p>
            <a:pPr algn="ctr" eaLnBrk="1" hangingPunct="1">
              <a:spcBef>
                <a:spcPct val="0"/>
              </a:spcBef>
              <a:buClrTx/>
              <a:buSzTx/>
              <a:buFontTx/>
              <a:buNone/>
            </a:pPr>
            <a:r>
              <a:rPr lang="en-US" altLang="ru-RU" sz="2000" b="1">
                <a:latin typeface="Times New Roman" panose="02020603050405020304" pitchFamily="18" charset="0"/>
              </a:rPr>
              <a:t>meshalkin@gefest.com.ru</a:t>
            </a:r>
            <a:endParaRPr lang="ru-RU" altLang="ru-RU" sz="2000" b="1">
              <a:latin typeface="Times New Roman" panose="02020603050405020304" pitchFamily="18" charset="0"/>
            </a:endParaRPr>
          </a:p>
        </p:txBody>
      </p:sp>
      <p:sp>
        <p:nvSpPr>
          <p:cNvPr id="178183" name="Rectangle 7">
            <a:extLst>
              <a:ext uri="{FF2B5EF4-FFF2-40B4-BE49-F238E27FC236}">
                <a16:creationId xmlns:a16="http://schemas.microsoft.com/office/drawing/2014/main" id="{5AEF0DC0-07DF-4B62-AF18-043CF58AE19A}"/>
              </a:ext>
            </a:extLst>
          </p:cNvPr>
          <p:cNvSpPr>
            <a:spLocks noChangeArrowheads="1"/>
          </p:cNvSpPr>
          <p:nvPr/>
        </p:nvSpPr>
        <p:spPr bwMode="auto">
          <a:xfrm>
            <a:off x="6167438" y="4652963"/>
            <a:ext cx="4500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alibri" panose="020F0502020204030204" pitchFamily="34"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ru-RU" altLang="ru-RU" sz="2000">
                <a:latin typeface="Times New Roman" panose="02020603050405020304" pitchFamily="18" charset="0"/>
              </a:rPr>
              <a:t>Исполнительный комитет:</a:t>
            </a:r>
          </a:p>
          <a:p>
            <a:pPr algn="ctr" eaLnBrk="1" hangingPunct="1">
              <a:spcBef>
                <a:spcPct val="0"/>
              </a:spcBef>
              <a:buClrTx/>
              <a:buSzTx/>
              <a:buFontTx/>
              <a:buNone/>
            </a:pPr>
            <a:r>
              <a:rPr lang="ru-RU" altLang="ru-RU" sz="2000">
                <a:latin typeface="Times New Roman" panose="02020603050405020304" pitchFamily="18" charset="0"/>
              </a:rPr>
              <a:t>тел/факс 8(495) 989-99-01</a:t>
            </a:r>
          </a:p>
          <a:p>
            <a:pPr algn="ctr" eaLnBrk="1" hangingPunct="1">
              <a:spcBef>
                <a:spcPct val="0"/>
              </a:spcBef>
              <a:buClrTx/>
              <a:buSzTx/>
              <a:buFontTx/>
              <a:buNone/>
            </a:pPr>
            <a:r>
              <a:rPr lang="en-US" altLang="ru-RU" sz="2000" b="1">
                <a:latin typeface="Times New Roman" panose="02020603050405020304" pitchFamily="18" charset="0"/>
              </a:rPr>
              <a:t>info@psorf.ru, www.psorf.ru</a:t>
            </a:r>
            <a:endParaRPr lang="ru-RU" altLang="ru-RU" sz="2000" b="1">
              <a:latin typeface="Times New Roman" panose="02020603050405020304" pitchFamily="18" charset="0"/>
            </a:endParaRPr>
          </a:p>
        </p:txBody>
      </p:sp>
      <p:pic>
        <p:nvPicPr>
          <p:cNvPr id="178184" name="Picture 7" descr="C:\Users\Main\Pictures\логотипы знаки символы\Лого с надписью.jpg">
            <a:extLst>
              <a:ext uri="{FF2B5EF4-FFF2-40B4-BE49-F238E27FC236}">
                <a16:creationId xmlns:a16="http://schemas.microsoft.com/office/drawing/2014/main" id="{B7CAC15B-2A38-4DF8-9555-234DEFCB4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1588"/>
            <a:ext cx="195897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7" descr="C:\Users\Main\Pictures\логотипы знаки символы\Лого с надписью.jpg">
            <a:extLst>
              <a:ext uri="{FF2B5EF4-FFF2-40B4-BE49-F238E27FC236}">
                <a16:creationId xmlns:a16="http://schemas.microsoft.com/office/drawing/2014/main" id="{69D8A403-CB98-4BE5-9FB4-D519185C1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1964" y="1812926"/>
            <a:ext cx="460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6" name="Рисунок 9">
            <a:extLst>
              <a:ext uri="{FF2B5EF4-FFF2-40B4-BE49-F238E27FC236}">
                <a16:creationId xmlns:a16="http://schemas.microsoft.com/office/drawing/2014/main" id="{4408313C-BD18-4A5C-98A2-6E235BDF66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1"/>
            <a:ext cx="1589089" cy="18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5">
            <a:extLst>
              <a:ext uri="{FF2B5EF4-FFF2-40B4-BE49-F238E27FC236}">
                <a16:creationId xmlns:a16="http://schemas.microsoft.com/office/drawing/2014/main" id="{E5335E13-84D0-4678-8825-2915A38CAB70}"/>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03A14241-6C44-4B09-B58C-AAC2E17E73FE}" type="slidenum">
              <a:rPr lang="ru-RU" altLang="ru-RU" sz="1200" b="1">
                <a:solidFill>
                  <a:srgbClr val="045C75"/>
                </a:solidFill>
                <a:latin typeface="Times New Roman" panose="02020603050405020304" pitchFamily="18" charset="0"/>
              </a:rPr>
              <a:pPr algn="r" eaLnBrk="1" hangingPunct="1"/>
              <a:t>3</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8857E317-9CC4-4706-89DF-E1CDCA4CD456}"/>
              </a:ext>
            </a:extLst>
          </p:cNvPr>
          <p:cNvSpPr txBox="1">
            <a:spLocks/>
          </p:cNvSpPr>
          <p:nvPr/>
        </p:nvSpPr>
        <p:spPr>
          <a:xfrm>
            <a:off x="1207008" y="115889"/>
            <a:ext cx="10424160" cy="649287"/>
          </a:xfrm>
          <a:prstGeom prst="rect">
            <a:avLst/>
          </a:prstGeom>
        </p:spPr>
        <p:txBody>
          <a:bodyPr>
            <a:normAutofit/>
          </a:bodyPr>
          <a:lstStyle/>
          <a:p>
            <a:pPr marL="274320" indent="-274320" algn="ctr">
              <a:spcBef>
                <a:spcPct val="20000"/>
              </a:spcBef>
              <a:buClr>
                <a:schemeClr val="accent3"/>
              </a:buClr>
              <a:buSzPct val="95000"/>
              <a:defRPr/>
            </a:pPr>
            <a:r>
              <a:rPr lang="ru-RU" sz="2000" b="1" dirty="0">
                <a:latin typeface="Times New Roman" panose="02020603050405020304" pitchFamily="18" charset="0"/>
                <a:cs typeface="Times New Roman" panose="02020603050405020304" pitchFamily="18" charset="0"/>
              </a:rPr>
              <a:t>Статистика пожаров – основа для сдерживания </a:t>
            </a:r>
            <a:r>
              <a:rPr lang="ru-RU" sz="2000" b="1" dirty="0" err="1">
                <a:latin typeface="Times New Roman" panose="02020603050405020304" pitchFamily="18" charset="0"/>
                <a:cs typeface="Times New Roman" panose="02020603050405020304" pitchFamily="18" charset="0"/>
              </a:rPr>
              <a:t>эфф</a:t>
            </a:r>
            <a:r>
              <a:rPr lang="ru-RU" sz="2000" b="1" dirty="0">
                <a:latin typeface="Times New Roman" panose="02020603050405020304" pitchFamily="18" charset="0"/>
                <a:cs typeface="Times New Roman" panose="02020603050405020304" pitchFamily="18" charset="0"/>
              </a:rPr>
              <a:t>. строит. решений</a:t>
            </a:r>
          </a:p>
          <a:p>
            <a:pPr marL="274320" indent="-274320" algn="ctr">
              <a:spcBef>
                <a:spcPct val="20000"/>
              </a:spcBef>
              <a:buClr>
                <a:schemeClr val="accent3"/>
              </a:buClr>
              <a:buSzPct val="95000"/>
              <a:buFont typeface="Wingdings 2"/>
              <a:buChar char=""/>
              <a:defRPr/>
            </a:pPr>
            <a:endParaRPr lang="ru-RU" sz="2600" dirty="0"/>
          </a:p>
        </p:txBody>
      </p:sp>
      <p:sp>
        <p:nvSpPr>
          <p:cNvPr id="11268" name="Содержимое 4">
            <a:extLst>
              <a:ext uri="{FF2B5EF4-FFF2-40B4-BE49-F238E27FC236}">
                <a16:creationId xmlns:a16="http://schemas.microsoft.com/office/drawing/2014/main" id="{33996D03-4E3F-4F9C-9C7B-78EECE386CA9}"/>
              </a:ext>
            </a:extLst>
          </p:cNvPr>
          <p:cNvSpPr txBox="1">
            <a:spLocks/>
          </p:cNvSpPr>
          <p:nvPr/>
        </p:nvSpPr>
        <p:spPr bwMode="auto">
          <a:xfrm>
            <a:off x="0" y="765176"/>
            <a:ext cx="1219200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just" eaLnBrk="1" hangingPunct="1">
              <a:spcBef>
                <a:spcPct val="20000"/>
              </a:spcBef>
              <a:buClr>
                <a:srgbClr val="0BD0D9"/>
              </a:buClr>
              <a:buSzPct val="95000"/>
              <a:buFont typeface="Wingdings 2" panose="05020102010507070707" pitchFamily="18" charset="2"/>
              <a:buNone/>
            </a:pPr>
            <a:r>
              <a:rPr lang="ru-RU" altLang="ru-RU" sz="1400" b="1" dirty="0">
                <a:solidFill>
                  <a:srgbClr val="3333CC"/>
                </a:solidFill>
                <a:latin typeface="Arial" panose="020B0604020202020204" pitchFamily="34" charset="0"/>
                <a:cs typeface="Arial" panose="020B0604020202020204" pitchFamily="34" charset="0"/>
              </a:rPr>
              <a:t>	</a:t>
            </a:r>
            <a:r>
              <a:rPr lang="ru-RU" altLang="ru-RU" sz="1600" b="1" dirty="0">
                <a:solidFill>
                  <a:srgbClr val="3333CC"/>
                </a:solidFill>
                <a:latin typeface="Times New Roman" panose="02020603050405020304" pitchFamily="18" charset="0"/>
                <a:cs typeface="Times New Roman" panose="02020603050405020304" pitchFamily="18" charset="0"/>
              </a:rPr>
              <a:t>Общая статистика : около 400 </a:t>
            </a:r>
            <a:r>
              <a:rPr lang="ru-RU" altLang="ru-RU" sz="1600" b="1" dirty="0" err="1">
                <a:solidFill>
                  <a:srgbClr val="3333CC"/>
                </a:solidFill>
                <a:latin typeface="Times New Roman" panose="02020603050405020304" pitchFamily="18" charset="0"/>
                <a:cs typeface="Times New Roman" panose="02020603050405020304" pitchFamily="18" charset="0"/>
              </a:rPr>
              <a:t>тыс.пож</a:t>
            </a:r>
            <a:r>
              <a:rPr lang="ru-RU" altLang="ru-RU" sz="1600" b="1" dirty="0">
                <a:solidFill>
                  <a:srgbClr val="3333CC"/>
                </a:solidFill>
                <a:latin typeface="Times New Roman" panose="02020603050405020304" pitchFamily="18" charset="0"/>
                <a:cs typeface="Times New Roman" panose="02020603050405020304" pitchFamily="18" charset="0"/>
              </a:rPr>
              <a:t>; 8,5 </a:t>
            </a:r>
            <a:r>
              <a:rPr lang="ru-RU" altLang="ru-RU" sz="1600" b="1" dirty="0" err="1">
                <a:solidFill>
                  <a:srgbClr val="3333CC"/>
                </a:solidFill>
                <a:latin typeface="Times New Roman" panose="02020603050405020304" pitchFamily="18" charset="0"/>
                <a:cs typeface="Times New Roman" panose="02020603050405020304" pitchFamily="18" charset="0"/>
              </a:rPr>
              <a:t>тыс.погибших</a:t>
            </a:r>
            <a:r>
              <a:rPr lang="ru-RU" altLang="ru-RU" sz="1600" b="1" dirty="0">
                <a:solidFill>
                  <a:srgbClr val="3333CC"/>
                </a:solidFill>
                <a:latin typeface="Times New Roman" panose="02020603050405020304" pitchFamily="18" charset="0"/>
                <a:cs typeface="Times New Roman" panose="02020603050405020304" pitchFamily="18" charset="0"/>
              </a:rPr>
              <a:t>, 8,4 </a:t>
            </a:r>
            <a:r>
              <a:rPr lang="ru-RU" altLang="ru-RU" sz="1600" b="1" dirty="0" err="1">
                <a:solidFill>
                  <a:srgbClr val="3333CC"/>
                </a:solidFill>
                <a:latin typeface="Times New Roman" panose="02020603050405020304" pitchFamily="18" charset="0"/>
                <a:cs typeface="Times New Roman" panose="02020603050405020304" pitchFamily="18" charset="0"/>
              </a:rPr>
              <a:t>тыс</a:t>
            </a:r>
            <a:r>
              <a:rPr lang="ru-RU" altLang="ru-RU" sz="1600" b="1" dirty="0">
                <a:solidFill>
                  <a:srgbClr val="3333CC"/>
                </a:solidFill>
                <a:latin typeface="Times New Roman" panose="02020603050405020304" pitchFamily="18" charset="0"/>
                <a:cs typeface="Times New Roman" panose="02020603050405020304" pitchFamily="18" charset="0"/>
              </a:rPr>
              <a:t> травмированных. </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3333CC"/>
                </a:solidFill>
                <a:latin typeface="Times New Roman" panose="02020603050405020304" pitchFamily="18" charset="0"/>
                <a:cs typeface="Times New Roman" panose="02020603050405020304" pitchFamily="18" charset="0"/>
              </a:rPr>
              <a:t>	</a:t>
            </a:r>
            <a:r>
              <a:rPr lang="ru-RU" altLang="ru-RU" sz="1600" b="1" dirty="0">
                <a:solidFill>
                  <a:srgbClr val="00B050"/>
                </a:solidFill>
                <a:latin typeface="Times New Roman" panose="02020603050405020304" pitchFamily="18" charset="0"/>
                <a:cs typeface="Times New Roman" panose="02020603050405020304" pitchFamily="18" charset="0"/>
              </a:rPr>
              <a:t>Ущерб – 16, 25 </a:t>
            </a:r>
            <a:r>
              <a:rPr lang="ru-RU" altLang="ru-RU" sz="1600" b="1" dirty="0" err="1">
                <a:solidFill>
                  <a:srgbClr val="00B050"/>
                </a:solidFill>
                <a:latin typeface="Times New Roman" panose="02020603050405020304" pitchFamily="18" charset="0"/>
                <a:cs typeface="Times New Roman" panose="02020603050405020304" pitchFamily="18" charset="0"/>
              </a:rPr>
              <a:t>млрд.р</a:t>
            </a:r>
            <a:r>
              <a:rPr lang="ru-RU" altLang="ru-RU" sz="1600" b="1" dirty="0">
                <a:solidFill>
                  <a:srgbClr val="00B050"/>
                </a:solidFill>
                <a:latin typeface="Times New Roman" panose="02020603050405020304" pitchFamily="18" charset="0"/>
                <a:cs typeface="Times New Roman" panose="02020603050405020304" pitchFamily="18" charset="0"/>
              </a:rPr>
              <a:t>. </a:t>
            </a:r>
            <a:r>
              <a:rPr lang="ru-RU" altLang="ru-RU" sz="1600" b="1" dirty="0">
                <a:solidFill>
                  <a:srgbClr val="3333CC"/>
                </a:solidFill>
                <a:latin typeface="Times New Roman" panose="02020603050405020304" pitchFamily="18" charset="0"/>
                <a:cs typeface="Times New Roman" panose="02020603050405020304" pitchFamily="18" charset="0"/>
              </a:rPr>
              <a:t>(без затрат на п/туш., АСР, упущенные выгоды бизнеса и др.).</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3333CC"/>
                </a:solidFill>
                <a:latin typeface="Times New Roman" panose="02020603050405020304" pitchFamily="18" charset="0"/>
                <a:cs typeface="Times New Roman" panose="02020603050405020304" pitchFamily="18" charset="0"/>
              </a:rPr>
              <a:t>  	Интервью Еникеева Р.Ш. – </a:t>
            </a:r>
            <a:r>
              <a:rPr lang="ru-RU" altLang="ru-RU" sz="1600" b="1" dirty="0">
                <a:solidFill>
                  <a:srgbClr val="C00000"/>
                </a:solidFill>
                <a:latin typeface="Times New Roman" panose="02020603050405020304" pitchFamily="18" charset="0"/>
                <a:cs typeface="Times New Roman" panose="02020603050405020304" pitchFamily="18" charset="0"/>
              </a:rPr>
              <a:t>70 </a:t>
            </a:r>
            <a:r>
              <a:rPr lang="ru-RU" altLang="ru-RU" sz="1600" b="1" dirty="0" err="1">
                <a:solidFill>
                  <a:srgbClr val="C00000"/>
                </a:solidFill>
                <a:latin typeface="Times New Roman" panose="02020603050405020304" pitchFamily="18" charset="0"/>
                <a:cs typeface="Times New Roman" panose="02020603050405020304" pitchFamily="18" charset="0"/>
              </a:rPr>
              <a:t>млрд.р</a:t>
            </a:r>
            <a:r>
              <a:rPr lang="ru-RU" altLang="ru-RU" sz="1600" b="1" dirty="0">
                <a:solidFill>
                  <a:srgbClr val="C00000"/>
                </a:solidFill>
                <a:latin typeface="Times New Roman" panose="02020603050405020304" pitchFamily="18" charset="0"/>
                <a:cs typeface="Times New Roman" panose="02020603050405020304" pitchFamily="18" charset="0"/>
              </a:rPr>
              <a:t>., </a:t>
            </a:r>
            <a:r>
              <a:rPr lang="ru-RU" altLang="ru-RU" sz="1600" b="1" dirty="0">
                <a:solidFill>
                  <a:srgbClr val="3333CC"/>
                </a:solidFill>
                <a:latin typeface="Times New Roman" panose="02020603050405020304" pitchFamily="18" charset="0"/>
                <a:cs typeface="Times New Roman" panose="02020603050405020304" pitchFamily="18" charset="0"/>
              </a:rPr>
              <a:t>что в 15 раз выше по сравнению с субвенциями ФБ на расчётные методики на базе  средств цифровизации.</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3333CC"/>
                </a:solidFill>
                <a:latin typeface="Times New Roman" panose="02020603050405020304" pitchFamily="18" charset="0"/>
                <a:cs typeface="Times New Roman" panose="02020603050405020304" pitchFamily="18" charset="0"/>
              </a:rPr>
              <a:t>	Реализация региональных программ малоэтажного, в т.ч. деревянного, домостроения:</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3333CC"/>
                </a:solidFill>
                <a:latin typeface="Times New Roman" panose="02020603050405020304" pitchFamily="18" charset="0"/>
                <a:cs typeface="Times New Roman" panose="02020603050405020304" pitchFamily="18" charset="0"/>
              </a:rPr>
              <a:t>		120 </a:t>
            </a:r>
            <a:r>
              <a:rPr lang="ru-RU" altLang="ru-RU" sz="1600" b="1" dirty="0" err="1">
                <a:solidFill>
                  <a:srgbClr val="3333CC"/>
                </a:solidFill>
                <a:latin typeface="Times New Roman" panose="02020603050405020304" pitchFamily="18" charset="0"/>
                <a:cs typeface="Times New Roman" panose="02020603050405020304" pitchFamily="18" charset="0"/>
              </a:rPr>
              <a:t>тыс.пож</a:t>
            </a:r>
            <a:r>
              <a:rPr lang="ru-RU" altLang="ru-RU" sz="1600" b="1" dirty="0">
                <a:solidFill>
                  <a:srgbClr val="3333CC"/>
                </a:solidFill>
                <a:latin typeface="Times New Roman" panose="02020603050405020304" pitchFamily="18" charset="0"/>
                <a:cs typeface="Times New Roman" panose="02020603050405020304" pitchFamily="18" charset="0"/>
              </a:rPr>
              <a:t>. – в 1-2 этажных зданиях, в т.ч. 91 тыс. – в жилых зданиях, 6,5 тыс. погибших.</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3333CC"/>
                </a:solidFill>
                <a:latin typeface="Times New Roman" panose="02020603050405020304" pitchFamily="18" charset="0"/>
                <a:cs typeface="Times New Roman" panose="02020603050405020304" pitchFamily="18" charset="0"/>
              </a:rPr>
              <a:t>	Пожары (гибель в НСП): </a:t>
            </a:r>
            <a:r>
              <a:rPr lang="ru-RU" altLang="ru-RU" sz="1600" dirty="0">
                <a:latin typeface="Times New Roman" panose="02020603050405020304" pitchFamily="18" charset="0"/>
                <a:cs typeface="Times New Roman" panose="02020603050405020304" pitchFamily="18" charset="0"/>
              </a:rPr>
              <a:t>время ликвидации пожара от 1 до 5 мин. – </a:t>
            </a:r>
            <a:r>
              <a:rPr lang="ru-RU" altLang="ru-RU" sz="1600" b="1" dirty="0">
                <a:latin typeface="Times New Roman" panose="02020603050405020304" pitchFamily="18" charset="0"/>
                <a:cs typeface="Times New Roman" panose="02020603050405020304" pitchFamily="18" charset="0"/>
              </a:rPr>
              <a:t>70 </a:t>
            </a:r>
            <a:r>
              <a:rPr lang="ru-RU" altLang="ru-RU" sz="1600" b="1" dirty="0" err="1">
                <a:latin typeface="Times New Roman" panose="02020603050405020304" pitchFamily="18" charset="0"/>
                <a:cs typeface="Times New Roman" panose="02020603050405020304" pitchFamily="18" charset="0"/>
              </a:rPr>
              <a:t>тыс.пож</a:t>
            </a:r>
            <a:r>
              <a:rPr lang="ru-RU" altLang="ru-RU" sz="1600" b="1" dirty="0">
                <a:latin typeface="Times New Roman" panose="02020603050405020304" pitchFamily="18" charset="0"/>
                <a:cs typeface="Times New Roman" panose="02020603050405020304" pitchFamily="18" charset="0"/>
              </a:rPr>
              <a:t>., </a:t>
            </a:r>
            <a:r>
              <a:rPr lang="ru-RU" altLang="ru-RU" sz="1600" dirty="0">
                <a:latin typeface="Times New Roman" panose="02020603050405020304" pitchFamily="18" charset="0"/>
                <a:cs typeface="Times New Roman" panose="02020603050405020304" pitchFamily="18" charset="0"/>
              </a:rPr>
              <a:t>погибло людей - 3,5 тыс.! время ликвидации пожара от 6 до 10 мин.- ещё до 30 </a:t>
            </a:r>
            <a:r>
              <a:rPr lang="ru-RU" altLang="ru-RU" sz="1600" dirty="0" err="1">
                <a:latin typeface="Times New Roman" panose="02020603050405020304" pitchFamily="18" charset="0"/>
                <a:cs typeface="Times New Roman" panose="02020603050405020304" pitchFamily="18" charset="0"/>
              </a:rPr>
              <a:t>тыс.пож</a:t>
            </a:r>
            <a:r>
              <a:rPr lang="ru-RU" altLang="ru-RU" sz="1600" dirty="0">
                <a:latin typeface="Times New Roman" panose="02020603050405020304" pitchFamily="18" charset="0"/>
                <a:cs typeface="Times New Roman" panose="02020603050405020304" pitchFamily="18" charset="0"/>
              </a:rPr>
              <a:t>., гибель – более 2 тыс.! Таким образом, до </a:t>
            </a:r>
            <a:r>
              <a:rPr lang="ru-RU" altLang="ru-RU" sz="1600" dirty="0">
                <a:solidFill>
                  <a:srgbClr val="C00000"/>
                </a:solidFill>
                <a:latin typeface="Times New Roman" panose="02020603050405020304" pitchFamily="18" charset="0"/>
                <a:cs typeface="Times New Roman" panose="02020603050405020304" pitchFamily="18" charset="0"/>
              </a:rPr>
              <a:t>8</a:t>
            </a:r>
            <a:r>
              <a:rPr lang="ru-RU" altLang="ru-RU" sz="1600" b="1" dirty="0">
                <a:solidFill>
                  <a:srgbClr val="C00000"/>
                </a:solidFill>
                <a:latin typeface="Times New Roman" panose="02020603050405020304" pitchFamily="18" charset="0"/>
                <a:cs typeface="Times New Roman" panose="02020603050405020304" pitchFamily="18" charset="0"/>
              </a:rPr>
              <a:t>0% погибают в первые 10 мин пожара, только 5% - при тушении!</a:t>
            </a:r>
          </a:p>
          <a:p>
            <a:pPr algn="just">
              <a:spcBef>
                <a:spcPct val="20000"/>
              </a:spcBef>
              <a:buClr>
                <a:srgbClr val="0BD0D9"/>
              </a:buClr>
              <a:buSzPct val="95000"/>
            </a:pPr>
            <a:r>
              <a:rPr lang="ru-RU" altLang="ru-RU" sz="1600" dirty="0">
                <a:latin typeface="Times New Roman" panose="02020603050405020304" pitchFamily="18" charset="0"/>
                <a:cs typeface="Times New Roman" panose="02020603050405020304" pitchFamily="18" charset="0"/>
              </a:rPr>
              <a:t>	</a:t>
            </a:r>
            <a:r>
              <a:rPr lang="ru-RU" altLang="ru-RU" sz="1600" b="1" dirty="0">
                <a:latin typeface="Times New Roman" panose="02020603050405020304" pitchFamily="18" charset="0"/>
                <a:cs typeface="Times New Roman" panose="02020603050405020304" pitchFamily="18" charset="0"/>
              </a:rPr>
              <a:t>	Места </a:t>
            </a:r>
            <a:r>
              <a:rPr lang="ru-RU" altLang="ru-RU" sz="1600" b="1" dirty="0" err="1">
                <a:latin typeface="Times New Roman" panose="02020603050405020304" pitchFamily="18" charset="0"/>
                <a:cs typeface="Times New Roman" panose="02020603050405020304" pitchFamily="18" charset="0"/>
              </a:rPr>
              <a:t>возникн.пож</a:t>
            </a:r>
            <a:r>
              <a:rPr lang="ru-RU" altLang="ru-RU" sz="1600" b="1" dirty="0">
                <a:latin typeface="Times New Roman" panose="02020603050405020304" pitchFamily="18" charset="0"/>
                <a:cs typeface="Times New Roman" panose="02020603050405020304" pitchFamily="18" charset="0"/>
              </a:rPr>
              <a:t>.: </a:t>
            </a:r>
            <a:r>
              <a:rPr lang="ru-RU" altLang="ru-RU" sz="1600" b="1" dirty="0">
                <a:solidFill>
                  <a:srgbClr val="C00000"/>
                </a:solidFill>
                <a:latin typeface="Times New Roman" panose="02020603050405020304" pitchFamily="18" charset="0"/>
                <a:cs typeface="Times New Roman" panose="02020603050405020304" pitchFamily="18" charset="0"/>
              </a:rPr>
              <a:t>жилые комнаты – 25 тыс</a:t>
            </a:r>
            <a:r>
              <a:rPr lang="ru-RU" altLang="ru-RU" sz="1600" dirty="0">
                <a:solidFill>
                  <a:srgbClr val="C00000"/>
                </a:solidFill>
                <a:latin typeface="Times New Roman" panose="02020603050405020304" pitchFamily="18" charset="0"/>
                <a:cs typeface="Times New Roman" panose="02020603050405020304" pitchFamily="18" charset="0"/>
              </a:rPr>
              <a:t>.; </a:t>
            </a:r>
            <a:r>
              <a:rPr lang="ru-RU" altLang="ru-RU" sz="1600" b="1" dirty="0">
                <a:solidFill>
                  <a:srgbClr val="C00000"/>
                </a:solidFill>
                <a:latin typeface="Times New Roman" panose="02020603050405020304" pitchFamily="18" charset="0"/>
                <a:cs typeface="Times New Roman" panose="02020603050405020304" pitchFamily="18" charset="0"/>
              </a:rPr>
              <a:t>кухни – 8 тыс.; </a:t>
            </a:r>
            <a:r>
              <a:rPr lang="ru-RU" altLang="ru-RU" sz="1600" b="1" dirty="0">
                <a:solidFill>
                  <a:srgbClr val="7030A0"/>
                </a:solidFill>
                <a:latin typeface="Times New Roman" panose="02020603050405020304" pitchFamily="18" charset="0"/>
                <a:cs typeface="Times New Roman" panose="02020603050405020304" pitchFamily="18" charset="0"/>
              </a:rPr>
              <a:t>коридор – 4 тыс.; </a:t>
            </a:r>
            <a:r>
              <a:rPr lang="ru-RU" altLang="ru-RU" sz="1600" b="1" u="sng" dirty="0" err="1">
                <a:solidFill>
                  <a:srgbClr val="7030A0"/>
                </a:solidFill>
                <a:latin typeface="Times New Roman" panose="02020603050405020304" pitchFamily="18" charset="0"/>
                <a:cs typeface="Times New Roman" panose="02020603050405020304" pitchFamily="18" charset="0"/>
              </a:rPr>
              <a:t>лестн.клетка</a:t>
            </a:r>
            <a:r>
              <a:rPr lang="ru-RU" altLang="ru-RU" sz="1600" b="1" u="sng" dirty="0">
                <a:solidFill>
                  <a:srgbClr val="7030A0"/>
                </a:solidFill>
                <a:latin typeface="Times New Roman" panose="02020603050405020304" pitchFamily="18" charset="0"/>
                <a:cs typeface="Times New Roman" panose="02020603050405020304" pitchFamily="18" charset="0"/>
              </a:rPr>
              <a:t> – 3 тыс</a:t>
            </a:r>
            <a:r>
              <a:rPr lang="ru-RU" altLang="ru-RU" sz="1600" u="sng" dirty="0">
                <a:latin typeface="Times New Roman" panose="02020603050405020304" pitchFamily="18" charset="0"/>
                <a:cs typeface="Times New Roman" panose="02020603050405020304" pitchFamily="18" charset="0"/>
              </a:rPr>
              <a:t>.; </a:t>
            </a:r>
            <a:r>
              <a:rPr lang="ru-RU" altLang="ru-RU" sz="1600" dirty="0">
                <a:latin typeface="Times New Roman" panose="02020603050405020304" pitchFamily="18" charset="0"/>
                <a:cs typeface="Times New Roman" panose="02020603050405020304" pitchFamily="18" charset="0"/>
              </a:rPr>
              <a:t>ванная, душевая, туалет – 1,5 тыс.; </a:t>
            </a:r>
            <a:r>
              <a:rPr lang="ru-RU" altLang="ru-RU" sz="1600" b="1" dirty="0">
                <a:solidFill>
                  <a:srgbClr val="7030A0"/>
                </a:solidFill>
                <a:latin typeface="Times New Roman" panose="02020603050405020304" pitchFamily="18" charset="0"/>
                <a:cs typeface="Times New Roman" panose="02020603050405020304" pitchFamily="18" charset="0"/>
              </a:rPr>
              <a:t>балкон, лоджия – 2 тыс.; </a:t>
            </a:r>
            <a:r>
              <a:rPr lang="ru-RU" altLang="ru-RU" sz="1600" b="1" dirty="0">
                <a:solidFill>
                  <a:srgbClr val="00B050"/>
                </a:solidFill>
                <a:latin typeface="Times New Roman" panose="02020603050405020304" pitchFamily="18" charset="0"/>
                <a:cs typeface="Times New Roman" panose="02020603050405020304" pitchFamily="18" charset="0"/>
              </a:rPr>
              <a:t>подвал – менее 1 тыс.; </a:t>
            </a:r>
            <a:r>
              <a:rPr lang="ru-RU" altLang="ru-RU" sz="1600" b="1" dirty="0">
                <a:solidFill>
                  <a:srgbClr val="C00000"/>
                </a:solidFill>
                <a:latin typeface="Times New Roman" panose="02020603050405020304" pitchFamily="18" charset="0"/>
                <a:cs typeface="Times New Roman" panose="02020603050405020304" pitchFamily="18" charset="0"/>
              </a:rPr>
              <a:t>чердак – 8 тыс.</a:t>
            </a:r>
          </a:p>
          <a:p>
            <a:pPr algn="just" eaLnBrk="1" hangingPunct="1">
              <a:spcBef>
                <a:spcPct val="20000"/>
              </a:spcBef>
              <a:buClr>
                <a:srgbClr val="0BD0D9"/>
              </a:buClr>
              <a:buSzPct val="95000"/>
            </a:pPr>
            <a:r>
              <a:rPr lang="ru-RU" altLang="ru-RU" sz="1600" b="1" dirty="0">
                <a:latin typeface="Times New Roman" panose="02020603050405020304" pitchFamily="18" charset="0"/>
                <a:cs typeface="Times New Roman" panose="02020603050405020304" pitchFamily="18" charset="0"/>
              </a:rPr>
              <a:t>	</a:t>
            </a:r>
            <a:r>
              <a:rPr lang="ru-RU" altLang="ru-RU" sz="1600" b="1" u="sng" dirty="0">
                <a:latin typeface="Times New Roman" panose="02020603050405020304" pitchFamily="18" charset="0"/>
                <a:cs typeface="Times New Roman" panose="02020603050405020304" pitchFamily="18" charset="0"/>
              </a:rPr>
              <a:t>Выводы: </a:t>
            </a:r>
          </a:p>
          <a:p>
            <a:pPr algn="just" eaLnBrk="1" hangingPunct="1">
              <a:spcBef>
                <a:spcPct val="20000"/>
              </a:spcBef>
              <a:buClr>
                <a:srgbClr val="0BD0D9"/>
              </a:buClr>
              <a:buSzPct val="95000"/>
              <a:buFont typeface="Wingdings 2" panose="05020102010507070707" pitchFamily="18" charset="2"/>
              <a:buNone/>
            </a:pPr>
            <a:r>
              <a:rPr lang="ru-RU" altLang="ru-RU" sz="1600" b="1" dirty="0">
                <a:latin typeface="Times New Roman" panose="02020603050405020304" pitchFamily="18" charset="0"/>
                <a:cs typeface="Times New Roman" panose="02020603050405020304" pitchFamily="18" charset="0"/>
              </a:rPr>
              <a:t>		</a:t>
            </a:r>
            <a:r>
              <a:rPr lang="ru-RU" altLang="ru-RU" sz="1600" u="sng" dirty="0">
                <a:latin typeface="Times New Roman" panose="02020603050405020304" pitchFamily="18" charset="0"/>
                <a:cs typeface="Times New Roman" panose="02020603050405020304" pitchFamily="18" charset="0"/>
              </a:rPr>
              <a:t>существенное снижение гибели возможно преимущественно </a:t>
            </a:r>
            <a:r>
              <a:rPr lang="ru-RU" altLang="ru-RU" sz="1600" b="1" u="sng" dirty="0">
                <a:solidFill>
                  <a:srgbClr val="FF0000"/>
                </a:solidFill>
                <a:latin typeface="Times New Roman" panose="02020603050405020304" pitchFamily="18" charset="0"/>
                <a:cs typeface="Times New Roman" panose="02020603050405020304" pitchFamily="18" charset="0"/>
              </a:rPr>
              <a:t>за счет системы предотвращения пожаров – требования гл.13 ФЗ №123</a:t>
            </a:r>
            <a:r>
              <a:rPr lang="ru-RU" altLang="ru-RU" sz="1600" b="1" u="sng" dirty="0">
                <a:latin typeface="Times New Roman" panose="02020603050405020304" pitchFamily="18" charset="0"/>
                <a:cs typeface="Times New Roman" panose="02020603050405020304" pitchFamily="18" charset="0"/>
              </a:rPr>
              <a:t>, однако пока фактически нет специализированных СП </a:t>
            </a:r>
            <a:r>
              <a:rPr lang="ru-RU" altLang="ru-RU" sz="1600" u="sng" dirty="0">
                <a:latin typeface="Times New Roman" panose="02020603050405020304" pitchFamily="18" charset="0"/>
                <a:cs typeface="Times New Roman" panose="02020603050405020304" pitchFamily="18" charset="0"/>
              </a:rPr>
              <a:t>по их реализации;</a:t>
            </a:r>
          </a:p>
          <a:p>
            <a:pPr algn="just" eaLnBrk="1" hangingPunct="1">
              <a:spcBef>
                <a:spcPct val="20000"/>
              </a:spcBef>
              <a:buClr>
                <a:srgbClr val="0BD0D9"/>
              </a:buClr>
              <a:buSzPct val="95000"/>
              <a:buFont typeface="Wingdings 2" panose="05020102010507070707" pitchFamily="18" charset="2"/>
              <a:buNone/>
            </a:pPr>
            <a:r>
              <a:rPr lang="ru-RU" altLang="ru-RU" sz="1600" dirty="0">
                <a:latin typeface="Times New Roman" panose="02020603050405020304" pitchFamily="18" charset="0"/>
                <a:cs typeface="Times New Roman" panose="02020603050405020304" pitchFamily="18" charset="0"/>
              </a:rPr>
              <a:t>		раннее обнаружение пожаров, </a:t>
            </a:r>
            <a:r>
              <a:rPr lang="ru-RU" altLang="ru-RU" sz="1600" b="1" dirty="0">
                <a:solidFill>
                  <a:srgbClr val="7030A0"/>
                </a:solidFill>
                <a:latin typeface="Times New Roman" panose="02020603050405020304" pitchFamily="18" charset="0"/>
                <a:cs typeface="Times New Roman" panose="02020603050405020304" pitchFamily="18" charset="0"/>
              </a:rPr>
              <a:t>эффективные нормативные требования по локальному пожаротушению первичными средствами, оснащению СИЗОД, средствам спасения с высотных уровней  - ст.ст.58, 59 и 60 ТР ЕАЭС №043/2017, ст.80 ФЗ №123. </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0033CC"/>
                </a:solidFill>
                <a:latin typeface="Times New Roman" panose="02020603050405020304" pitchFamily="18" charset="0"/>
                <a:cs typeface="Times New Roman" panose="02020603050405020304" pitchFamily="18" charset="0"/>
              </a:rPr>
              <a:t>	Дополнительная проблема – пожилые люди, многодетные и малообеспеченные семьи!</a:t>
            </a:r>
          </a:p>
          <a:p>
            <a:pPr algn="just">
              <a:spcBef>
                <a:spcPct val="20000"/>
              </a:spcBef>
              <a:buClr>
                <a:srgbClr val="0BD0D9"/>
              </a:buClr>
              <a:buSzPct val="95000"/>
              <a:buFont typeface="Wingdings 2" panose="05020102010507070707" pitchFamily="18" charset="2"/>
              <a:buNone/>
            </a:pPr>
            <a:r>
              <a:rPr lang="ru-RU" altLang="ru-RU" sz="1600" b="1" dirty="0">
                <a:solidFill>
                  <a:srgbClr val="0033CC"/>
                </a:solidFill>
                <a:latin typeface="Times New Roman" panose="02020603050405020304" pitchFamily="18" charset="0"/>
                <a:cs typeface="Times New Roman" panose="02020603050405020304" pitchFamily="18" charset="0"/>
              </a:rPr>
              <a:t>	</a:t>
            </a:r>
            <a:r>
              <a:rPr lang="ru-RU" altLang="ru-RU" sz="1600" b="1" dirty="0">
                <a:solidFill>
                  <a:srgbClr val="C00000"/>
                </a:solidFill>
                <a:latin typeface="Times New Roman" panose="02020603050405020304" pitchFamily="18" charset="0"/>
                <a:cs typeface="Times New Roman" panose="02020603050405020304" pitchFamily="18" charset="0"/>
              </a:rPr>
              <a:t>Необходимо также оснащение квартир первичными</a:t>
            </a:r>
            <a:r>
              <a:rPr lang="ru-RU" altLang="ru-RU" sz="1600" b="1" u="sng" dirty="0">
                <a:solidFill>
                  <a:srgbClr val="C00000"/>
                </a:solidFill>
                <a:latin typeface="Times New Roman" panose="02020603050405020304" pitchFamily="18" charset="0"/>
                <a:cs typeface="Times New Roman" panose="02020603050405020304" pitchFamily="18" charset="0"/>
              </a:rPr>
              <a:t> средствами пожаротушения (внутриквартирные малорасходные ПК – п.7.4.5 СП 54.13330, огнетушители </a:t>
            </a:r>
            <a:r>
              <a:rPr lang="ru-RU" altLang="ru-RU" sz="1600" b="1" dirty="0">
                <a:solidFill>
                  <a:srgbClr val="C00000"/>
                </a:solidFill>
                <a:latin typeface="Times New Roman" panose="02020603050405020304" pitchFamily="18" charset="0"/>
                <a:cs typeface="Times New Roman" panose="02020603050405020304" pitchFamily="18" charset="0"/>
              </a:rPr>
              <a:t>– требования отсутствуют, в т.ч. в «Правилах противопожарного режима в РФ»!  </a:t>
            </a:r>
          </a:p>
        </p:txBody>
      </p:sp>
      <p:pic>
        <p:nvPicPr>
          <p:cNvPr id="11269" name="Picture 8" descr="C:\Users\Main\Pictures\логотипы знаки символы\лого палаты.jpg">
            <a:extLst>
              <a:ext uri="{FF2B5EF4-FFF2-40B4-BE49-F238E27FC236}">
                <a16:creationId xmlns:a16="http://schemas.microsoft.com/office/drawing/2014/main" id="{01663B31-9BD2-4E6D-A04D-8A10CF15C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82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5">
            <a:extLst>
              <a:ext uri="{FF2B5EF4-FFF2-40B4-BE49-F238E27FC236}">
                <a16:creationId xmlns:a16="http://schemas.microsoft.com/office/drawing/2014/main" id="{C0423947-C70E-421B-BCA7-05B7786D52F8}"/>
              </a:ext>
            </a:extLst>
          </p:cNvPr>
          <p:cNvSpPr txBox="1">
            <a:spLocks noGrp="1"/>
          </p:cNvSpPr>
          <p:nvPr/>
        </p:nvSpPr>
        <p:spPr bwMode="auto">
          <a:xfrm>
            <a:off x="9448800" y="635635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r" eaLnBrk="1" hangingPunct="1"/>
            <a:fld id="{4844A460-90CD-4A44-B3FB-CCD17D936F03}" type="slidenum">
              <a:rPr lang="ru-RU" altLang="ru-RU" sz="1200" b="1">
                <a:solidFill>
                  <a:srgbClr val="045C75"/>
                </a:solidFill>
                <a:latin typeface="Times New Roman" panose="02020603050405020304" pitchFamily="18" charset="0"/>
              </a:rPr>
              <a:pPr algn="r" eaLnBrk="1" hangingPunct="1"/>
              <a:t>4</a:t>
            </a:fld>
            <a:endParaRPr lang="ru-RU" altLang="ru-RU" sz="1200" b="1">
              <a:solidFill>
                <a:srgbClr val="045C75"/>
              </a:solidFill>
              <a:latin typeface="Times New Roman" panose="02020603050405020304" pitchFamily="18" charset="0"/>
            </a:endParaRPr>
          </a:p>
        </p:txBody>
      </p:sp>
      <p:sp>
        <p:nvSpPr>
          <p:cNvPr id="7" name="Содержимое 4">
            <a:extLst>
              <a:ext uri="{FF2B5EF4-FFF2-40B4-BE49-F238E27FC236}">
                <a16:creationId xmlns:a16="http://schemas.microsoft.com/office/drawing/2014/main" id="{0ADE5CB0-DEA1-468A-AA6B-9947C2FD0880}"/>
              </a:ext>
            </a:extLst>
          </p:cNvPr>
          <p:cNvSpPr txBox="1">
            <a:spLocks/>
          </p:cNvSpPr>
          <p:nvPr/>
        </p:nvSpPr>
        <p:spPr>
          <a:xfrm>
            <a:off x="1463040" y="115888"/>
            <a:ext cx="9656064" cy="601663"/>
          </a:xfrm>
          <a:prstGeom prst="rect">
            <a:avLst/>
          </a:prstGeom>
        </p:spPr>
        <p:txBody>
          <a:bodyPr>
            <a:normAutofit/>
          </a:bodyPr>
          <a:lstStyle/>
          <a:p>
            <a:pPr marL="274320" indent="-274320" algn="ctr">
              <a:spcBef>
                <a:spcPct val="20000"/>
              </a:spcBef>
              <a:buClr>
                <a:schemeClr val="accent3"/>
              </a:buClr>
              <a:buSzPct val="95000"/>
              <a:defRPr/>
            </a:pPr>
            <a:r>
              <a:rPr lang="ru-RU" sz="1900" b="1" dirty="0">
                <a:solidFill>
                  <a:srgbClr val="3366FF"/>
                </a:solidFill>
                <a:latin typeface="Times New Roman" panose="02020603050405020304" pitchFamily="18" charset="0"/>
                <a:cs typeface="Times New Roman" panose="02020603050405020304" pitchFamily="18" charset="0"/>
              </a:rPr>
              <a:t>Статистика пожаров – основа для требований пожарной безопасности </a:t>
            </a:r>
          </a:p>
          <a:p>
            <a:pPr marL="274320" indent="-274320" algn="ctr">
              <a:spcBef>
                <a:spcPct val="20000"/>
              </a:spcBef>
              <a:buClr>
                <a:schemeClr val="accent3"/>
              </a:buClr>
              <a:buSzPct val="95000"/>
              <a:defRPr/>
            </a:pPr>
            <a:endParaRPr lang="ru-RU" sz="1900" b="1" dirty="0">
              <a:solidFill>
                <a:srgbClr val="3366FF"/>
              </a:solidFill>
              <a:cs typeface="Times New Roman" pitchFamily="18" charset="0"/>
            </a:endParaRPr>
          </a:p>
          <a:p>
            <a:pPr marL="274320" indent="-274320" algn="ctr">
              <a:spcBef>
                <a:spcPct val="20000"/>
              </a:spcBef>
              <a:buClr>
                <a:schemeClr val="accent3"/>
              </a:buClr>
              <a:buSzPct val="95000"/>
              <a:buFont typeface="Wingdings 2"/>
              <a:buChar char=""/>
              <a:defRPr/>
            </a:pPr>
            <a:endParaRPr lang="ru-RU" sz="2600" dirty="0"/>
          </a:p>
        </p:txBody>
      </p:sp>
      <p:sp>
        <p:nvSpPr>
          <p:cNvPr id="13316" name="Содержимое 4">
            <a:extLst>
              <a:ext uri="{FF2B5EF4-FFF2-40B4-BE49-F238E27FC236}">
                <a16:creationId xmlns:a16="http://schemas.microsoft.com/office/drawing/2014/main" id="{F32CB87A-F491-4B77-9399-38D37A1DA2E6}"/>
              </a:ext>
            </a:extLst>
          </p:cNvPr>
          <p:cNvSpPr txBox="1">
            <a:spLocks/>
          </p:cNvSpPr>
          <p:nvPr/>
        </p:nvSpPr>
        <p:spPr bwMode="auto">
          <a:xfrm>
            <a:off x="0" y="601663"/>
            <a:ext cx="12192000" cy="657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sz="2000">
                <a:solidFill>
                  <a:schemeClr val="tx1"/>
                </a:solidFill>
                <a:latin typeface="Calibri" panose="020F0502020204030204" pitchFamily="34" charset="0"/>
              </a:defRPr>
            </a:lvl1pPr>
            <a:lvl2pPr marL="742950" indent="-285750">
              <a:defRPr sz="2000">
                <a:solidFill>
                  <a:schemeClr val="tx1"/>
                </a:solidFill>
                <a:latin typeface="Calibri" panose="020F0502020204030204" pitchFamily="34" charset="0"/>
              </a:defRPr>
            </a:lvl2pPr>
            <a:lvl3pPr marL="1143000" indent="-228600">
              <a:defRPr sz="2000">
                <a:solidFill>
                  <a:schemeClr val="tx1"/>
                </a:solidFill>
                <a:latin typeface="Calibri" panose="020F0502020204030204" pitchFamily="34" charset="0"/>
              </a:defRPr>
            </a:lvl3pPr>
            <a:lvl4pPr marL="1600200" indent="-228600">
              <a:defRPr sz="2000">
                <a:solidFill>
                  <a:schemeClr val="tx1"/>
                </a:solidFill>
                <a:latin typeface="Calibri" panose="020F0502020204030204" pitchFamily="34" charset="0"/>
              </a:defRPr>
            </a:lvl4pPr>
            <a:lvl5pPr marL="2057400" indent="-228600">
              <a:defRPr sz="2000">
                <a:solidFill>
                  <a:schemeClr val="tx1"/>
                </a:solidFill>
                <a:latin typeface="Calibri" panose="020F0502020204030204" pitchFamily="34" charset="0"/>
              </a:defRPr>
            </a:lvl5pPr>
            <a:lvl6pPr marL="2514600" indent="-228600" eaLnBrk="0" fontAlgn="base" hangingPunct="0">
              <a:spcBef>
                <a:spcPct val="0"/>
              </a:spcBef>
              <a:spcAft>
                <a:spcPct val="0"/>
              </a:spcAft>
              <a:defRPr sz="2000">
                <a:solidFill>
                  <a:schemeClr val="tx1"/>
                </a:solidFill>
                <a:latin typeface="Calibri" panose="020F0502020204030204" pitchFamily="34" charset="0"/>
              </a:defRPr>
            </a:lvl6pPr>
            <a:lvl7pPr marL="2971800" indent="-228600" eaLnBrk="0" fontAlgn="base" hangingPunct="0">
              <a:spcBef>
                <a:spcPct val="0"/>
              </a:spcBef>
              <a:spcAft>
                <a:spcPct val="0"/>
              </a:spcAft>
              <a:defRPr sz="2000">
                <a:solidFill>
                  <a:schemeClr val="tx1"/>
                </a:solidFill>
                <a:latin typeface="Calibri" panose="020F0502020204030204" pitchFamily="34" charset="0"/>
              </a:defRPr>
            </a:lvl7pPr>
            <a:lvl8pPr marL="3429000" indent="-228600" eaLnBrk="0" fontAlgn="base" hangingPunct="0">
              <a:spcBef>
                <a:spcPct val="0"/>
              </a:spcBef>
              <a:spcAft>
                <a:spcPct val="0"/>
              </a:spcAft>
              <a:defRPr sz="2000">
                <a:solidFill>
                  <a:schemeClr val="tx1"/>
                </a:solidFill>
                <a:latin typeface="Calibri" panose="020F0502020204030204" pitchFamily="34" charset="0"/>
              </a:defRPr>
            </a:lvl8pPr>
            <a:lvl9pPr marL="3886200" indent="-228600" eaLnBrk="0" fontAlgn="base" hangingPunct="0">
              <a:spcBef>
                <a:spcPct val="0"/>
              </a:spcBef>
              <a:spcAft>
                <a:spcPct val="0"/>
              </a:spcAft>
              <a:defRPr sz="2000">
                <a:solidFill>
                  <a:schemeClr val="tx1"/>
                </a:solidFill>
                <a:latin typeface="Calibri" panose="020F0502020204030204" pitchFamily="34" charset="0"/>
              </a:defRPr>
            </a:lvl9pPr>
          </a:lstStyle>
          <a:p>
            <a:pPr algn="just" eaLnBrk="1" hangingPunct="1">
              <a:spcBef>
                <a:spcPct val="20000"/>
              </a:spcBef>
              <a:buClr>
                <a:srgbClr val="0BD0D9"/>
              </a:buClr>
              <a:buSzPct val="95000"/>
              <a:buFont typeface="Wingdings 2" panose="05020102010507070707" pitchFamily="18" charset="2"/>
              <a:buNone/>
            </a:pPr>
            <a:r>
              <a:rPr lang="ru-RU" altLang="ru-RU" sz="1200" b="1" dirty="0">
                <a:solidFill>
                  <a:srgbClr val="3333CC"/>
                </a:solidFill>
                <a:latin typeface="Arial" panose="020B0604020202020204" pitchFamily="34" charset="0"/>
                <a:cs typeface="Arial" panose="020B0604020202020204" pitchFamily="34" charset="0"/>
              </a:rPr>
              <a:t>	</a:t>
            </a:r>
            <a:r>
              <a:rPr lang="ru-RU" altLang="ru-RU" sz="1400" dirty="0">
                <a:latin typeface="Arial" panose="020B0604020202020204" pitchFamily="34" charset="0"/>
                <a:cs typeface="Arial" panose="020B0604020202020204" pitchFamily="34" charset="0"/>
              </a:rPr>
              <a:t>	</a:t>
            </a:r>
          </a:p>
          <a:p>
            <a:pPr algn="just" eaLnBrk="1" hangingPunct="1">
              <a:spcBef>
                <a:spcPct val="20000"/>
              </a:spcBef>
              <a:buClr>
                <a:srgbClr val="0BD0D9"/>
              </a:buClr>
              <a:buSzPct val="95000"/>
              <a:buFont typeface="Wingdings 2" panose="05020102010507070707" pitchFamily="18" charset="2"/>
              <a:buNone/>
            </a:pPr>
            <a:r>
              <a:rPr lang="ru-RU" altLang="ru-RU" sz="1400" b="1" dirty="0">
                <a:solidFill>
                  <a:srgbClr val="C00000"/>
                </a:solidFill>
                <a:latin typeface="Arial" panose="020B0604020202020204" pitchFamily="34" charset="0"/>
                <a:cs typeface="Arial" panose="020B0604020202020204" pitchFamily="34" charset="0"/>
              </a:rPr>
              <a:t>		</a:t>
            </a:r>
            <a:r>
              <a:rPr lang="ru-RU" altLang="ru-RU" sz="1600" b="1" dirty="0">
                <a:solidFill>
                  <a:srgbClr val="C00000"/>
                </a:solidFill>
                <a:latin typeface="Times New Roman" panose="02020603050405020304" pitchFamily="18" charset="0"/>
                <a:cs typeface="Times New Roman" panose="02020603050405020304" pitchFamily="18" charset="0"/>
              </a:rPr>
              <a:t>Сокращение гибели, спасение людей – возможности, к огромному сожалению,  минимальные (гибель – 80% в начальной стадии пожара, т.е. до 10 минут!!!).</a:t>
            </a:r>
          </a:p>
          <a:p>
            <a:pPr algn="just" eaLnBrk="1" hangingPunct="1">
              <a:spcBef>
                <a:spcPct val="20000"/>
              </a:spcBef>
              <a:buClr>
                <a:srgbClr val="0BD0D9"/>
              </a:buClr>
              <a:buSzPct val="95000"/>
              <a:buFont typeface="Wingdings 2" panose="05020102010507070707" pitchFamily="18" charset="2"/>
              <a:buNone/>
            </a:pPr>
            <a:r>
              <a:rPr lang="ru-RU" altLang="ru-RU" sz="1600" dirty="0">
                <a:solidFill>
                  <a:srgbClr val="FF0000"/>
                </a:solidFill>
                <a:latin typeface="Times New Roman" panose="02020603050405020304" pitchFamily="18" charset="0"/>
                <a:cs typeface="Times New Roman" panose="02020603050405020304" pitchFamily="18" charset="0"/>
              </a:rPr>
              <a:t>		</a:t>
            </a:r>
            <a:r>
              <a:rPr lang="ru-RU" altLang="ru-RU" sz="1600" b="1" dirty="0">
                <a:solidFill>
                  <a:srgbClr val="FF0000"/>
                </a:solidFill>
                <a:latin typeface="Times New Roman" panose="02020603050405020304" pitchFamily="18" charset="0"/>
                <a:cs typeface="Times New Roman" panose="02020603050405020304" pitchFamily="18" charset="0"/>
              </a:rPr>
              <a:t>Среднее время прибытия первых ПСП</a:t>
            </a:r>
            <a:r>
              <a:rPr lang="ru-RU" altLang="ru-RU" sz="1600"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FF0000"/>
                </a:solidFill>
                <a:latin typeface="Times New Roman" panose="02020603050405020304" pitchFamily="18" charset="0"/>
                <a:cs typeface="Times New Roman" panose="02020603050405020304" pitchFamily="18" charset="0"/>
              </a:rPr>
              <a:t>		города</a:t>
            </a:r>
            <a:r>
              <a:rPr lang="ru-RU" altLang="ru-RU" sz="1600" dirty="0">
                <a:solidFill>
                  <a:srgbClr val="FF0000"/>
                </a:solidFill>
                <a:latin typeface="Times New Roman" panose="02020603050405020304" pitchFamily="18" charset="0"/>
                <a:cs typeface="Times New Roman" panose="02020603050405020304" pitchFamily="18" charset="0"/>
              </a:rPr>
              <a:t> – менее 8 мин. (все субъекты РФ).</a:t>
            </a:r>
          </a:p>
          <a:p>
            <a:pPr algn="just">
              <a:spcBef>
                <a:spcPct val="20000"/>
              </a:spcBef>
              <a:buClr>
                <a:srgbClr val="0BD0D9"/>
              </a:buClr>
              <a:buSzPct val="95000"/>
            </a:pPr>
            <a:r>
              <a:rPr lang="ru-RU" altLang="ru-RU" sz="1600" dirty="0">
                <a:solidFill>
                  <a:srgbClr val="FF0000"/>
                </a:solidFill>
                <a:latin typeface="Times New Roman" panose="02020603050405020304" pitchFamily="18" charset="0"/>
                <a:cs typeface="Times New Roman" panose="02020603050405020304" pitchFamily="18" charset="0"/>
              </a:rPr>
              <a:t>		</a:t>
            </a:r>
            <a:r>
              <a:rPr lang="ru-RU" altLang="ru-RU" sz="1600" dirty="0" err="1">
                <a:solidFill>
                  <a:srgbClr val="FF0000"/>
                </a:solidFill>
                <a:latin typeface="Times New Roman" panose="02020603050405020304" pitchFamily="18" charset="0"/>
                <a:cs typeface="Times New Roman" panose="02020603050405020304" pitchFamily="18" charset="0"/>
              </a:rPr>
              <a:t>сельск.местн</a:t>
            </a:r>
            <a:r>
              <a:rPr lang="ru-RU" altLang="ru-RU" sz="1600" dirty="0">
                <a:solidFill>
                  <a:srgbClr val="FF0000"/>
                </a:solidFill>
                <a:latin typeface="Times New Roman" panose="02020603050405020304" pitchFamily="18" charset="0"/>
                <a:cs typeface="Times New Roman" panose="02020603050405020304" pitchFamily="18" charset="0"/>
              </a:rPr>
              <a:t>. – около 16 мин.,	</a:t>
            </a:r>
            <a:r>
              <a:rPr lang="ru-RU" altLang="ru-RU" sz="1600" b="1" dirty="0">
                <a:solidFill>
                  <a:srgbClr val="FF0000"/>
                </a:solidFill>
                <a:latin typeface="Times New Roman" panose="02020603050405020304" pitchFamily="18" charset="0"/>
                <a:cs typeface="Times New Roman" panose="02020603050405020304" pitchFamily="18" charset="0"/>
              </a:rPr>
              <a:t>более 20 мин. (Коми, Карелия, Крым, Калининград., Смоленск., </a:t>
            </a:r>
            <a:r>
              <a:rPr lang="ru-RU" altLang="ru-RU" sz="1600" b="1" dirty="0" err="1">
                <a:solidFill>
                  <a:srgbClr val="FF0000"/>
                </a:solidFill>
                <a:latin typeface="Times New Roman" panose="02020603050405020304" pitchFamily="18" charset="0"/>
                <a:cs typeface="Times New Roman" panose="02020603050405020304" pitchFamily="18" charset="0"/>
              </a:rPr>
              <a:t>Моск</a:t>
            </a:r>
            <a:r>
              <a:rPr lang="ru-RU" altLang="ru-RU" sz="1600" b="1" dirty="0">
                <a:solidFill>
                  <a:srgbClr val="FF0000"/>
                </a:solidFill>
                <a:latin typeface="Times New Roman" panose="02020603050405020304" pitchFamily="18" charset="0"/>
                <a:cs typeface="Times New Roman" panose="02020603050405020304" pitchFamily="18" charset="0"/>
              </a:rPr>
              <a:t>., Архангельск., </a:t>
            </a:r>
            <a:r>
              <a:rPr lang="ru-RU" altLang="ru-RU" sz="1600" b="1" dirty="0" err="1">
                <a:solidFill>
                  <a:srgbClr val="FF0000"/>
                </a:solidFill>
                <a:latin typeface="Times New Roman" panose="02020603050405020304" pitchFamily="18" charset="0"/>
                <a:cs typeface="Times New Roman" panose="02020603050405020304" pitchFamily="18" charset="0"/>
              </a:rPr>
              <a:t>Вологод.обл</a:t>
            </a:r>
            <a:r>
              <a:rPr lang="ru-RU" altLang="ru-RU" sz="1600" b="1" dirty="0">
                <a:solidFill>
                  <a:srgbClr val="FF0000"/>
                </a:solidFill>
                <a:latin typeface="Times New Roman" panose="02020603050405020304" pitchFamily="18" charset="0"/>
                <a:cs typeface="Times New Roman" panose="02020603050405020304" pitchFamily="18" charset="0"/>
              </a:rPr>
              <a:t>.).</a:t>
            </a:r>
          </a:p>
          <a:p>
            <a:pPr algn="just" eaLnBrk="1" hangingPunct="1">
              <a:spcBef>
                <a:spcPct val="20000"/>
              </a:spcBef>
              <a:buClr>
                <a:srgbClr val="0BD0D9"/>
              </a:buClr>
              <a:buSzPct val="95000"/>
              <a:buFont typeface="Wingdings 2" panose="05020102010507070707" pitchFamily="18" charset="2"/>
              <a:buNone/>
            </a:pPr>
            <a:r>
              <a:rPr lang="ru-RU" altLang="ru-RU" sz="1600" dirty="0">
                <a:solidFill>
                  <a:srgbClr val="FF0000"/>
                </a:solidFill>
                <a:latin typeface="Times New Roman" panose="02020603050405020304" pitchFamily="18" charset="0"/>
                <a:cs typeface="Times New Roman" panose="02020603050405020304" pitchFamily="18" charset="0"/>
              </a:rPr>
              <a:t>	</a:t>
            </a:r>
            <a:r>
              <a:rPr lang="ru-RU" altLang="ru-RU" sz="1600" b="1" dirty="0">
                <a:solidFill>
                  <a:srgbClr val="0070C0"/>
                </a:solidFill>
                <a:latin typeface="Times New Roman" panose="02020603050405020304" pitchFamily="18" charset="0"/>
                <a:cs typeface="Times New Roman" panose="02020603050405020304" pitchFamily="18" charset="0"/>
              </a:rPr>
              <a:t>По России за год тушится пожаров:</a:t>
            </a:r>
          </a:p>
          <a:p>
            <a:pPr algn="just" eaLnBrk="1" hangingPunct="1">
              <a:spcBef>
                <a:spcPct val="20000"/>
              </a:spcBef>
              <a:buClr>
                <a:srgbClr val="0BD0D9"/>
              </a:buClr>
              <a:buSzPct val="95000"/>
            </a:pPr>
            <a:r>
              <a:rPr lang="ru-RU" altLang="ru-RU" sz="1600" dirty="0">
                <a:solidFill>
                  <a:srgbClr val="0070C0"/>
                </a:solidFill>
                <a:latin typeface="Times New Roman" panose="02020603050405020304" pitchFamily="18" charset="0"/>
                <a:cs typeface="Times New Roman" panose="02020603050405020304" pitchFamily="18" charset="0"/>
              </a:rPr>
              <a:t> 	подвоз воды (в основном, видимо, вызов </a:t>
            </a:r>
            <a:r>
              <a:rPr lang="ru-RU" altLang="ru-RU" sz="1600" dirty="0" err="1">
                <a:solidFill>
                  <a:srgbClr val="0070C0"/>
                </a:solidFill>
                <a:latin typeface="Times New Roman" panose="02020603050405020304" pitchFamily="18" charset="0"/>
                <a:cs typeface="Times New Roman" panose="02020603050405020304" pitchFamily="18" charset="0"/>
              </a:rPr>
              <a:t>дополн</a:t>
            </a:r>
            <a:r>
              <a:rPr lang="ru-RU" altLang="ru-RU" sz="1600" dirty="0">
                <a:solidFill>
                  <a:srgbClr val="0070C0"/>
                </a:solidFill>
                <a:latin typeface="Times New Roman" panose="02020603050405020304" pitchFamily="18" charset="0"/>
                <a:cs typeface="Times New Roman" panose="02020603050405020304" pitchFamily="18" charset="0"/>
              </a:rPr>
              <a:t>. ПА) – 15%;</a:t>
            </a:r>
          </a:p>
          <a:p>
            <a:pPr algn="just" eaLnBrk="1" hangingPunct="1">
              <a:spcBef>
                <a:spcPct val="20000"/>
              </a:spcBef>
              <a:buClr>
                <a:srgbClr val="0BD0D9"/>
              </a:buClr>
              <a:buSzPct val="95000"/>
              <a:buFont typeface="Wingdings 2" panose="05020102010507070707" pitchFamily="18" charset="2"/>
              <a:buNone/>
            </a:pPr>
            <a:r>
              <a:rPr lang="ru-RU" altLang="ru-RU" sz="1600" dirty="0">
                <a:solidFill>
                  <a:srgbClr val="0070C0"/>
                </a:solidFill>
                <a:latin typeface="Times New Roman" panose="02020603050405020304" pitchFamily="18" charset="0"/>
                <a:cs typeface="Times New Roman" panose="02020603050405020304" pitchFamily="18" charset="0"/>
              </a:rPr>
              <a:t>	при заборе воды из ПГ – 12%;</a:t>
            </a:r>
          </a:p>
          <a:p>
            <a:pPr algn="just" eaLnBrk="1" hangingPunct="1">
              <a:spcBef>
                <a:spcPct val="20000"/>
              </a:spcBef>
              <a:buClr>
                <a:srgbClr val="0BD0D9"/>
              </a:buClr>
              <a:buSzPct val="95000"/>
              <a:buFont typeface="Wingdings 2" panose="05020102010507070707" pitchFamily="18" charset="2"/>
              <a:buNone/>
            </a:pPr>
            <a:r>
              <a:rPr lang="ru-RU" altLang="ru-RU" sz="1600" dirty="0">
                <a:solidFill>
                  <a:srgbClr val="0070C0"/>
                </a:solidFill>
                <a:latin typeface="Times New Roman" panose="02020603050405020304" pitchFamily="18" charset="0"/>
                <a:cs typeface="Times New Roman" panose="02020603050405020304" pitchFamily="18" charset="0"/>
              </a:rPr>
              <a:t>	забор воды из водоема – менее 7%, </a:t>
            </a:r>
          </a:p>
          <a:p>
            <a:pPr algn="just" eaLnBrk="1" hangingPunct="1">
              <a:spcBef>
                <a:spcPct val="20000"/>
              </a:spcBef>
              <a:buClr>
                <a:srgbClr val="0BD0D9"/>
              </a:buClr>
              <a:buSzPct val="95000"/>
              <a:buFont typeface="Wingdings 2" panose="05020102010507070707" pitchFamily="18" charset="2"/>
              <a:buNone/>
            </a:pPr>
            <a:r>
              <a:rPr lang="ru-RU" altLang="ru-RU" sz="1600" dirty="0">
                <a:solidFill>
                  <a:srgbClr val="0070C0"/>
                </a:solidFill>
                <a:latin typeface="Times New Roman" panose="02020603050405020304" pitchFamily="18" charset="0"/>
                <a:cs typeface="Times New Roman" panose="02020603050405020304" pitchFamily="18" charset="0"/>
              </a:rPr>
              <a:t>	</a:t>
            </a:r>
            <a:r>
              <a:rPr lang="ru-RU" altLang="ru-RU" sz="1600" b="1" dirty="0">
                <a:solidFill>
                  <a:srgbClr val="0070C0"/>
                </a:solidFill>
                <a:latin typeface="Times New Roman" panose="02020603050405020304" pitchFamily="18" charset="0"/>
                <a:cs typeface="Times New Roman" panose="02020603050405020304" pitchFamily="18" charset="0"/>
              </a:rPr>
              <a:t>т.е. </a:t>
            </a:r>
            <a:r>
              <a:rPr lang="ru-RU" altLang="ru-RU" sz="1600" b="1" u="sng" dirty="0">
                <a:solidFill>
                  <a:srgbClr val="0070C0"/>
                </a:solidFill>
                <a:latin typeface="Times New Roman" panose="02020603050405020304" pitchFamily="18" charset="0"/>
                <a:cs typeface="Times New Roman" panose="02020603050405020304" pitchFamily="18" charset="0"/>
              </a:rPr>
              <a:t>в основном (2/3 пожаров) ёмкости цистерн ПА достаточны!</a:t>
            </a:r>
            <a:endParaRPr lang="ru-RU" altLang="ru-RU" sz="1600" b="1" dirty="0">
              <a:solidFill>
                <a:srgbClr val="0070C0"/>
              </a:solidFill>
              <a:latin typeface="Times New Roman" panose="02020603050405020304" pitchFamily="18" charset="0"/>
              <a:cs typeface="Times New Roman" panose="02020603050405020304" pitchFamily="18" charset="0"/>
            </a:endParaRPr>
          </a:p>
          <a:p>
            <a:pPr algn="just" eaLnBrk="1" hangingPunct="1">
              <a:spcBef>
                <a:spcPct val="20000"/>
              </a:spcBef>
              <a:buClr>
                <a:srgbClr val="0BD0D9"/>
              </a:buClr>
              <a:buSzPct val="95000"/>
              <a:buFont typeface="Wingdings 2" panose="05020102010507070707" pitchFamily="18" charset="2"/>
              <a:buNone/>
            </a:pPr>
            <a:endParaRPr lang="ru-RU" altLang="ru-RU" sz="1600"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FF0000"/>
                </a:solidFill>
                <a:latin typeface="Times New Roman" panose="02020603050405020304" pitchFamily="18" charset="0"/>
                <a:cs typeface="Times New Roman" panose="02020603050405020304" pitchFamily="18" charset="0"/>
              </a:rPr>
              <a:t>	</a:t>
            </a:r>
            <a:r>
              <a:rPr lang="ru-RU" altLang="ru-RU" sz="1600" b="1" dirty="0">
                <a:solidFill>
                  <a:srgbClr val="0070C0"/>
                </a:solidFill>
                <a:latin typeface="Times New Roman" panose="02020603050405020304" pitchFamily="18" charset="0"/>
                <a:cs typeface="Times New Roman" panose="02020603050405020304" pitchFamily="18" charset="0"/>
              </a:rPr>
              <a:t>Среднее время тушения (по всем пожарам в России – менее 15 мин.!), ср. время </a:t>
            </a:r>
            <a:r>
              <a:rPr lang="ru-RU" altLang="ru-RU" sz="1600" b="1" dirty="0" err="1">
                <a:solidFill>
                  <a:srgbClr val="0070C0"/>
                </a:solidFill>
                <a:latin typeface="Times New Roman" panose="02020603050405020304" pitchFamily="18" charset="0"/>
                <a:cs typeface="Times New Roman" panose="02020603050405020304" pitchFamily="18" charset="0"/>
              </a:rPr>
              <a:t>обслуж</a:t>
            </a:r>
            <a:r>
              <a:rPr lang="ru-RU" altLang="ru-RU" sz="1600" b="1" dirty="0">
                <a:solidFill>
                  <a:srgbClr val="0070C0"/>
                </a:solidFill>
                <a:latin typeface="Times New Roman" panose="02020603050405020304" pitchFamily="18" charset="0"/>
                <a:cs typeface="Times New Roman" panose="02020603050405020304" pitchFamily="18" charset="0"/>
              </a:rPr>
              <a:t>. вызова – 1 час! </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0070C0"/>
                </a:solidFill>
                <a:latin typeface="Times New Roman" panose="02020603050405020304" pitchFamily="18" charset="0"/>
                <a:cs typeface="Times New Roman" panose="02020603050405020304" pitchFamily="18" charset="0"/>
              </a:rPr>
              <a:t>	Г</a:t>
            </a:r>
            <a:r>
              <a:rPr lang="ru-RU" altLang="ru-RU" sz="1600" b="1" u="sng" dirty="0">
                <a:solidFill>
                  <a:srgbClr val="0070C0"/>
                </a:solidFill>
                <a:latin typeface="Times New Roman" panose="02020603050405020304" pitchFamily="18" charset="0"/>
                <a:cs typeface="Times New Roman" panose="02020603050405020304" pitchFamily="18" charset="0"/>
              </a:rPr>
              <a:t>орода: </a:t>
            </a:r>
            <a:r>
              <a:rPr lang="ru-RU" altLang="ru-RU" sz="1600" b="1" dirty="0">
                <a:solidFill>
                  <a:srgbClr val="0070C0"/>
                </a:solidFill>
                <a:latin typeface="Times New Roman" panose="02020603050405020304" pitchFamily="18" charset="0"/>
                <a:cs typeface="Times New Roman" panose="02020603050405020304" pitchFamily="18" charset="0"/>
              </a:rPr>
              <a:t>до 8 мин. </a:t>
            </a:r>
            <a:r>
              <a:rPr lang="ru-RU" altLang="ru-RU" sz="1600" dirty="0">
                <a:solidFill>
                  <a:srgbClr val="0070C0"/>
                </a:solidFill>
                <a:latin typeface="Times New Roman" panose="02020603050405020304" pitchFamily="18" charset="0"/>
                <a:cs typeface="Times New Roman" panose="02020603050405020304" pitchFamily="18" charset="0"/>
              </a:rPr>
              <a:t>(С.-Петербург, Калмыкия, Марий-Эл, Татарстан, Чувашия, </a:t>
            </a:r>
            <a:r>
              <a:rPr lang="ru-RU" altLang="ru-RU" sz="1600" dirty="0" err="1">
                <a:solidFill>
                  <a:srgbClr val="0070C0"/>
                </a:solidFill>
                <a:latin typeface="Times New Roman" panose="02020603050405020304" pitchFamily="18" charset="0"/>
                <a:cs typeface="Times New Roman" panose="02020603050405020304" pitchFamily="18" charset="0"/>
              </a:rPr>
              <a:t>Перм</a:t>
            </a:r>
            <a:r>
              <a:rPr lang="ru-RU" altLang="ru-RU" sz="1600" dirty="0">
                <a:solidFill>
                  <a:srgbClr val="0070C0"/>
                </a:solidFill>
                <a:latin typeface="Times New Roman" panose="02020603050405020304" pitchFamily="18" charset="0"/>
                <a:cs typeface="Times New Roman" panose="02020603050405020304" pitchFamily="18" charset="0"/>
              </a:rPr>
              <a:t>., Саратов., </a:t>
            </a:r>
            <a:r>
              <a:rPr lang="ru-RU" altLang="ru-RU" sz="1600" dirty="0" err="1">
                <a:solidFill>
                  <a:srgbClr val="0070C0"/>
                </a:solidFill>
                <a:latin typeface="Times New Roman" panose="02020603050405020304" pitchFamily="18" charset="0"/>
                <a:cs typeface="Times New Roman" panose="02020603050405020304" pitchFamily="18" charset="0"/>
              </a:rPr>
              <a:t>Тюмен</a:t>
            </a:r>
            <a:r>
              <a:rPr lang="ru-RU" altLang="ru-RU" sz="1600" dirty="0">
                <a:solidFill>
                  <a:srgbClr val="0070C0"/>
                </a:solidFill>
                <a:latin typeface="Times New Roman" panose="02020603050405020304" pitchFamily="18" charset="0"/>
                <a:cs typeface="Times New Roman" panose="02020603050405020304" pitchFamily="18" charset="0"/>
              </a:rPr>
              <a:t>., Ульян., </a:t>
            </a:r>
            <a:r>
              <a:rPr lang="ru-RU" altLang="ru-RU" sz="1600" dirty="0" err="1">
                <a:solidFill>
                  <a:srgbClr val="0070C0"/>
                </a:solidFill>
                <a:latin typeface="Times New Roman" panose="02020603050405020304" pitchFamily="18" charset="0"/>
                <a:cs typeface="Times New Roman" panose="02020603050405020304" pitchFamily="18" charset="0"/>
              </a:rPr>
              <a:t>Челяб</a:t>
            </a:r>
            <a:r>
              <a:rPr lang="ru-RU" altLang="ru-RU" sz="1600" dirty="0">
                <a:solidFill>
                  <a:srgbClr val="0070C0"/>
                </a:solidFill>
                <a:latin typeface="Times New Roman" panose="02020603050405020304" pitchFamily="18" charset="0"/>
                <a:cs typeface="Times New Roman" panose="02020603050405020304" pitchFamily="18" charset="0"/>
              </a:rPr>
              <a:t>, </a:t>
            </a:r>
            <a:r>
              <a:rPr lang="ru-RU" altLang="ru-RU" sz="1600" dirty="0" err="1">
                <a:solidFill>
                  <a:srgbClr val="0070C0"/>
                </a:solidFill>
                <a:latin typeface="Times New Roman" panose="02020603050405020304" pitchFamily="18" charset="0"/>
                <a:cs typeface="Times New Roman" panose="02020603050405020304" pitchFamily="18" charset="0"/>
              </a:rPr>
              <a:t>Иркутск.обл</a:t>
            </a:r>
            <a:r>
              <a:rPr lang="ru-RU" altLang="ru-RU" sz="1600" dirty="0">
                <a:solidFill>
                  <a:srgbClr val="0070C0"/>
                </a:solidFill>
                <a:latin typeface="Times New Roman" panose="02020603050405020304" pitchFamily="18" charset="0"/>
                <a:cs typeface="Times New Roman" panose="02020603050405020304" pitchFamily="18" charset="0"/>
              </a:rPr>
              <a:t>.); </a:t>
            </a:r>
            <a:r>
              <a:rPr lang="ru-RU" altLang="ru-RU" sz="1600" dirty="0">
                <a:solidFill>
                  <a:srgbClr val="FF0000"/>
                </a:solidFill>
                <a:latin typeface="Times New Roman" panose="02020603050405020304" pitchFamily="18" charset="0"/>
                <a:cs typeface="Times New Roman" panose="02020603050405020304" pitchFamily="18" charset="0"/>
              </a:rPr>
              <a:t>	</a:t>
            </a:r>
            <a:r>
              <a:rPr lang="ru-RU" altLang="ru-RU" sz="16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FF0000"/>
                </a:solidFill>
                <a:latin typeface="Times New Roman" panose="02020603050405020304" pitchFamily="18" charset="0"/>
                <a:cs typeface="Times New Roman" panose="02020603050405020304" pitchFamily="18" charset="0"/>
              </a:rPr>
              <a:t>	</a:t>
            </a:r>
            <a:r>
              <a:rPr lang="ru-RU" altLang="ru-RU" sz="1600" b="1" dirty="0">
                <a:solidFill>
                  <a:srgbClr val="C00000"/>
                </a:solidFill>
                <a:latin typeface="Times New Roman" panose="02020603050405020304" pitchFamily="18" charset="0"/>
                <a:cs typeface="Times New Roman" panose="02020603050405020304" pitchFamily="18" charset="0"/>
              </a:rPr>
              <a:t>Первичными средствами - менее 600 пожаров, т.е. ПСП практически не используют ВПВ зданий (менее 500 в год или 0,3%) для пожаротушения!!?? </a:t>
            </a:r>
          </a:p>
          <a:p>
            <a:pPr algn="just" eaLnBrk="1" hangingPunct="1">
              <a:spcBef>
                <a:spcPct val="20000"/>
              </a:spcBef>
              <a:buClr>
                <a:srgbClr val="0BD0D9"/>
              </a:buClr>
              <a:buSzPct val="95000"/>
              <a:buFont typeface="Wingdings 2" panose="05020102010507070707" pitchFamily="18" charset="2"/>
              <a:buNone/>
            </a:pPr>
            <a:r>
              <a:rPr lang="ru-RU" altLang="ru-RU" sz="1600" b="1" dirty="0">
                <a:solidFill>
                  <a:srgbClr val="00B050"/>
                </a:solidFill>
                <a:latin typeface="Times New Roman" panose="02020603050405020304" pitchFamily="18" charset="0"/>
                <a:cs typeface="Times New Roman" panose="02020603050405020304" pitchFamily="18" charset="0"/>
              </a:rPr>
              <a:t>	</a:t>
            </a:r>
            <a:r>
              <a:rPr lang="ru-RU" altLang="ru-RU" sz="1600" b="1" u="sng" dirty="0">
                <a:solidFill>
                  <a:srgbClr val="00B050"/>
                </a:solidFill>
                <a:latin typeface="Times New Roman" panose="02020603050405020304" pitchFamily="18" charset="0"/>
                <a:cs typeface="Times New Roman" panose="02020603050405020304" pitchFamily="18" charset="0"/>
              </a:rPr>
              <a:t>Вывод: в целом по России, нет проблем с дислокацией ПСП, а также их оснащением основными ПА </a:t>
            </a:r>
            <a:r>
              <a:rPr lang="ru-RU" altLang="ru-RU" sz="1600" b="1" u="sng" dirty="0">
                <a:solidFill>
                  <a:srgbClr val="7030A0"/>
                </a:solidFill>
                <a:latin typeface="Times New Roman" panose="02020603050405020304" pitchFamily="18" charset="0"/>
                <a:cs typeface="Times New Roman" panose="02020603050405020304" pitchFamily="18" charset="0"/>
              </a:rPr>
              <a:t>(хотя </a:t>
            </a:r>
            <a:r>
              <a:rPr lang="en-US" altLang="ru-RU" sz="1600" b="1" u="sng" dirty="0">
                <a:solidFill>
                  <a:srgbClr val="7030A0"/>
                </a:solidFill>
                <a:latin typeface="Times New Roman" panose="02020603050405020304" pitchFamily="18" charset="0"/>
                <a:cs typeface="Times New Roman" panose="02020603050405020304" pitchFamily="18" charset="0"/>
              </a:rPr>
              <a:t>&gt;60% - </a:t>
            </a:r>
            <a:r>
              <a:rPr lang="ru-RU" altLang="ru-RU" sz="1600" b="1" u="sng" dirty="0">
                <a:solidFill>
                  <a:srgbClr val="7030A0"/>
                </a:solidFill>
                <a:latin typeface="Times New Roman" panose="02020603050405020304" pitchFamily="18" charset="0"/>
                <a:cs typeface="Times New Roman" panose="02020603050405020304" pitchFamily="18" charset="0"/>
              </a:rPr>
              <a:t>подлежат замене: </a:t>
            </a:r>
            <a:r>
              <a:rPr lang="ru-RU" altLang="ru-RU" sz="1600" b="1" u="sng" dirty="0" err="1">
                <a:solidFill>
                  <a:srgbClr val="7030A0"/>
                </a:solidFill>
                <a:latin typeface="Times New Roman" panose="02020603050405020304" pitchFamily="18" charset="0"/>
                <a:cs typeface="Times New Roman" panose="02020603050405020304" pitchFamily="18" charset="0"/>
              </a:rPr>
              <a:t>Шкунов</a:t>
            </a:r>
            <a:r>
              <a:rPr lang="ru-RU" altLang="ru-RU" sz="1600" b="1" u="sng" dirty="0">
                <a:solidFill>
                  <a:srgbClr val="7030A0"/>
                </a:solidFill>
                <a:latin typeface="Times New Roman" panose="02020603050405020304" pitchFamily="18" charset="0"/>
                <a:cs typeface="Times New Roman" panose="02020603050405020304" pitchFamily="18" charset="0"/>
              </a:rPr>
              <a:t> С.А., Академия ГПС) </a:t>
            </a:r>
            <a:r>
              <a:rPr lang="ru-RU" altLang="ru-RU" sz="1600" b="1" u="sng" dirty="0">
                <a:solidFill>
                  <a:srgbClr val="00B050"/>
                </a:solidFill>
                <a:latin typeface="Times New Roman" panose="02020603050405020304" pitchFamily="18" charset="0"/>
                <a:cs typeface="Times New Roman" panose="02020603050405020304" pitchFamily="18" charset="0"/>
              </a:rPr>
              <a:t>и реагированием на пожары, либо это такая своеобразная «статистика», чтобы подтвердить соответствие требованиям ФЗ №123!</a:t>
            </a:r>
            <a:endParaRPr lang="ru-RU" altLang="ru-RU" sz="1600" b="1" dirty="0">
              <a:solidFill>
                <a:srgbClr val="C00000"/>
              </a:solidFill>
              <a:latin typeface="Times New Roman" panose="02020603050405020304" pitchFamily="18" charset="0"/>
              <a:cs typeface="Times New Roman" panose="02020603050405020304" pitchFamily="18" charset="0"/>
            </a:endParaRPr>
          </a:p>
        </p:txBody>
      </p:sp>
      <p:pic>
        <p:nvPicPr>
          <p:cNvPr id="13317" name="Picture 8" descr="C:\Users\Main\Pictures\логотипы знаки символы\лого палаты.jpg">
            <a:extLst>
              <a:ext uri="{FF2B5EF4-FFF2-40B4-BE49-F238E27FC236}">
                <a16:creationId xmlns:a16="http://schemas.microsoft.com/office/drawing/2014/main" id="{D0D4100F-C85F-4C48-BDDB-683700B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23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7" descr="C:\Users\mil\Downloads\pngegg.png"/>
          <p:cNvPicPr>
            <a:picLocks noChangeAspect="1" noChangeArrowheads="1"/>
          </p:cNvPicPr>
          <p:nvPr/>
        </p:nvPicPr>
        <p:blipFill>
          <a:blip r:embed="rId3" cstate="print"/>
          <a:srcRect/>
          <a:stretch>
            <a:fillRect/>
          </a:stretch>
        </p:blipFill>
        <p:spPr bwMode="auto">
          <a:xfrm>
            <a:off x="-450" y="2585648"/>
            <a:ext cx="4289946" cy="4289946"/>
          </a:xfrm>
          <a:prstGeom prst="rect">
            <a:avLst/>
          </a:prstGeom>
          <a:noFill/>
        </p:spPr>
      </p:pic>
      <p:sp>
        <p:nvSpPr>
          <p:cNvPr id="42" name="Прямоугольник">
            <a:extLst>
              <a:ext uri="{FF2B5EF4-FFF2-40B4-BE49-F238E27FC236}">
                <a16:creationId xmlns:a16="http://schemas.microsoft.com/office/drawing/2014/main" id="{2F941617-81EA-4575-AD35-6B2B2A74E7B6}"/>
              </a:ext>
            </a:extLst>
          </p:cNvPr>
          <p:cNvSpPr/>
          <p:nvPr/>
        </p:nvSpPr>
        <p:spPr>
          <a:xfrm>
            <a:off x="0" y="0"/>
            <a:ext cx="12192000" cy="807349"/>
          </a:xfrm>
          <a:prstGeom prst="rect">
            <a:avLst/>
          </a:prstGeom>
          <a:gradFill flip="none" rotWithShape="1">
            <a:gsLst>
              <a:gs pos="0">
                <a:srgbClr val="0077C8"/>
              </a:gs>
              <a:gs pos="47598">
                <a:srgbClr val="00A0C3"/>
              </a:gs>
              <a:gs pos="100000">
                <a:srgbClr val="00B3A9"/>
              </a:gs>
            </a:gsLst>
            <a:lin ang="21594000" scaled="0"/>
            <a:tileRect/>
          </a:gra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latin typeface="Montserrat" pitchFamily="2" charset="0"/>
            </a:endParaRPr>
          </a:p>
        </p:txBody>
      </p:sp>
      <p:pic>
        <p:nvPicPr>
          <p:cNvPr id="43" name="Изображение" descr="Изображение">
            <a:extLst>
              <a:ext uri="{FF2B5EF4-FFF2-40B4-BE49-F238E27FC236}">
                <a16:creationId xmlns:a16="http://schemas.microsoft.com/office/drawing/2014/main" id="{994C6ED9-A319-4F44-8276-50B2D01DCCAF}"/>
              </a:ext>
            </a:extLst>
          </p:cNvPr>
          <p:cNvPicPr>
            <a:picLocks noChangeAspect="1"/>
          </p:cNvPicPr>
          <p:nvPr/>
        </p:nvPicPr>
        <p:blipFill>
          <a:blip r:embed="rId4" cstate="print"/>
          <a:stretch>
            <a:fillRect/>
          </a:stretch>
        </p:blipFill>
        <p:spPr>
          <a:xfrm>
            <a:off x="10781808" y="231625"/>
            <a:ext cx="1180966" cy="285658"/>
          </a:xfrm>
          <a:prstGeom prst="rect">
            <a:avLst/>
          </a:prstGeom>
          <a:ln w="12700">
            <a:miter lim="400000"/>
          </a:ln>
        </p:spPr>
      </p:pic>
      <p:sp>
        <p:nvSpPr>
          <p:cNvPr id="44" name="Главная мысль слайда">
            <a:extLst>
              <a:ext uri="{FF2B5EF4-FFF2-40B4-BE49-F238E27FC236}">
                <a16:creationId xmlns:a16="http://schemas.microsoft.com/office/drawing/2014/main" id="{BFDF727D-72A2-4047-B010-EE175B4C20F5}"/>
              </a:ext>
            </a:extLst>
          </p:cNvPr>
          <p:cNvSpPr txBox="1">
            <a:spLocks/>
          </p:cNvSpPr>
          <p:nvPr/>
        </p:nvSpPr>
        <p:spPr>
          <a:xfrm>
            <a:off x="128730" y="136687"/>
            <a:ext cx="10323491" cy="533973"/>
          </a:xfrm>
          <a:prstGeom prst="rect">
            <a:avLst/>
          </a:prstGeom>
        </p:spPr>
        <p:txBody>
          <a:bodyPr vert="horz" lIns="91440" tIns="45720" rIns="91440" bIns="45720" rtlCol="0" anchor="ctr">
            <a:noAutofit/>
          </a:bodyPr>
          <a:lstStyle>
            <a:lvl1pPr algn="ctr" defTabSz="914400" rtl="0" eaLnBrk="1" latinLnBrk="0" hangingPunct="1">
              <a:lnSpc>
                <a:spcPct val="90000"/>
              </a:lnSpc>
              <a:spcBef>
                <a:spcPts val="4200"/>
              </a:spcBef>
              <a:buNone/>
              <a:defRPr sz="8000" b="0" kern="1200" spc="0">
                <a:solidFill>
                  <a:schemeClr val="tx1"/>
                </a:solidFill>
                <a:latin typeface="Stem"/>
                <a:ea typeface="Stem"/>
                <a:cs typeface="Stem"/>
                <a:sym typeface="Stem"/>
              </a:defRPr>
            </a:lvl1pPr>
          </a:lstStyle>
          <a:p>
            <a:pPr algn="l"/>
            <a:r>
              <a:rPr lang="ru-RU" sz="2000">
                <a:solidFill>
                  <a:schemeClr val="bg1"/>
                </a:solidFill>
                <a:latin typeface="Montserrat" pitchFamily="2" charset="0"/>
                <a:ea typeface="Stem Medium" panose="020B0503020203020204" pitchFamily="34" charset="0"/>
              </a:rPr>
              <a:t>Тушение пожаров</a:t>
            </a:r>
            <a:endParaRPr lang="ru-RU" sz="2000">
              <a:solidFill>
                <a:srgbClr val="F19233"/>
              </a:solidFill>
              <a:latin typeface="Montserrat" pitchFamily="2" charset="0"/>
              <a:ea typeface="Stem Medium" panose="020B0503020203020204" pitchFamily="34" charset="0"/>
            </a:endParaRPr>
          </a:p>
        </p:txBody>
      </p:sp>
      <p:sp>
        <p:nvSpPr>
          <p:cNvPr id="57" name="Прямоугольник 56">
            <a:extLst>
              <a:ext uri="{FF2B5EF4-FFF2-40B4-BE49-F238E27FC236}">
                <a16:creationId xmlns:a16="http://schemas.microsoft.com/office/drawing/2014/main" id="{742DD3C0-A195-C046-BFCC-CA5D296B68E9}"/>
              </a:ext>
            </a:extLst>
          </p:cNvPr>
          <p:cNvSpPr/>
          <p:nvPr/>
        </p:nvSpPr>
        <p:spPr>
          <a:xfrm>
            <a:off x="3987822" y="3129543"/>
            <a:ext cx="4077748" cy="390298"/>
          </a:xfrm>
          <a:prstGeom prst="rect">
            <a:avLst/>
          </a:prstGeom>
          <a:noFill/>
          <a:ln w="19050" cap="flat" cmpd="sng" algn="ctr">
            <a:noFill/>
            <a:prstDash val="solid"/>
            <a:miter lim="800000"/>
          </a:ln>
          <a:effectLst/>
        </p:spPr>
        <p:txBody>
          <a:bodyPr vert="horz" rtlCol="0" anchor="t"/>
          <a:lstStyle/>
          <a:p>
            <a:pPr lvl="0" defTabSz="1512028">
              <a:spcBef>
                <a:spcPts val="1500"/>
              </a:spcBef>
            </a:pPr>
            <a:endParaRPr kumimoji="0" lang="ru-RU" sz="1200" b="0" i="0" u="none" strike="noStrike" kern="0" cap="none" spc="0" normalizeH="0" baseline="0" noProof="0">
              <a:ln>
                <a:noFill/>
              </a:ln>
              <a:solidFill>
                <a:prstClr val="black"/>
              </a:solidFill>
              <a:effectLst/>
              <a:uLnTx/>
              <a:uFillTx/>
              <a:latin typeface="Montserrat" pitchFamily="2" charset="0"/>
            </a:endParaRPr>
          </a:p>
        </p:txBody>
      </p:sp>
      <p:sp>
        <p:nvSpPr>
          <p:cNvPr id="85" name="TextBox 84">
            <a:extLst>
              <a:ext uri="{FF2B5EF4-FFF2-40B4-BE49-F238E27FC236}">
                <a16:creationId xmlns:a16="http://schemas.microsoft.com/office/drawing/2014/main" id="{8FFF91E3-5D22-FE48-B146-532C9B75C3F2}"/>
              </a:ext>
            </a:extLst>
          </p:cNvPr>
          <p:cNvSpPr txBox="1"/>
          <p:nvPr/>
        </p:nvSpPr>
        <p:spPr>
          <a:xfrm>
            <a:off x="7616262" y="2985089"/>
            <a:ext cx="4515252" cy="3237809"/>
          </a:xfrm>
          <a:prstGeom prst="rect">
            <a:avLst/>
          </a:prstGeom>
          <a:noFill/>
        </p:spPr>
        <p:txBody>
          <a:bodyPr wrap="square" rtlCol="0">
            <a:spAutoFit/>
          </a:bodyPr>
          <a:lstStyle/>
          <a:p>
            <a:pPr defTabSz="555353">
              <a:lnSpc>
                <a:spcPct val="50000"/>
              </a:lnSpc>
            </a:pPr>
            <a:r>
              <a:rPr lang="ru-RU" sz="2000" b="1">
                <a:solidFill>
                  <a:srgbClr val="4AA7BB"/>
                </a:solidFill>
                <a:latin typeface="Montserrat" pitchFamily="2" charset="0"/>
              </a:rPr>
              <a:t>8416</a:t>
            </a:r>
            <a:r>
              <a:rPr lang="ru-RU" sz="4800" b="1">
                <a:solidFill>
                  <a:srgbClr val="4AA7BB"/>
                </a:solidFill>
                <a:latin typeface="Montserrat" pitchFamily="2" charset="0"/>
              </a:rPr>
              <a:t> </a:t>
            </a:r>
            <a:r>
              <a:rPr lang="ru-RU" sz="1400" b="1">
                <a:solidFill>
                  <a:srgbClr val="4AA7BB"/>
                </a:solidFill>
                <a:latin typeface="Montserrat" pitchFamily="2" charset="0"/>
              </a:rPr>
              <a:t>людей</a:t>
            </a:r>
            <a:r>
              <a:rPr lang="ru-RU" sz="1400" b="1">
                <a:solidFill>
                  <a:srgbClr val="EE7D33"/>
                </a:solidFill>
                <a:latin typeface="Montserrat" pitchFamily="2" charset="0"/>
              </a:rPr>
              <a:t> </a:t>
            </a:r>
            <a:r>
              <a:rPr lang="ru-RU" sz="1400" b="1">
                <a:solidFill>
                  <a:srgbClr val="4AA7BB"/>
                </a:solidFill>
                <a:latin typeface="Montserrat" pitchFamily="2" charset="0"/>
              </a:rPr>
              <a:t>погибло в 2021</a:t>
            </a:r>
          </a:p>
          <a:p>
            <a:pPr defTabSz="555353">
              <a:lnSpc>
                <a:spcPct val="50000"/>
              </a:lnSpc>
            </a:pPr>
            <a:r>
              <a:rPr lang="ru-RU" sz="1400">
                <a:latin typeface="Montserrat" pitchFamily="2" charset="0"/>
              </a:rPr>
              <a:t>на 1,2% больше по сравнению с 2020 г.</a:t>
            </a:r>
          </a:p>
          <a:p>
            <a:pPr defTabSz="555353">
              <a:lnSpc>
                <a:spcPct val="50000"/>
              </a:lnSpc>
            </a:pPr>
            <a:r>
              <a:rPr lang="ru-RU" sz="1400">
                <a:latin typeface="Montserrat" pitchFamily="2" charset="0"/>
              </a:rPr>
              <a:t>.</a:t>
            </a:r>
          </a:p>
          <a:p>
            <a:pPr defTabSz="555353">
              <a:lnSpc>
                <a:spcPct val="80000"/>
              </a:lnSpc>
            </a:pPr>
            <a:endParaRPr lang="ru-RU" sz="2000" b="1">
              <a:solidFill>
                <a:srgbClr val="EE7D33"/>
              </a:solidFill>
              <a:latin typeface="Montserrat" pitchFamily="2" charset="0"/>
            </a:endParaRPr>
          </a:p>
          <a:p>
            <a:pPr defTabSz="555353">
              <a:lnSpc>
                <a:spcPct val="80000"/>
              </a:lnSpc>
            </a:pPr>
            <a:r>
              <a:rPr lang="ru-RU" sz="2000" b="1">
                <a:solidFill>
                  <a:srgbClr val="EE7D33"/>
                </a:solidFill>
                <a:latin typeface="Montserrat" pitchFamily="2" charset="0"/>
              </a:rPr>
              <a:t>8</a:t>
            </a:r>
            <a:r>
              <a:rPr lang="en-US" sz="2000" b="1">
                <a:solidFill>
                  <a:srgbClr val="EE7D33"/>
                </a:solidFill>
                <a:latin typeface="Montserrat" pitchFamily="2" charset="0"/>
              </a:rPr>
              <a:t>4</a:t>
            </a:r>
            <a:r>
              <a:rPr lang="ru-RU" sz="2000" b="1">
                <a:solidFill>
                  <a:srgbClr val="EE7D33"/>
                </a:solidFill>
                <a:latin typeface="Montserrat" pitchFamily="2" charset="0"/>
              </a:rPr>
              <a:t>03 </a:t>
            </a:r>
            <a:r>
              <a:rPr lang="en-US" sz="1400" b="1">
                <a:solidFill>
                  <a:srgbClr val="EE7D33"/>
                </a:solidFill>
                <a:latin typeface="Montserrat" pitchFamily="2" charset="0"/>
              </a:rPr>
              <a:t>л</a:t>
            </a:r>
            <a:r>
              <a:rPr lang="ru-RU" sz="1400" b="1" err="1">
                <a:solidFill>
                  <a:srgbClr val="EE7D33"/>
                </a:solidFill>
                <a:latin typeface="Montserrat" pitchFamily="2" charset="0"/>
              </a:rPr>
              <a:t>юдей</a:t>
            </a:r>
            <a:r>
              <a:rPr lang="ru-RU" sz="1400" b="1">
                <a:solidFill>
                  <a:srgbClr val="EE7D33"/>
                </a:solidFill>
                <a:latin typeface="Montserrat" pitchFamily="2" charset="0"/>
              </a:rPr>
              <a:t> травмировано в 2021</a:t>
            </a:r>
          </a:p>
          <a:p>
            <a:pPr defTabSz="555353">
              <a:lnSpc>
                <a:spcPct val="80000"/>
              </a:lnSpc>
            </a:pPr>
            <a:r>
              <a:rPr lang="ru-RU" sz="1400">
                <a:latin typeface="Montserrat" pitchFamily="2" charset="0"/>
              </a:rPr>
              <a:t>на 0,4% меньше по сравнению с 2020 г.</a:t>
            </a:r>
          </a:p>
          <a:p>
            <a:pPr defTabSz="555353">
              <a:lnSpc>
                <a:spcPct val="80000"/>
              </a:lnSpc>
            </a:pPr>
            <a:r>
              <a:rPr lang="ru-RU" sz="1400">
                <a:latin typeface="Montserrat" pitchFamily="2" charset="0"/>
              </a:rPr>
              <a:t>.</a:t>
            </a:r>
          </a:p>
          <a:p>
            <a:pPr defTabSz="555353">
              <a:lnSpc>
                <a:spcPct val="80000"/>
              </a:lnSpc>
            </a:pPr>
            <a:endParaRPr lang="ru-RU" sz="2000" b="1" spc="-150">
              <a:solidFill>
                <a:srgbClr val="4AA7BB"/>
              </a:solidFill>
              <a:latin typeface="Montserrat" pitchFamily="2" charset="0"/>
            </a:endParaRPr>
          </a:p>
          <a:p>
            <a:pPr defTabSz="555353">
              <a:lnSpc>
                <a:spcPct val="80000"/>
              </a:lnSpc>
            </a:pPr>
            <a:r>
              <a:rPr lang="ru-RU" sz="2000" b="1" spc="-150">
                <a:solidFill>
                  <a:srgbClr val="4AA7BB"/>
                </a:solidFill>
                <a:latin typeface="Montserrat" pitchFamily="2" charset="0"/>
              </a:rPr>
              <a:t>27</a:t>
            </a:r>
            <a:r>
              <a:rPr lang="en-US" b="1" spc="-150">
                <a:solidFill>
                  <a:srgbClr val="4AA7BB"/>
                </a:solidFill>
                <a:latin typeface="Montserrat" pitchFamily="2" charset="0"/>
              </a:rPr>
              <a:t> </a:t>
            </a:r>
            <a:r>
              <a:rPr lang="en-US" sz="1400" b="1" err="1">
                <a:solidFill>
                  <a:srgbClr val="4AA7BB"/>
                </a:solidFill>
                <a:latin typeface="Montserrat" pitchFamily="2" charset="0"/>
              </a:rPr>
              <a:t>лицензии</a:t>
            </a:r>
            <a:r>
              <a:rPr lang="ru-RU" sz="1400" b="1" spc="-150">
                <a:solidFill>
                  <a:srgbClr val="4AA7BB"/>
                </a:solidFill>
                <a:latin typeface="Montserrat" pitchFamily="2" charset="0"/>
              </a:rPr>
              <a:t>  </a:t>
            </a:r>
            <a:r>
              <a:rPr lang="ru-RU" sz="1400" b="1">
                <a:solidFill>
                  <a:srgbClr val="4AA7BB"/>
                </a:solidFill>
                <a:latin typeface="Montserrat" pitchFamily="2" charset="0"/>
              </a:rPr>
              <a:t>выдано  в  2021 г</a:t>
            </a:r>
            <a:r>
              <a:rPr lang="ru-RU" b="1">
                <a:solidFill>
                  <a:srgbClr val="4AA7BB"/>
                </a:solidFill>
                <a:latin typeface="Montserrat" pitchFamily="2" charset="0"/>
              </a:rPr>
              <a:t>.</a:t>
            </a:r>
          </a:p>
          <a:p>
            <a:pPr defTabSz="555353">
              <a:lnSpc>
                <a:spcPct val="80000"/>
              </a:lnSpc>
            </a:pPr>
            <a:r>
              <a:rPr lang="ru-RU" sz="1400"/>
              <a:t>на 37% меньше по сравнению с 2020 г.</a:t>
            </a:r>
          </a:p>
          <a:p>
            <a:pPr defTabSz="555353">
              <a:lnSpc>
                <a:spcPct val="80000"/>
              </a:lnSpc>
            </a:pPr>
            <a:r>
              <a:rPr lang="ru-RU" sz="1400"/>
              <a:t>.</a:t>
            </a:r>
          </a:p>
          <a:p>
            <a:pPr defTabSz="555353">
              <a:lnSpc>
                <a:spcPct val="80000"/>
              </a:lnSpc>
            </a:pPr>
            <a:endParaRPr lang="ru-RU" sz="2000" b="1" spc="-150">
              <a:solidFill>
                <a:srgbClr val="F19233"/>
              </a:solidFill>
              <a:latin typeface="Montserrat" pitchFamily="2" charset="0"/>
            </a:endParaRPr>
          </a:p>
          <a:p>
            <a:pPr defTabSz="555353">
              <a:lnSpc>
                <a:spcPct val="80000"/>
              </a:lnSpc>
            </a:pPr>
            <a:r>
              <a:rPr lang="ru-RU" sz="2000" b="1" spc="-150">
                <a:solidFill>
                  <a:srgbClr val="F19233"/>
                </a:solidFill>
                <a:latin typeface="Montserrat" pitchFamily="2" charset="0"/>
              </a:rPr>
              <a:t>36</a:t>
            </a:r>
            <a:r>
              <a:rPr lang="en-US" b="1" spc="-150">
                <a:solidFill>
                  <a:srgbClr val="F19233"/>
                </a:solidFill>
                <a:latin typeface="Montserrat" pitchFamily="2" charset="0"/>
              </a:rPr>
              <a:t> </a:t>
            </a:r>
            <a:r>
              <a:rPr lang="ru-RU" sz="1400" b="1">
                <a:solidFill>
                  <a:srgbClr val="F19233"/>
                </a:solidFill>
                <a:latin typeface="Montserrat" pitchFamily="2" charset="0"/>
              </a:rPr>
              <a:t>заявлений подано в  2021 г.</a:t>
            </a:r>
            <a:r>
              <a:rPr lang="ru-RU" sz="1400"/>
              <a:t> </a:t>
            </a:r>
          </a:p>
          <a:p>
            <a:pPr defTabSz="555353">
              <a:lnSpc>
                <a:spcPct val="80000"/>
              </a:lnSpc>
            </a:pPr>
            <a:r>
              <a:rPr lang="ru-RU" sz="1400"/>
              <a:t>на 32% меньше по сравнению с 2020 г.</a:t>
            </a:r>
            <a:endParaRPr lang="ru-RU" sz="1400">
              <a:latin typeface="Montserrat" pitchFamily="2" charset="0"/>
            </a:endParaRPr>
          </a:p>
          <a:p>
            <a:pPr defTabSz="555353">
              <a:lnSpc>
                <a:spcPct val="80000"/>
              </a:lnSpc>
            </a:pPr>
            <a:r>
              <a:rPr lang="ru-RU" b="1">
                <a:solidFill>
                  <a:srgbClr val="EE7D33"/>
                </a:solidFill>
                <a:latin typeface="Montserrat" pitchFamily="2" charset="0"/>
              </a:rPr>
              <a:t> </a:t>
            </a:r>
          </a:p>
        </p:txBody>
      </p:sp>
      <p:sp>
        <p:nvSpPr>
          <p:cNvPr id="26" name="TextBox 25">
            <a:extLst>
              <a:ext uri="{FF2B5EF4-FFF2-40B4-BE49-F238E27FC236}">
                <a16:creationId xmlns:a16="http://schemas.microsoft.com/office/drawing/2014/main" id="{0F79040C-4C83-0E4A-BFFA-9AA76F822869}"/>
              </a:ext>
            </a:extLst>
          </p:cNvPr>
          <p:cNvSpPr txBox="1"/>
          <p:nvPr/>
        </p:nvSpPr>
        <p:spPr>
          <a:xfrm>
            <a:off x="971954" y="786535"/>
            <a:ext cx="10806064" cy="2308324"/>
          </a:xfrm>
          <a:prstGeom prst="rect">
            <a:avLst/>
          </a:prstGeom>
          <a:noFill/>
        </p:spPr>
        <p:txBody>
          <a:bodyPr wrap="square" rtlCol="0">
            <a:spAutoFit/>
          </a:bodyPr>
          <a:lstStyle/>
          <a:p>
            <a:r>
              <a:rPr lang="ru-RU" sz="1400" b="1"/>
              <a:t>Тушение пожаров </a:t>
            </a:r>
            <a:r>
              <a:rPr lang="ru-RU" sz="1400"/>
              <a:t>представляет собой действия, направленные на спасение людей, имущества и ликвидацию пожаров. </a:t>
            </a:r>
          </a:p>
          <a:p>
            <a:endParaRPr lang="ru-RU" sz="800"/>
          </a:p>
          <a:p>
            <a:pPr algn="just"/>
            <a:r>
              <a:rPr lang="ru-RU" sz="1400"/>
              <a:t>Главной целью лицензирования является обеспечение тушения пожаров при соблюдении ряда требований, включая профессиональную подготовку, физические данные и техническое оснащение тех, кто непосредственно принимает участие в этой деятельности.</a:t>
            </a:r>
          </a:p>
          <a:p>
            <a:pPr algn="just"/>
            <a:endParaRPr lang="ru-RU" sz="500"/>
          </a:p>
          <a:p>
            <a:pPr algn="just"/>
            <a:r>
              <a:rPr lang="ru-RU" sz="1400">
                <a:latin typeface="Montserrat" pitchFamily="2" charset="0"/>
              </a:rPr>
              <a:t>Лицензирование данного вида деятельности введено с 2002 года федеральным законом № 128</a:t>
            </a:r>
            <a:r>
              <a:rPr lang="en-US" sz="1400" b="1"/>
              <a:t>-</a:t>
            </a:r>
            <a:r>
              <a:rPr lang="ru-RU" sz="1400" b="1"/>
              <a:t>ФЗ</a:t>
            </a:r>
            <a:r>
              <a:rPr lang="ru-RU" sz="1400" b="1">
                <a:latin typeface="Montserrat" pitchFamily="2" charset="0"/>
              </a:rPr>
              <a:t> от 8 августа 2001 года.</a:t>
            </a:r>
            <a:r>
              <a:rPr lang="ru-RU" sz="1400">
                <a:latin typeface="Montserrat" pitchFamily="2" charset="0"/>
              </a:rPr>
              <a:t> </a:t>
            </a:r>
          </a:p>
          <a:p>
            <a:pPr algn="just"/>
            <a:endParaRPr lang="ru-RU" sz="500">
              <a:latin typeface="Montserrat" pitchFamily="2" charset="0"/>
            </a:endParaRPr>
          </a:p>
          <a:p>
            <a:pPr algn="just"/>
            <a:r>
              <a:rPr lang="ru-RU" sz="1400">
                <a:latin typeface="Montserrat" pitchFamily="2" charset="0"/>
              </a:rPr>
              <a:t>По данным  </a:t>
            </a:r>
            <a:r>
              <a:rPr lang="ru-RU" sz="1400" b="1">
                <a:latin typeface="Montserrat" pitchFamily="2" charset="0"/>
              </a:rPr>
              <a:t>единой государственной системы статистического учета пожаров и их последствий </a:t>
            </a:r>
            <a:r>
              <a:rPr lang="ru-RU" sz="1400">
                <a:latin typeface="Montserrat" pitchFamily="2" charset="0"/>
              </a:rPr>
              <a:t>на территории Российской Федерации зафиксировано:</a:t>
            </a:r>
            <a:r>
              <a:rPr lang="ru-RU" sz="1400" b="1">
                <a:latin typeface="Montserrat" pitchFamily="2" charset="0"/>
              </a:rPr>
              <a:t> </a:t>
            </a:r>
          </a:p>
        </p:txBody>
      </p:sp>
      <p:sp>
        <p:nvSpPr>
          <p:cNvPr id="7" name="Овал 6">
            <a:extLst>
              <a:ext uri="{FF2B5EF4-FFF2-40B4-BE49-F238E27FC236}">
                <a16:creationId xmlns:a16="http://schemas.microsoft.com/office/drawing/2014/main" id="{F543DB67-0BCE-49C6-94CF-7C2B9DF20AD5}"/>
              </a:ext>
            </a:extLst>
          </p:cNvPr>
          <p:cNvSpPr/>
          <p:nvPr/>
        </p:nvSpPr>
        <p:spPr>
          <a:xfrm>
            <a:off x="170402" y="1081482"/>
            <a:ext cx="715423" cy="715423"/>
          </a:xfrm>
          <a:prstGeom prst="ellipse">
            <a:avLst/>
          </a:prstGeom>
          <a:gradFill flip="none" rotWithShape="1">
            <a:gsLst>
              <a:gs pos="0">
                <a:srgbClr val="0077C8"/>
              </a:gs>
              <a:gs pos="50000">
                <a:srgbClr val="00A2C0"/>
              </a:gs>
              <a:gs pos="100000">
                <a:srgbClr val="00B3A9"/>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3908249" y="3177734"/>
            <a:ext cx="3356973" cy="2677656"/>
          </a:xfrm>
          <a:prstGeom prst="rect">
            <a:avLst/>
          </a:prstGeom>
        </p:spPr>
        <p:txBody>
          <a:bodyPr wrap="square">
            <a:spAutoFit/>
          </a:bodyPr>
          <a:lstStyle/>
          <a:p>
            <a:pPr>
              <a:lnSpc>
                <a:spcPct val="80000"/>
              </a:lnSpc>
            </a:pPr>
            <a:r>
              <a:rPr lang="ru-RU" sz="2000" b="1">
                <a:solidFill>
                  <a:srgbClr val="4AA7BB"/>
                </a:solidFill>
                <a:latin typeface="Montserrat" pitchFamily="2" charset="0"/>
              </a:rPr>
              <a:t>390 411 </a:t>
            </a:r>
            <a:r>
              <a:rPr lang="ru-RU" sz="1400" b="1">
                <a:solidFill>
                  <a:srgbClr val="4AA7BB"/>
                </a:solidFill>
                <a:latin typeface="Montserrat" pitchFamily="2" charset="0"/>
              </a:rPr>
              <a:t>пожар в 2021</a:t>
            </a:r>
          </a:p>
          <a:p>
            <a:pPr>
              <a:lnSpc>
                <a:spcPct val="80000"/>
              </a:lnSpc>
            </a:pPr>
            <a:r>
              <a:rPr lang="ru-RU" sz="1400">
                <a:latin typeface="Montserrat" pitchFamily="2" charset="0"/>
              </a:rPr>
              <a:t>на 11% меньше по сравнению с 2020 г</a:t>
            </a:r>
          </a:p>
          <a:p>
            <a:pPr>
              <a:lnSpc>
                <a:spcPct val="80000"/>
              </a:lnSpc>
            </a:pPr>
            <a:endParaRPr lang="en-US" sz="1400" b="1">
              <a:solidFill>
                <a:srgbClr val="4AA7BB"/>
              </a:solidFill>
              <a:latin typeface="Montserrat" pitchFamily="2" charset="0"/>
            </a:endParaRPr>
          </a:p>
          <a:p>
            <a:pPr>
              <a:lnSpc>
                <a:spcPct val="80000"/>
              </a:lnSpc>
            </a:pPr>
            <a:r>
              <a:rPr lang="ru-RU" sz="2000" b="1">
                <a:solidFill>
                  <a:srgbClr val="EE7D33"/>
                </a:solidFill>
                <a:latin typeface="Montserrat" pitchFamily="2" charset="0"/>
              </a:rPr>
              <a:t>31</a:t>
            </a:r>
            <a:r>
              <a:rPr lang="ru-RU" sz="3600" b="1">
                <a:solidFill>
                  <a:srgbClr val="EE7D33"/>
                </a:solidFill>
                <a:latin typeface="Montserrat" pitchFamily="2" charset="0"/>
              </a:rPr>
              <a:t> </a:t>
            </a:r>
            <a:r>
              <a:rPr lang="ru-RU" sz="1400" b="1">
                <a:solidFill>
                  <a:srgbClr val="EE7D33"/>
                </a:solidFill>
                <a:latin typeface="Montserrat" pitchFamily="2" charset="0"/>
              </a:rPr>
              <a:t>пожарный погиб</a:t>
            </a:r>
          </a:p>
          <a:p>
            <a:pPr>
              <a:lnSpc>
                <a:spcPct val="80000"/>
              </a:lnSpc>
            </a:pPr>
            <a:r>
              <a:rPr lang="ru-RU" sz="2000" b="1">
                <a:solidFill>
                  <a:srgbClr val="EE7D33"/>
                </a:solidFill>
                <a:latin typeface="Montserrat" pitchFamily="2" charset="0"/>
              </a:rPr>
              <a:t>329</a:t>
            </a:r>
            <a:r>
              <a:rPr lang="ru-RU" sz="1400" b="1">
                <a:solidFill>
                  <a:srgbClr val="EE7D33"/>
                </a:solidFill>
                <a:latin typeface="Montserrat" pitchFamily="2" charset="0"/>
              </a:rPr>
              <a:t> получили травмы</a:t>
            </a:r>
          </a:p>
          <a:p>
            <a:pPr>
              <a:lnSpc>
                <a:spcPct val="80000"/>
              </a:lnSpc>
            </a:pPr>
            <a:r>
              <a:rPr lang="ru-RU" sz="1400" kern="0">
                <a:solidFill>
                  <a:prstClr val="black"/>
                </a:solidFill>
                <a:latin typeface="Montserrat" pitchFamily="2" charset="0"/>
                <a:cs typeface="Arial" panose="020B0604020202020204" pitchFamily="34" charset="0"/>
              </a:rPr>
              <a:t>за  последние 5 лет в ходе тушения пожаров</a:t>
            </a:r>
            <a:endParaRPr lang="en-US" sz="1400" kern="0">
              <a:solidFill>
                <a:prstClr val="black"/>
              </a:solidFill>
              <a:latin typeface="Montserrat" pitchFamily="2" charset="0"/>
              <a:cs typeface="Arial" panose="020B0604020202020204" pitchFamily="34" charset="0"/>
            </a:endParaRPr>
          </a:p>
          <a:p>
            <a:pPr>
              <a:lnSpc>
                <a:spcPct val="80000"/>
              </a:lnSpc>
            </a:pPr>
            <a:endParaRPr lang="en-US" sz="1400" kern="0">
              <a:solidFill>
                <a:prstClr val="black"/>
              </a:solidFill>
              <a:latin typeface="Montserrat" pitchFamily="2" charset="0"/>
              <a:cs typeface="Arial" panose="020B0604020202020204" pitchFamily="34" charset="0"/>
            </a:endParaRPr>
          </a:p>
          <a:p>
            <a:pPr defTabSz="555353">
              <a:lnSpc>
                <a:spcPct val="80000"/>
              </a:lnSpc>
            </a:pPr>
            <a:r>
              <a:rPr lang="ru-RU" sz="2000" b="1">
                <a:solidFill>
                  <a:srgbClr val="4AA7BB"/>
                </a:solidFill>
                <a:latin typeface="Montserrat" pitchFamily="2" charset="0"/>
              </a:rPr>
              <a:t>1226</a:t>
            </a:r>
            <a:r>
              <a:rPr lang="ru-RU" sz="3600" b="1">
                <a:solidFill>
                  <a:srgbClr val="F19233"/>
                </a:solidFill>
                <a:latin typeface="Montserrat" pitchFamily="2" charset="0"/>
              </a:rPr>
              <a:t> </a:t>
            </a:r>
            <a:r>
              <a:rPr lang="en-US" sz="1400" b="1" err="1">
                <a:solidFill>
                  <a:srgbClr val="4AA7BB"/>
                </a:solidFill>
                <a:latin typeface="Montserrat" pitchFamily="2" charset="0"/>
              </a:rPr>
              <a:t>лицензий</a:t>
            </a:r>
            <a:endParaRPr lang="ru-RU" sz="1400" b="1">
              <a:solidFill>
                <a:srgbClr val="4AA7BB"/>
              </a:solidFill>
              <a:latin typeface="Montserrat" pitchFamily="2" charset="0"/>
            </a:endParaRPr>
          </a:p>
          <a:p>
            <a:pPr defTabSz="555353">
              <a:lnSpc>
                <a:spcPct val="80000"/>
              </a:lnSpc>
            </a:pPr>
            <a:r>
              <a:rPr lang="ru-RU" sz="1400">
                <a:latin typeface="Montserrat" pitchFamily="2" charset="0"/>
              </a:rPr>
              <a:t>действующих лицензий</a:t>
            </a:r>
            <a:r>
              <a:rPr lang="en-US" sz="1400">
                <a:latin typeface="Montserrat" pitchFamily="2" charset="0"/>
              </a:rPr>
              <a:t> </a:t>
            </a:r>
            <a:r>
              <a:rPr lang="en-US" sz="1400" err="1">
                <a:latin typeface="Montserrat" pitchFamily="2" charset="0"/>
              </a:rPr>
              <a:t>по</a:t>
            </a:r>
            <a:r>
              <a:rPr lang="ru-RU" sz="1400">
                <a:latin typeface="Montserrat" pitchFamily="2" charset="0"/>
              </a:rPr>
              <a:t> </a:t>
            </a:r>
            <a:r>
              <a:rPr lang="en-US" sz="1400" err="1">
                <a:latin typeface="Montserrat" pitchFamily="2" charset="0"/>
              </a:rPr>
              <a:t>состоянию</a:t>
            </a:r>
            <a:r>
              <a:rPr lang="en-US" sz="1400">
                <a:latin typeface="Montserrat" pitchFamily="2" charset="0"/>
              </a:rPr>
              <a:t> </a:t>
            </a:r>
            <a:r>
              <a:rPr lang="en-US" sz="1400" err="1">
                <a:latin typeface="Montserrat" pitchFamily="2" charset="0"/>
              </a:rPr>
              <a:t>на</a:t>
            </a:r>
            <a:r>
              <a:rPr lang="en-US" sz="1400">
                <a:latin typeface="Montserrat" pitchFamily="2" charset="0"/>
              </a:rPr>
              <a:t> </a:t>
            </a:r>
            <a:r>
              <a:rPr lang="ru-RU" sz="1400">
                <a:latin typeface="Montserrat" pitchFamily="2" charset="0"/>
              </a:rPr>
              <a:t>3</a:t>
            </a:r>
            <a:r>
              <a:rPr lang="en-US" sz="1400">
                <a:latin typeface="Montserrat" pitchFamily="2" charset="0"/>
              </a:rPr>
              <a:t>1</a:t>
            </a:r>
            <a:r>
              <a:rPr lang="ru-RU" sz="1400">
                <a:latin typeface="Montserrat" pitchFamily="2" charset="0"/>
              </a:rPr>
              <a:t>.12.</a:t>
            </a:r>
            <a:r>
              <a:rPr lang="en-US" sz="1400">
                <a:latin typeface="Montserrat" pitchFamily="2" charset="0"/>
              </a:rPr>
              <a:t>202</a:t>
            </a:r>
            <a:r>
              <a:rPr lang="ru-RU" sz="1400">
                <a:latin typeface="Montserrat" pitchFamily="2" charset="0"/>
              </a:rPr>
              <a:t>1г.</a:t>
            </a:r>
            <a:endParaRPr lang="ru-RU" sz="1400" b="1">
              <a:solidFill>
                <a:srgbClr val="4AA7BB"/>
              </a:solidFill>
              <a:latin typeface="Montserrat" pitchFamily="2" charset="0"/>
            </a:endParaRPr>
          </a:p>
        </p:txBody>
      </p:sp>
      <p:pic>
        <p:nvPicPr>
          <p:cNvPr id="29706" name="Picture 10"/>
          <p:cNvPicPr>
            <a:picLocks noChangeAspect="1" noChangeArrowheads="1"/>
          </p:cNvPicPr>
          <p:nvPr/>
        </p:nvPicPr>
        <p:blipFill>
          <a:blip r:embed="rId5" cstate="print"/>
          <a:srcRect/>
          <a:stretch>
            <a:fillRect/>
          </a:stretch>
        </p:blipFill>
        <p:spPr bwMode="auto">
          <a:xfrm>
            <a:off x="301892" y="1173708"/>
            <a:ext cx="435296" cy="545912"/>
          </a:xfrm>
          <a:prstGeom prst="rect">
            <a:avLst/>
          </a:prstGeom>
          <a:noFill/>
          <a:ln w="9525">
            <a:noFill/>
            <a:miter lim="800000"/>
            <a:headEnd/>
            <a:tailEnd/>
          </a:ln>
        </p:spPr>
      </p:pic>
      <p:sp>
        <p:nvSpPr>
          <p:cNvPr id="30" name="Номер слайда 1">
            <a:extLst>
              <a:ext uri="{FF2B5EF4-FFF2-40B4-BE49-F238E27FC236}">
                <a16:creationId xmlns:a16="http://schemas.microsoft.com/office/drawing/2014/main" id="{8493FA52-5ACF-4AEC-AE1E-D9D3E980DE51}"/>
              </a:ext>
            </a:extLst>
          </p:cNvPr>
          <p:cNvSpPr>
            <a:spLocks noGrp="1"/>
          </p:cNvSpPr>
          <p:nvPr>
            <p:ph type="sldNum" sz="quarter" idx="12"/>
          </p:nvPr>
        </p:nvSpPr>
        <p:spPr>
          <a:xfrm>
            <a:off x="9289312" y="6492875"/>
            <a:ext cx="2743200" cy="365125"/>
          </a:xfrm>
        </p:spPr>
        <p:txBody>
          <a:bodyPr/>
          <a:lstStyle/>
          <a:p>
            <a:pPr algn="r"/>
            <a:fld id="{BAF20635-E239-4E57-9D6C-00B174D77902}" type="slidenum">
              <a:rPr lang="ru-RU" sz="1050">
                <a:solidFill>
                  <a:schemeClr val="bg1">
                    <a:lumMod val="50000"/>
                  </a:schemeClr>
                </a:solidFill>
              </a:rPr>
              <a:pPr algn="r"/>
              <a:t>5</a:t>
            </a:fld>
            <a:endParaRPr lang="ru-RU" sz="1050">
              <a:solidFill>
                <a:schemeClr val="bg1">
                  <a:lumMod val="50000"/>
                </a:schemeClr>
              </a:solidFill>
            </a:endParaRPr>
          </a:p>
        </p:txBody>
      </p:sp>
    </p:spTree>
    <p:extLst>
      <p:ext uri="{BB962C8B-B14F-4D97-AF65-F5344CB8AC3E}">
        <p14:creationId xmlns:p14="http://schemas.microsoft.com/office/powerpoint/2010/main" val="213908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внешний, толпа&#10;&#10;Автоматически созданное описание">
            <a:extLst>
              <a:ext uri="{FF2B5EF4-FFF2-40B4-BE49-F238E27FC236}">
                <a16:creationId xmlns:a16="http://schemas.microsoft.com/office/drawing/2014/main" id="{CD3E1C85-6666-43AF-980B-AF1100E21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741"/>
            <a:ext cx="45719" cy="5674074"/>
          </a:xfrm>
          <a:prstGeom prst="rect">
            <a:avLst/>
          </a:prstGeom>
        </p:spPr>
      </p:pic>
      <p:sp>
        <p:nvSpPr>
          <p:cNvPr id="5" name="TextBox 4">
            <a:extLst>
              <a:ext uri="{FF2B5EF4-FFF2-40B4-BE49-F238E27FC236}">
                <a16:creationId xmlns:a16="http://schemas.microsoft.com/office/drawing/2014/main" id="{5BC9F43A-3A37-4AB0-BECD-84BBA1C6CA3A}"/>
              </a:ext>
            </a:extLst>
          </p:cNvPr>
          <p:cNvSpPr txBox="1"/>
          <p:nvPr/>
        </p:nvSpPr>
        <p:spPr>
          <a:xfrm>
            <a:off x="2239347" y="329185"/>
            <a:ext cx="8202542" cy="646331"/>
          </a:xfrm>
          <a:prstGeom prst="rect">
            <a:avLst/>
          </a:prstGeom>
          <a:noFill/>
        </p:spPr>
        <p:txBody>
          <a:bodyPr wrap="square">
            <a:spAutoFit/>
          </a:bodyPr>
          <a:lstStyle/>
          <a:p>
            <a:pPr marL="274320" indent="-274320" algn="ctr">
              <a:buClr>
                <a:schemeClr val="accent3"/>
              </a:buClr>
              <a:defRPr/>
            </a:pPr>
            <a:r>
              <a:rPr lang="ru-RU" sz="1800" b="1" dirty="0">
                <a:cs typeface="Times New Roman" pitchFamily="18" charset="0"/>
              </a:rPr>
              <a:t>Пожар склада «</a:t>
            </a:r>
            <a:r>
              <a:rPr lang="en-US" sz="1800" b="1" dirty="0">
                <a:cs typeface="Times New Roman" pitchFamily="18" charset="0"/>
              </a:rPr>
              <a:t>OZON</a:t>
            </a:r>
            <a:r>
              <a:rPr lang="ru-RU" sz="1800" b="1" dirty="0">
                <a:cs typeface="Times New Roman" pitchFamily="18" charset="0"/>
              </a:rPr>
              <a:t>» в Истринском р-не </a:t>
            </a:r>
            <a:r>
              <a:rPr lang="ru-RU" sz="1800" b="1" dirty="0" err="1">
                <a:cs typeface="Times New Roman" pitchFamily="18" charset="0"/>
              </a:rPr>
              <a:t>Моск.обл</a:t>
            </a:r>
            <a:r>
              <a:rPr lang="ru-RU" sz="1800" b="1" dirty="0">
                <a:cs typeface="Times New Roman" pitchFamily="18" charset="0"/>
              </a:rPr>
              <a:t>. </a:t>
            </a:r>
          </a:p>
          <a:p>
            <a:pPr marL="274320" indent="-274320" algn="ctr">
              <a:buClr>
                <a:schemeClr val="accent3"/>
              </a:buClr>
              <a:defRPr/>
            </a:pPr>
            <a:r>
              <a:rPr lang="ru-RU" sz="1800" b="1" dirty="0">
                <a:cs typeface="Times New Roman" pitchFamily="18" charset="0"/>
              </a:rPr>
              <a:t>03.08.2022г. Площадь 55 тыс.м2, ущерб – до 20 </a:t>
            </a:r>
            <a:r>
              <a:rPr lang="ru-RU" sz="1800" b="1" dirty="0" err="1">
                <a:cs typeface="Times New Roman" pitchFamily="18" charset="0"/>
              </a:rPr>
              <a:t>млрд.р</a:t>
            </a:r>
            <a:r>
              <a:rPr lang="ru-RU" sz="1800" b="1" dirty="0">
                <a:cs typeface="Times New Roman" pitchFamily="18" charset="0"/>
              </a:rPr>
              <a:t>. </a:t>
            </a:r>
          </a:p>
        </p:txBody>
      </p:sp>
      <p:pic>
        <p:nvPicPr>
          <p:cNvPr id="4" name="Рисунок 3">
            <a:extLst>
              <a:ext uri="{FF2B5EF4-FFF2-40B4-BE49-F238E27FC236}">
                <a16:creationId xmlns:a16="http://schemas.microsoft.com/office/drawing/2014/main" id="{F800C2C1-56D4-4C17-B0BF-FC8EBACC2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489587" y="6857999"/>
            <a:ext cx="9178413" cy="45719"/>
          </a:xfrm>
          <a:prstGeom prst="rect">
            <a:avLst/>
          </a:prstGeom>
        </p:spPr>
      </p:pic>
      <p:pic>
        <p:nvPicPr>
          <p:cNvPr id="6" name="Рисунок 5" descr="Изображение выглядит как внешний&#10;&#10;Автоматически созданное описание">
            <a:extLst>
              <a:ext uri="{FF2B5EF4-FFF2-40B4-BE49-F238E27FC236}">
                <a16:creationId xmlns:a16="http://schemas.microsoft.com/office/drawing/2014/main" id="{ECD0FB1D-711E-D18C-82DE-9E8578D06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387" y="1252514"/>
            <a:ext cx="8202542" cy="5605485"/>
          </a:xfrm>
          <a:prstGeom prst="rect">
            <a:avLst/>
          </a:prstGeom>
        </p:spPr>
      </p:pic>
    </p:spTree>
    <p:extLst>
      <p:ext uri="{BB962C8B-B14F-4D97-AF65-F5344CB8AC3E}">
        <p14:creationId xmlns:p14="http://schemas.microsoft.com/office/powerpoint/2010/main" val="222425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внешний, толпа&#10;&#10;Автоматически созданное описание">
            <a:extLst>
              <a:ext uri="{FF2B5EF4-FFF2-40B4-BE49-F238E27FC236}">
                <a16:creationId xmlns:a16="http://schemas.microsoft.com/office/drawing/2014/main" id="{CD3E1C85-6666-43AF-980B-AF1100E21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52350"/>
            <a:ext cx="45719" cy="5674074"/>
          </a:xfrm>
          <a:prstGeom prst="rect">
            <a:avLst/>
          </a:prstGeom>
        </p:spPr>
      </p:pic>
      <p:sp>
        <p:nvSpPr>
          <p:cNvPr id="5" name="TextBox 4">
            <a:extLst>
              <a:ext uri="{FF2B5EF4-FFF2-40B4-BE49-F238E27FC236}">
                <a16:creationId xmlns:a16="http://schemas.microsoft.com/office/drawing/2014/main" id="{5BC9F43A-3A37-4AB0-BECD-84BBA1C6CA3A}"/>
              </a:ext>
            </a:extLst>
          </p:cNvPr>
          <p:cNvSpPr txBox="1"/>
          <p:nvPr/>
        </p:nvSpPr>
        <p:spPr>
          <a:xfrm>
            <a:off x="3137916" y="329184"/>
            <a:ext cx="5916168" cy="923330"/>
          </a:xfrm>
          <a:prstGeom prst="rect">
            <a:avLst/>
          </a:prstGeom>
          <a:noFill/>
        </p:spPr>
        <p:txBody>
          <a:bodyPr wrap="square">
            <a:spAutoFit/>
          </a:bodyPr>
          <a:lstStyle/>
          <a:p>
            <a:pPr marL="274320" indent="-274320" algn="ctr">
              <a:buClr>
                <a:schemeClr val="accent3"/>
              </a:buClr>
              <a:defRPr/>
            </a:pPr>
            <a:r>
              <a:rPr lang="ru-RU" sz="1800" b="1" dirty="0">
                <a:cs typeface="Times New Roman" pitchFamily="18" charset="0"/>
              </a:rPr>
              <a:t>Пожар в м-не </a:t>
            </a:r>
            <a:r>
              <a:rPr lang="en-US" sz="1800" b="1" dirty="0">
                <a:cs typeface="Times New Roman" pitchFamily="18" charset="0"/>
              </a:rPr>
              <a:t>OBI </a:t>
            </a:r>
            <a:r>
              <a:rPr lang="ru-RU" sz="1800" b="1" dirty="0">
                <a:cs typeface="Times New Roman" pitchFamily="18" charset="0"/>
              </a:rPr>
              <a:t>ТЦ МЕГА-Химки 09.12.2022г.</a:t>
            </a:r>
          </a:p>
          <a:p>
            <a:pPr marL="274320" indent="-274320" algn="ctr">
              <a:buClr>
                <a:schemeClr val="accent3"/>
              </a:buClr>
              <a:defRPr/>
            </a:pPr>
            <a:r>
              <a:rPr lang="ru-RU" b="1" dirty="0">
                <a:cs typeface="Times New Roman" pitchFamily="18" charset="0"/>
              </a:rPr>
              <a:t>Около 6ч. утра, 7 тыс.м2, оценка потерь – 10 </a:t>
            </a:r>
            <a:r>
              <a:rPr lang="ru-RU" b="1" dirty="0" err="1">
                <a:cs typeface="Times New Roman" pitchFamily="18" charset="0"/>
              </a:rPr>
              <a:t>млрд.р</a:t>
            </a:r>
            <a:endParaRPr lang="ru-RU" sz="1800" b="1" dirty="0">
              <a:cs typeface="Times New Roman" pitchFamily="18" charset="0"/>
            </a:endParaRPr>
          </a:p>
          <a:p>
            <a:pPr marL="274320" indent="-274320" algn="ctr">
              <a:buClr>
                <a:schemeClr val="accent3"/>
              </a:buClr>
              <a:defRPr/>
            </a:pPr>
            <a:r>
              <a:rPr lang="ru-RU" sz="1800" b="1" dirty="0">
                <a:cs typeface="Times New Roman" pitchFamily="18" charset="0"/>
              </a:rPr>
              <a:t> </a:t>
            </a:r>
            <a:endParaRPr lang="ru-RU" sz="1400" dirty="0"/>
          </a:p>
        </p:txBody>
      </p:sp>
      <p:pic>
        <p:nvPicPr>
          <p:cNvPr id="1032" name="Picture 8">
            <a:extLst>
              <a:ext uri="{FF2B5EF4-FFF2-40B4-BE49-F238E27FC236}">
                <a16:creationId xmlns:a16="http://schemas.microsoft.com/office/drawing/2014/main" id="{ED0D4180-515F-3B96-DBC6-037219167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 y="997528"/>
            <a:ext cx="12100562" cy="567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91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внешний, толпа&#10;&#10;Автоматически созданное описание">
            <a:extLst>
              <a:ext uri="{FF2B5EF4-FFF2-40B4-BE49-F238E27FC236}">
                <a16:creationId xmlns:a16="http://schemas.microsoft.com/office/drawing/2014/main" id="{CD3E1C85-6666-43AF-980B-AF1100E21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06" y="722377"/>
            <a:ext cx="9832757" cy="5674074"/>
          </a:xfrm>
          <a:prstGeom prst="rect">
            <a:avLst/>
          </a:prstGeom>
        </p:spPr>
      </p:pic>
      <p:sp>
        <p:nvSpPr>
          <p:cNvPr id="5" name="TextBox 4">
            <a:extLst>
              <a:ext uri="{FF2B5EF4-FFF2-40B4-BE49-F238E27FC236}">
                <a16:creationId xmlns:a16="http://schemas.microsoft.com/office/drawing/2014/main" id="{5BC9F43A-3A37-4AB0-BECD-84BBA1C6CA3A}"/>
              </a:ext>
            </a:extLst>
          </p:cNvPr>
          <p:cNvSpPr txBox="1"/>
          <p:nvPr/>
        </p:nvSpPr>
        <p:spPr>
          <a:xfrm>
            <a:off x="3227832" y="329185"/>
            <a:ext cx="5916168" cy="646331"/>
          </a:xfrm>
          <a:prstGeom prst="rect">
            <a:avLst/>
          </a:prstGeom>
          <a:noFill/>
        </p:spPr>
        <p:txBody>
          <a:bodyPr wrap="square">
            <a:spAutoFit/>
          </a:bodyPr>
          <a:lstStyle/>
          <a:p>
            <a:pPr marL="274320" indent="-274320" algn="ctr">
              <a:buClr>
                <a:schemeClr val="accent3"/>
              </a:buClr>
              <a:defRPr/>
            </a:pPr>
            <a:r>
              <a:rPr lang="ru-RU" sz="1800" b="1">
                <a:cs typeface="Times New Roman" pitchFamily="18" charset="0"/>
              </a:rPr>
              <a:t>Пожар в 9-ти </a:t>
            </a:r>
            <a:r>
              <a:rPr lang="ru-RU" sz="1800" b="1" err="1">
                <a:cs typeface="Times New Roman" pitchFamily="18" charset="0"/>
              </a:rPr>
              <a:t>эт</a:t>
            </a:r>
            <a:r>
              <a:rPr lang="ru-RU" sz="1800" b="1">
                <a:cs typeface="Times New Roman" pitchFamily="18" charset="0"/>
              </a:rPr>
              <a:t>. жилом доме 30.09.2021г.</a:t>
            </a:r>
          </a:p>
          <a:p>
            <a:pPr marL="274320" indent="-274320" algn="ctr">
              <a:buClr>
                <a:schemeClr val="accent3"/>
              </a:buClr>
              <a:defRPr/>
            </a:pPr>
            <a:r>
              <a:rPr lang="ru-RU" sz="1800" b="1">
                <a:cs typeface="Times New Roman" pitchFamily="18" charset="0"/>
              </a:rPr>
              <a:t>(г. Тюмень, 400м2, эвакуация – около 100 чел.) </a:t>
            </a:r>
            <a:endParaRPr lang="ru-RU" sz="1400"/>
          </a:p>
        </p:txBody>
      </p:sp>
    </p:spTree>
    <p:extLst>
      <p:ext uri="{BB962C8B-B14F-4D97-AF65-F5344CB8AC3E}">
        <p14:creationId xmlns:p14="http://schemas.microsoft.com/office/powerpoint/2010/main" val="3372569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внешний, толпа&#10;&#10;Автоматически созданное описание">
            <a:extLst>
              <a:ext uri="{FF2B5EF4-FFF2-40B4-BE49-F238E27FC236}">
                <a16:creationId xmlns:a16="http://schemas.microsoft.com/office/drawing/2014/main" id="{CD3E1C85-6666-43AF-980B-AF1100E21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741"/>
            <a:ext cx="45719" cy="5674074"/>
          </a:xfrm>
          <a:prstGeom prst="rect">
            <a:avLst/>
          </a:prstGeom>
        </p:spPr>
      </p:pic>
      <p:sp>
        <p:nvSpPr>
          <p:cNvPr id="5" name="TextBox 4">
            <a:extLst>
              <a:ext uri="{FF2B5EF4-FFF2-40B4-BE49-F238E27FC236}">
                <a16:creationId xmlns:a16="http://schemas.microsoft.com/office/drawing/2014/main" id="{5BC9F43A-3A37-4AB0-BECD-84BBA1C6CA3A}"/>
              </a:ext>
            </a:extLst>
          </p:cNvPr>
          <p:cNvSpPr txBox="1"/>
          <p:nvPr/>
        </p:nvSpPr>
        <p:spPr>
          <a:xfrm>
            <a:off x="623455" y="329185"/>
            <a:ext cx="11402290" cy="646331"/>
          </a:xfrm>
          <a:prstGeom prst="rect">
            <a:avLst/>
          </a:prstGeom>
          <a:noFill/>
        </p:spPr>
        <p:txBody>
          <a:bodyPr wrap="square">
            <a:spAutoFit/>
          </a:bodyPr>
          <a:lstStyle/>
          <a:p>
            <a:pPr marL="274320" indent="-274320" algn="ctr">
              <a:buClr>
                <a:schemeClr val="accent3"/>
              </a:buClr>
              <a:defRPr/>
            </a:pPr>
            <a:r>
              <a:rPr lang="ru-RU" sz="1800" b="1" dirty="0">
                <a:cs typeface="Times New Roman" pitchFamily="18" charset="0"/>
              </a:rPr>
              <a:t>Пожар в доме престарелых, </a:t>
            </a:r>
            <a:r>
              <a:rPr lang="ru-RU" sz="1800" b="1" dirty="0" err="1">
                <a:cs typeface="Times New Roman" pitchFamily="18" charset="0"/>
              </a:rPr>
              <a:t>г.Кемерово</a:t>
            </a:r>
            <a:endParaRPr lang="ru-RU" sz="1800" b="1" dirty="0">
              <a:cs typeface="Times New Roman" pitchFamily="18" charset="0"/>
            </a:endParaRPr>
          </a:p>
          <a:p>
            <a:pPr marL="274320" indent="-274320" algn="ctr">
              <a:buClr>
                <a:schemeClr val="accent3"/>
              </a:buClr>
              <a:defRPr/>
            </a:pPr>
            <a:r>
              <a:rPr lang="ru-RU" sz="1800" b="1" dirty="0">
                <a:cs typeface="Times New Roman" pitchFamily="18" charset="0"/>
              </a:rPr>
              <a:t>24.12.2022г. Погибли – 22 чел, 2 – в </a:t>
            </a:r>
            <a:r>
              <a:rPr lang="ru-RU" sz="1800" b="1" dirty="0" err="1">
                <a:cs typeface="Times New Roman" pitchFamily="18" charset="0"/>
              </a:rPr>
              <a:t>тяж.состоянии</a:t>
            </a:r>
            <a:r>
              <a:rPr lang="ru-RU" sz="1800" b="1" dirty="0">
                <a:cs typeface="Times New Roman" pitchFamily="18" charset="0"/>
              </a:rPr>
              <a:t> </a:t>
            </a:r>
            <a:endParaRPr lang="ru-RU" sz="1400" dirty="0"/>
          </a:p>
        </p:txBody>
      </p:sp>
      <p:pic>
        <p:nvPicPr>
          <p:cNvPr id="4" name="Рисунок 3">
            <a:extLst>
              <a:ext uri="{FF2B5EF4-FFF2-40B4-BE49-F238E27FC236}">
                <a16:creationId xmlns:a16="http://schemas.microsoft.com/office/drawing/2014/main" id="{F800C2C1-56D4-4C17-B0BF-FC8EBACC2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6280" y="1183925"/>
            <a:ext cx="45720" cy="5674075"/>
          </a:xfrm>
          <a:prstGeom prst="rect">
            <a:avLst/>
          </a:prstGeom>
        </p:spPr>
      </p:pic>
      <p:pic>
        <p:nvPicPr>
          <p:cNvPr id="6" name="Рисунок 5" descr="Изображение выглядит как поезд, дым, пар, старый&#10;&#10;Автоматически созданное описание">
            <a:extLst>
              <a:ext uri="{FF2B5EF4-FFF2-40B4-BE49-F238E27FC236}">
                <a16:creationId xmlns:a16="http://schemas.microsoft.com/office/drawing/2014/main" id="{24A105B3-52A3-C0F5-E27F-BAACEC10B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975517"/>
            <a:ext cx="10287000" cy="5882484"/>
          </a:xfrm>
          <a:prstGeom prst="rect">
            <a:avLst/>
          </a:prstGeom>
        </p:spPr>
      </p:pic>
    </p:spTree>
    <p:extLst>
      <p:ext uri="{BB962C8B-B14F-4D97-AF65-F5344CB8AC3E}">
        <p14:creationId xmlns:p14="http://schemas.microsoft.com/office/powerpoint/2010/main" val="22732681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TotalTime>
  <Words>5292</Words>
  <Application>Microsoft Office PowerPoint</Application>
  <PresentationFormat>Широкоэкранный</PresentationFormat>
  <Paragraphs>336</Paragraphs>
  <Slides>24</Slides>
  <Notes>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24</vt:i4>
      </vt:variant>
    </vt:vector>
  </HeadingPairs>
  <TitlesOfParts>
    <vt:vector size="31" baseType="lpstr">
      <vt:lpstr>Arial</vt:lpstr>
      <vt:lpstr>Calibri</vt:lpstr>
      <vt:lpstr>Calibri Light</vt:lpstr>
      <vt:lpstr>Montserrat</vt:lpstr>
      <vt:lpstr>Times New Roman</vt:lpstr>
      <vt:lpstr>Wingdings 2</vt:lpstr>
      <vt:lpstr>Тема Office</vt:lpstr>
      <vt:lpstr>Актуализация НПА ПБ и системы обеспечения ПТП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Перспективы деревянного домостроения и их огнезащиты</vt:lpstr>
      <vt:lpstr>Презентация PowerPoint</vt:lpstr>
      <vt:lpstr>Презентация PowerPoint</vt:lpstr>
      <vt:lpstr>Требования к оснащению объектов защиты АУП, СПС и СОУЭ (ПП РФ от 01.09.2021г. №1464, в силу с 01.03.2022г.) –  для объектов, введённых в эксплуатацию или ПД которых направлена на экспертизу до вступления в силу  ФЗ №123 (см. п.1 Требований)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Изменения в законодательстве и нормативных документах по пожарной безопасности</dc:title>
  <dc:creator>Евгений Мешалкин</dc:creator>
  <cp:lastModifiedBy>Евгений Мешалкин</cp:lastModifiedBy>
  <cp:revision>6</cp:revision>
  <dcterms:created xsi:type="dcterms:W3CDTF">2021-08-09T05:20:32Z</dcterms:created>
  <dcterms:modified xsi:type="dcterms:W3CDTF">2023-01-31T10:29:40Z</dcterms:modified>
</cp:coreProperties>
</file>