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4" r:id="rId1"/>
    <p:sldMasterId id="2147484058" r:id="rId2"/>
    <p:sldMasterId id="2147484772" r:id="rId3"/>
  </p:sldMasterIdLst>
  <p:notesMasterIdLst>
    <p:notesMasterId r:id="rId22"/>
  </p:notesMasterIdLst>
  <p:sldIdLst>
    <p:sldId id="270" r:id="rId4"/>
    <p:sldId id="334" r:id="rId5"/>
    <p:sldId id="337" r:id="rId6"/>
    <p:sldId id="359" r:id="rId7"/>
    <p:sldId id="369" r:id="rId8"/>
    <p:sldId id="370" r:id="rId9"/>
    <p:sldId id="371" r:id="rId10"/>
    <p:sldId id="336" r:id="rId11"/>
    <p:sldId id="372" r:id="rId12"/>
    <p:sldId id="361" r:id="rId13"/>
    <p:sldId id="362" r:id="rId14"/>
    <p:sldId id="341" r:id="rId15"/>
    <p:sldId id="343" r:id="rId16"/>
    <p:sldId id="346" r:id="rId17"/>
    <p:sldId id="349" r:id="rId18"/>
    <p:sldId id="364" r:id="rId19"/>
    <p:sldId id="365" r:id="rId20"/>
    <p:sldId id="363" r:id="rId21"/>
  </p:sldIdLst>
  <p:sldSz cx="9144000" cy="6858000" type="screen4x3"/>
  <p:notesSz cx="6858000" cy="9144000"/>
  <p:defaultTextStyle>
    <a:defPPr>
      <a:defRPr lang="ru-RU"/>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sz="1400" kern="1200">
        <a:solidFill>
          <a:schemeClr val="tx1"/>
        </a:solidFill>
        <a:latin typeface="Arial" charset="0"/>
        <a:ea typeface="+mn-ea"/>
        <a:cs typeface="Arial" charset="0"/>
      </a:defRPr>
    </a:lvl2pPr>
    <a:lvl3pPr marL="914400" algn="l" rtl="0" fontAlgn="base">
      <a:spcBef>
        <a:spcPct val="0"/>
      </a:spcBef>
      <a:spcAft>
        <a:spcPct val="0"/>
      </a:spcAft>
      <a:defRPr sz="1400" kern="1200">
        <a:solidFill>
          <a:schemeClr val="tx1"/>
        </a:solidFill>
        <a:latin typeface="Arial" charset="0"/>
        <a:ea typeface="+mn-ea"/>
        <a:cs typeface="Arial" charset="0"/>
      </a:defRPr>
    </a:lvl3pPr>
    <a:lvl4pPr marL="1371600" algn="l" rtl="0" fontAlgn="base">
      <a:spcBef>
        <a:spcPct val="0"/>
      </a:spcBef>
      <a:spcAft>
        <a:spcPct val="0"/>
      </a:spcAft>
      <a:defRPr sz="1400" kern="1200">
        <a:solidFill>
          <a:schemeClr val="tx1"/>
        </a:solidFill>
        <a:latin typeface="Arial" charset="0"/>
        <a:ea typeface="+mn-ea"/>
        <a:cs typeface="Arial" charset="0"/>
      </a:defRPr>
    </a:lvl4pPr>
    <a:lvl5pPr marL="1828800" algn="l"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E74C2D"/>
    <a:srgbClr val="0F4655"/>
    <a:srgbClr val="0000CC"/>
    <a:srgbClr val="1A0BDB"/>
    <a:srgbClr val="008000"/>
    <a:srgbClr val="2C0BF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7226" autoAdjust="0"/>
  </p:normalViewPr>
  <p:slideViewPr>
    <p:cSldViewPr snapToGrid="0">
      <p:cViewPr varScale="1">
        <p:scale>
          <a:sx n="111" d="100"/>
          <a:sy n="111" d="100"/>
        </p:scale>
        <p:origin x="1572" y="102"/>
      </p:cViewPr>
      <p:guideLst>
        <p:guide orient="horz" pos="2160"/>
        <p:guide pos="2880"/>
      </p:guideLst>
    </p:cSldViewPr>
  </p:slideViewPr>
  <p:outlineViewPr>
    <p:cViewPr>
      <p:scale>
        <a:sx n="33" d="100"/>
        <a:sy n="33" d="100"/>
      </p:scale>
      <p:origin x="54" y="340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87688301-9D0B-4DBD-9D3C-3ABF8998B549}" type="datetimeFigureOut">
              <a:rPr lang="ru-RU"/>
              <a:pPr>
                <a:defRPr/>
              </a:pPr>
              <a:t>26.02.2023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C9BB081C-CA64-41CB-82BE-FC853F2CEF1B}" type="slidenum">
              <a:rPr lang="ru-RU"/>
              <a:pPr>
                <a:defRPr/>
              </a:pPr>
              <a:t>‹#›</a:t>
            </a:fld>
            <a:endParaRPr lang="ru-RU"/>
          </a:p>
        </p:txBody>
      </p:sp>
    </p:spTree>
    <p:extLst>
      <p:ext uri="{BB962C8B-B14F-4D97-AF65-F5344CB8AC3E}">
        <p14:creationId xmlns:p14="http://schemas.microsoft.com/office/powerpoint/2010/main" val="22148261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a:lstStyle/>
          <a:p>
            <a:pPr eaLnBrk="1" hangingPunct="1"/>
            <a:endParaRPr lang="ru-RU" smtClean="0"/>
          </a:p>
        </p:txBody>
      </p:sp>
      <p:sp>
        <p:nvSpPr>
          <p:cNvPr id="28676"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597B859-F894-44A2-B325-A0EF689C7868}" type="slidenum">
              <a:rPr lang="ru-RU" sz="1200"/>
              <a:pPr algn="r"/>
              <a:t>1</a:t>
            </a:fld>
            <a:endParaRPr lang="ru-RU"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10</a:t>
            </a:fld>
            <a:endParaRPr lang="ru-RU"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12</a:t>
            </a:fld>
            <a:endParaRPr lang="ru-RU"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dirty="0"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13</a:t>
            </a:fld>
            <a:endParaRPr lang="ru-RU"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C9BB081C-CA64-41CB-82BE-FC853F2CEF1B}" type="slidenum">
              <a:rPr lang="ru-RU" smtClean="0"/>
              <a:pPr>
                <a:defRPr/>
              </a:pPr>
              <a:t>15</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18</a:t>
            </a:fld>
            <a:endParaRPr lang="ru-RU"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dirty="0"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2</a:t>
            </a:fld>
            <a:endParaRPr lang="ru-RU"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3</a:t>
            </a:fld>
            <a:endParaRPr lang="ru-RU"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4</a:t>
            </a:fld>
            <a:endParaRPr lang="ru-RU"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5</a:t>
            </a:fld>
            <a:endParaRPr lang="ru-RU"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6</a:t>
            </a:fld>
            <a:endParaRPr lang="ru-RU"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7</a:t>
            </a:fld>
            <a:endParaRPr lang="ru-RU"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8</a:t>
            </a:fld>
            <a:endParaRPr lang="ru-RU"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a:lstStyle/>
          <a:p>
            <a:pPr eaLnBrk="1" hangingPunct="1"/>
            <a:endParaRPr lang="ru-RU" smtClean="0"/>
          </a:p>
        </p:txBody>
      </p:sp>
      <p:sp>
        <p:nvSpPr>
          <p:cNvPr id="29700"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85EC0B3-2427-4DFC-8F3A-30DF819D3DB5}" type="slidenum">
              <a:rPr lang="ru-RU" sz="1200"/>
              <a:pPr algn="r"/>
              <a:t>9</a:t>
            </a:fld>
            <a:endParaRPr lang="ru-RU"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514F8FB9-B798-4811-A348-B67296E09B65}" type="datetime1">
              <a:rPr lang="ru-RU"/>
              <a:pPr>
                <a:defRPr/>
              </a:pPr>
              <a:t>26.02.2023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7A41284-9F10-457A-821E-77D2216FD5E0}"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30300E9-F9DD-4A63-932E-E422C462646C}" type="datetime1">
              <a:rPr lang="ru-RU"/>
              <a:pPr>
                <a:defRPr/>
              </a:pPr>
              <a:t>26.02.2023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D678A8A-80D2-4E8F-B08B-B25598E1BC0E}"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B084201-0C03-403F-B30C-626F316DA701}" type="datetime1">
              <a:rPr lang="ru-RU"/>
              <a:pPr>
                <a:defRPr/>
              </a:pPr>
              <a:t>26.02.2023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E71FFC9-5234-4023-B760-8326E0F8ECD8}"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6" descr="CoverOverlay.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5"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6" name="TextBox 5"/>
            <p:cNvSpPr txBox="1"/>
            <p:nvPr/>
          </p:nvSpPr>
          <p:spPr>
            <a:xfrm>
              <a:off x="4147073" y="1381459"/>
              <a:ext cx="877163" cy="923330"/>
            </a:xfrm>
            <a:prstGeom prst="rect">
              <a:avLst/>
            </a:prstGeom>
            <a:noFill/>
          </p:spPr>
          <p:txBody>
            <a:bodyPr wrap="none">
              <a:spAutoFit/>
            </a:bodyPr>
            <a:lstStyle/>
            <a:p>
              <a:pPr>
                <a:defRPr/>
              </a:pPr>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7"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solidFill>
                  <a:schemeClr val="tx2"/>
                </a:solidFill>
              </a:defRPr>
            </a:lvl1pPr>
          </a:lstStyle>
          <a:p>
            <a:pPr>
              <a:defRPr/>
            </a:pPr>
            <a:fld id="{89B19166-F693-4B15-A0A1-480B80DCBB43}" type="datetime1">
              <a:rPr lang="ru-RU"/>
              <a:pPr>
                <a:defRPr/>
              </a:pPr>
              <a:t>26.02.2023</a:t>
            </a:fld>
            <a:endParaRPr lang="ru-RU"/>
          </a:p>
        </p:txBody>
      </p:sp>
      <p:sp>
        <p:nvSpPr>
          <p:cNvPr id="10" name="Footer Placeholder 4"/>
          <p:cNvSpPr>
            <a:spLocks noGrp="1"/>
          </p:cNvSpPr>
          <p:nvPr>
            <p:ph type="ftr" sz="quarter" idx="11"/>
          </p:nvPr>
        </p:nvSpPr>
        <p:spPr/>
        <p:txBody>
          <a:bodyPr/>
          <a:lstStyle>
            <a:lvl1pPr>
              <a:defRPr>
                <a:solidFill>
                  <a:schemeClr val="tx2"/>
                </a:solidFill>
              </a:defRPr>
            </a:lvl1pPr>
          </a:lstStyle>
          <a:p>
            <a:pPr>
              <a:defRPr/>
            </a:pPr>
            <a:endParaRPr lang="ru-RU"/>
          </a:p>
        </p:txBody>
      </p:sp>
      <p:sp>
        <p:nvSpPr>
          <p:cNvPr id="11" name="Slide Number Placeholder 5"/>
          <p:cNvSpPr>
            <a:spLocks noGrp="1"/>
          </p:cNvSpPr>
          <p:nvPr>
            <p:ph type="sldNum" sz="quarter" idx="12"/>
          </p:nvPr>
        </p:nvSpPr>
        <p:spPr/>
        <p:txBody>
          <a:bodyPr/>
          <a:lstStyle>
            <a:lvl1pPr>
              <a:defRPr>
                <a:solidFill>
                  <a:schemeClr val="tx2"/>
                </a:solidFill>
              </a:defRPr>
            </a:lvl1pPr>
          </a:lstStyle>
          <a:p>
            <a:pPr>
              <a:defRPr/>
            </a:pPr>
            <a:fld id="{173C97E6-760A-428D-AE59-895BD48E2719}"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grpSp>
        <p:nvGrpSpPr>
          <p:cNvPr id="5" name="Group 12"/>
          <p:cNvGrpSpPr>
            <a:grpSpLocks/>
          </p:cNvGrpSpPr>
          <p:nvPr/>
        </p:nvGrpSpPr>
        <p:grpSpPr bwMode="auto">
          <a:xfrm>
            <a:off x="1173163" y="1392238"/>
            <a:ext cx="6778625" cy="923925"/>
            <a:chOff x="1172584" y="1381459"/>
            <a:chExt cx="6779110" cy="923330"/>
          </a:xfrm>
        </p:grpSpPr>
        <p:sp>
          <p:nvSpPr>
            <p:cNvPr id="6" name="TextBox 5"/>
            <p:cNvSpPr txBox="1">
              <a:spLocks noChangeArrowheads="1"/>
            </p:cNvSpPr>
            <p:nvPr/>
          </p:nvSpPr>
          <p:spPr bwMode="auto">
            <a:xfrm>
              <a:off x="4147772" y="1381459"/>
              <a:ext cx="876363" cy="923330"/>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5400" smtClean="0">
                  <a:solidFill>
                    <a:srgbClr val="DBA455"/>
                  </a:solidFill>
                  <a:latin typeface="Wingdings" pitchFamily="2" charset="2"/>
                </a:rPr>
                <a:t></a:t>
              </a:r>
            </a:p>
          </p:txBody>
        </p:sp>
        <p:cxnSp>
          <p:nvCxnSpPr>
            <p:cNvPr id="7" name="Straight Connector 14"/>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15"/>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Date Placeholder 4"/>
          <p:cNvSpPr>
            <a:spLocks noGrp="1"/>
          </p:cNvSpPr>
          <p:nvPr>
            <p:ph type="dt" sz="half" idx="15"/>
          </p:nvPr>
        </p:nvSpPr>
        <p:spPr/>
        <p:txBody>
          <a:bodyPr/>
          <a:lstStyle>
            <a:lvl1pPr>
              <a:defRPr/>
            </a:lvl1pPr>
          </a:lstStyle>
          <a:p>
            <a:pPr>
              <a:defRPr/>
            </a:pPr>
            <a:fld id="{92765778-5299-40C1-BAB7-7CC75BA0B841}" type="datetime1">
              <a:rPr lang="ru-RU"/>
              <a:pPr>
                <a:defRPr/>
              </a:pPr>
              <a:t>26.02.2023</a:t>
            </a:fld>
            <a:endParaRPr lang="ru-RU"/>
          </a:p>
        </p:txBody>
      </p:sp>
      <p:sp>
        <p:nvSpPr>
          <p:cNvPr id="13" name="Footer Placeholder 5"/>
          <p:cNvSpPr>
            <a:spLocks noGrp="1"/>
          </p:cNvSpPr>
          <p:nvPr>
            <p:ph type="ftr" sz="quarter" idx="16"/>
          </p:nvPr>
        </p:nvSpPr>
        <p:spPr/>
        <p:txBody>
          <a:bodyPr/>
          <a:lstStyle>
            <a:lvl1pPr>
              <a:defRPr/>
            </a:lvl1pPr>
          </a:lstStyle>
          <a:p>
            <a:pPr>
              <a:defRPr/>
            </a:pPr>
            <a:endParaRPr lang="ru-RU"/>
          </a:p>
        </p:txBody>
      </p:sp>
      <p:sp>
        <p:nvSpPr>
          <p:cNvPr id="14" name="Slide Number Placeholder 6"/>
          <p:cNvSpPr>
            <a:spLocks noGrp="1"/>
          </p:cNvSpPr>
          <p:nvPr>
            <p:ph type="sldNum" sz="quarter" idx="17"/>
          </p:nvPr>
        </p:nvSpPr>
        <p:spPr/>
        <p:txBody>
          <a:bodyPr/>
          <a:lstStyle>
            <a:lvl1pPr>
              <a:defRPr/>
            </a:lvl1pPr>
          </a:lstStyle>
          <a:p>
            <a:pPr>
              <a:defRPr/>
            </a:pPr>
            <a:fld id="{AAC9CA6B-50D7-495E-AC09-BDD618039BFE}"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grpSp>
        <p:nvGrpSpPr>
          <p:cNvPr id="7" name="Group 13"/>
          <p:cNvGrpSpPr>
            <a:grpSpLocks/>
          </p:cNvGrpSpPr>
          <p:nvPr/>
        </p:nvGrpSpPr>
        <p:grpSpPr bwMode="auto">
          <a:xfrm>
            <a:off x="1173163" y="1392238"/>
            <a:ext cx="6778625" cy="923925"/>
            <a:chOff x="1172584" y="1381459"/>
            <a:chExt cx="6779110" cy="923330"/>
          </a:xfrm>
        </p:grpSpPr>
        <p:sp>
          <p:nvSpPr>
            <p:cNvPr id="8" name="TextBox 7"/>
            <p:cNvSpPr txBox="1">
              <a:spLocks noChangeArrowheads="1"/>
            </p:cNvSpPr>
            <p:nvPr/>
          </p:nvSpPr>
          <p:spPr bwMode="auto">
            <a:xfrm>
              <a:off x="4147772" y="1381459"/>
              <a:ext cx="876363" cy="923330"/>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5400" smtClean="0">
                  <a:solidFill>
                    <a:srgbClr val="DBA455"/>
                  </a:solidFill>
                  <a:latin typeface="Wingdings" pitchFamily="2" charset="2"/>
                </a:rPr>
                <a:t></a:t>
              </a:r>
            </a:p>
          </p:txBody>
        </p:sp>
        <p:cxnSp>
          <p:nvCxnSpPr>
            <p:cNvPr id="9" name="Straight Connector 16"/>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6"/>
          <p:cNvSpPr>
            <a:spLocks noGrp="1"/>
          </p:cNvSpPr>
          <p:nvPr>
            <p:ph type="dt" sz="half" idx="10"/>
          </p:nvPr>
        </p:nvSpPr>
        <p:spPr/>
        <p:txBody>
          <a:bodyPr/>
          <a:lstStyle>
            <a:lvl1pPr>
              <a:defRPr/>
            </a:lvl1pPr>
          </a:lstStyle>
          <a:p>
            <a:pPr>
              <a:defRPr/>
            </a:pPr>
            <a:fld id="{463BCA7A-F013-4447-AF27-CB7E15D355DD}" type="datetime1">
              <a:rPr lang="ru-RU"/>
              <a:pPr>
                <a:defRPr/>
              </a:pPr>
              <a:t>26.02.2023</a:t>
            </a:fld>
            <a:endParaRPr lang="ru-RU"/>
          </a:p>
        </p:txBody>
      </p:sp>
      <p:sp>
        <p:nvSpPr>
          <p:cNvPr id="12" name="Footer Placeholder 7"/>
          <p:cNvSpPr>
            <a:spLocks noGrp="1"/>
          </p:cNvSpPr>
          <p:nvPr>
            <p:ph type="ftr" sz="quarter" idx="11"/>
          </p:nvPr>
        </p:nvSpPr>
        <p:spPr/>
        <p:txBody>
          <a:bodyPr/>
          <a:lstStyle>
            <a:lvl1pPr>
              <a:defRPr/>
            </a:lvl1pPr>
          </a:lstStyle>
          <a:p>
            <a:pPr>
              <a:defRPr/>
            </a:pPr>
            <a:endParaRPr lang="ru-RU"/>
          </a:p>
        </p:txBody>
      </p:sp>
      <p:sp>
        <p:nvSpPr>
          <p:cNvPr id="13" name="Slide Number Placeholder 8"/>
          <p:cNvSpPr>
            <a:spLocks noGrp="1"/>
          </p:cNvSpPr>
          <p:nvPr>
            <p:ph type="sldNum" sz="quarter" idx="12"/>
          </p:nvPr>
        </p:nvSpPr>
        <p:spPr/>
        <p:txBody>
          <a:bodyPr/>
          <a:lstStyle>
            <a:lvl1pPr>
              <a:defRPr/>
            </a:lvl1pPr>
          </a:lstStyle>
          <a:p>
            <a:pPr>
              <a:defRPr/>
            </a:pPr>
            <a:fld id="{B69A5730-3B65-4B96-B869-4230A2C46C5B}"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grpSp>
        <p:nvGrpSpPr>
          <p:cNvPr id="3" name="Group 9"/>
          <p:cNvGrpSpPr>
            <a:grpSpLocks/>
          </p:cNvGrpSpPr>
          <p:nvPr/>
        </p:nvGrpSpPr>
        <p:grpSpPr bwMode="auto">
          <a:xfrm>
            <a:off x="1173163" y="1392238"/>
            <a:ext cx="6778625" cy="923925"/>
            <a:chOff x="1172584" y="1381459"/>
            <a:chExt cx="6779110" cy="923330"/>
          </a:xfrm>
        </p:grpSpPr>
        <p:sp>
          <p:nvSpPr>
            <p:cNvPr id="4" name="TextBox 3"/>
            <p:cNvSpPr txBox="1">
              <a:spLocks noChangeArrowheads="1"/>
            </p:cNvSpPr>
            <p:nvPr/>
          </p:nvSpPr>
          <p:spPr bwMode="auto">
            <a:xfrm>
              <a:off x="4147772" y="1381459"/>
              <a:ext cx="876363" cy="923330"/>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5400" smtClean="0">
                  <a:solidFill>
                    <a:srgbClr val="DBA455"/>
                  </a:solidFill>
                  <a:latin typeface="Wingdings" pitchFamily="2" charset="2"/>
                </a:rPr>
                <a:t></a:t>
              </a:r>
            </a:p>
          </p:txBody>
        </p:sp>
        <p:cxnSp>
          <p:nvCxnSpPr>
            <p:cNvPr id="5" name="Straight Connector 14"/>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15"/>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lvl1pPr>
              <a:defRPr/>
            </a:lvl1pPr>
          </a:lstStyle>
          <a:p>
            <a:pPr>
              <a:defRPr/>
            </a:pPr>
            <a:fld id="{5D93904C-D62A-45C2-AE94-B5BF01EB7E5B}" type="datetime1">
              <a:rPr lang="ru-RU"/>
              <a:pPr>
                <a:defRPr/>
              </a:pPr>
              <a:t>26.02.2023</a:t>
            </a:fld>
            <a:endParaRPr lang="ru-RU"/>
          </a:p>
        </p:txBody>
      </p:sp>
      <p:sp>
        <p:nvSpPr>
          <p:cNvPr id="8" name="Footer Placeholder 3"/>
          <p:cNvSpPr>
            <a:spLocks noGrp="1"/>
          </p:cNvSpPr>
          <p:nvPr>
            <p:ph type="ftr" sz="quarter" idx="11"/>
          </p:nvPr>
        </p:nvSpPr>
        <p:spPr/>
        <p:txBody>
          <a:bodyPr/>
          <a:lstStyle>
            <a:lvl1pPr>
              <a:defRPr/>
            </a:lvl1pPr>
          </a:lstStyle>
          <a:p>
            <a:pPr>
              <a:defRPr/>
            </a:pPr>
            <a:endParaRPr lang="ru-RU"/>
          </a:p>
        </p:txBody>
      </p:sp>
      <p:sp>
        <p:nvSpPr>
          <p:cNvPr id="9" name="Slide Number Placeholder 4"/>
          <p:cNvSpPr>
            <a:spLocks noGrp="1"/>
          </p:cNvSpPr>
          <p:nvPr>
            <p:ph type="sldNum" sz="quarter" idx="12"/>
          </p:nvPr>
        </p:nvSpPr>
        <p:spPr/>
        <p:txBody>
          <a:bodyPr/>
          <a:lstStyle>
            <a:lvl1pPr>
              <a:defRPr/>
            </a:lvl1pPr>
          </a:lstStyle>
          <a:p>
            <a:pPr>
              <a:defRPr/>
            </a:pPr>
            <a:fld id="{B3B81B83-1EE2-49FC-88B6-FF33F46289D0}"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815060-A565-4817-A0E6-4102593C316D}" type="datetime1">
              <a:rPr lang="ru-RU"/>
              <a:pPr>
                <a:defRPr/>
              </a:pPr>
              <a:t>26.02.2023</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D547D69E-F76E-49D5-BF13-1C83EB68F98E}"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236BD5EF-6F61-493F-B5EA-C7A78D1B2F01}" type="datetime1">
              <a:rPr lang="ru-RU"/>
              <a:pPr>
                <a:defRPr/>
              </a:pPr>
              <a:t>26.02.2023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A011A863-FE41-4BB8-888F-392C4580C14B}"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9E38AB6B-A8A5-4491-95E5-F63DECE3D0E4}" type="datetime1">
              <a:rPr lang="ru-RU"/>
              <a:pPr>
                <a:defRPr/>
              </a:pPr>
              <a:t>26.02.2023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0B65AECE-A58B-4E5F-BCD9-C84828CA05E2}"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grpSp>
        <p:nvGrpSpPr>
          <p:cNvPr id="4" name="Group 10"/>
          <p:cNvGrpSpPr>
            <a:grpSpLocks/>
          </p:cNvGrpSpPr>
          <p:nvPr/>
        </p:nvGrpSpPr>
        <p:grpSpPr bwMode="auto">
          <a:xfrm>
            <a:off x="1173163" y="1392238"/>
            <a:ext cx="6778625" cy="923925"/>
            <a:chOff x="1172584" y="1381459"/>
            <a:chExt cx="6779110" cy="923330"/>
          </a:xfrm>
        </p:grpSpPr>
        <p:sp>
          <p:nvSpPr>
            <p:cNvPr id="5" name="TextBox 4"/>
            <p:cNvSpPr txBox="1">
              <a:spLocks noChangeArrowheads="1"/>
            </p:cNvSpPr>
            <p:nvPr/>
          </p:nvSpPr>
          <p:spPr bwMode="auto">
            <a:xfrm>
              <a:off x="4147772" y="1381459"/>
              <a:ext cx="876363" cy="923330"/>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5400" smtClean="0">
                  <a:solidFill>
                    <a:srgbClr val="DBA455"/>
                  </a:solidFill>
                  <a:latin typeface="Wingdings" pitchFamily="2" charset="2"/>
                </a:rPr>
                <a:t></a:t>
              </a:r>
            </a:p>
          </p:txBody>
        </p:sp>
        <p:cxnSp>
          <p:nvCxnSpPr>
            <p:cNvPr id="6" name="Straight Connector 15"/>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6"/>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Date Placeholder 3"/>
          <p:cNvSpPr>
            <a:spLocks noGrp="1"/>
          </p:cNvSpPr>
          <p:nvPr>
            <p:ph type="dt" sz="half" idx="10"/>
          </p:nvPr>
        </p:nvSpPr>
        <p:spPr/>
        <p:txBody>
          <a:bodyPr/>
          <a:lstStyle>
            <a:lvl1pPr>
              <a:defRPr/>
            </a:lvl1pPr>
          </a:lstStyle>
          <a:p>
            <a:pPr>
              <a:defRPr/>
            </a:pPr>
            <a:fld id="{FEFA913D-7D2D-41AD-9ACE-F7583D159262}" type="datetime1">
              <a:rPr lang="ru-RU"/>
              <a:pPr>
                <a:defRPr/>
              </a:pPr>
              <a:t>26.02.2023</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3D849027-7529-484B-929F-7FE664EF006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35903BE-C335-4C3B-B596-521F623B96D0}" type="datetime1">
              <a:rPr lang="ru-RU"/>
              <a:pPr>
                <a:defRPr/>
              </a:pPr>
              <a:t>26.02.2023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1C5D707-A138-4217-BADD-B40C5D506DD8}"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grpSp>
        <p:nvGrpSpPr>
          <p:cNvPr id="4" name="Group 10"/>
          <p:cNvGrpSpPr>
            <a:grpSpLocks/>
          </p:cNvGrpSpPr>
          <p:nvPr/>
        </p:nvGrpSpPr>
        <p:grpSpPr bwMode="auto">
          <a:xfrm rot="5400000">
            <a:off x="3908425" y="2881313"/>
            <a:ext cx="5481637" cy="922338"/>
            <a:chOff x="1815339" y="1381459"/>
            <a:chExt cx="5480154" cy="923330"/>
          </a:xfrm>
        </p:grpSpPr>
        <p:sp>
          <p:nvSpPr>
            <p:cNvPr id="5" name="TextBox 4"/>
            <p:cNvSpPr txBox="1">
              <a:spLocks noChangeArrowheads="1"/>
            </p:cNvSpPr>
            <p:nvPr/>
          </p:nvSpPr>
          <p:spPr bwMode="auto">
            <a:xfrm>
              <a:off x="4146745" y="1381458"/>
              <a:ext cx="877650" cy="923330"/>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5400" smtClean="0">
                  <a:solidFill>
                    <a:srgbClr val="DBA455"/>
                  </a:solidFill>
                  <a:latin typeface="Wingdings" pitchFamily="2" charset="2"/>
                </a:rPr>
                <a:t></a:t>
              </a:r>
            </a:p>
          </p:txBody>
        </p:sp>
        <p:cxnSp>
          <p:nvCxnSpPr>
            <p:cNvPr id="6" name="Straight Connector 12"/>
            <p:cNvCxnSpPr/>
            <p:nvPr/>
          </p:nvCxnSpPr>
          <p:spPr>
            <a:xfrm flipH="1" flipV="1">
              <a:off x="1815339" y="1924967"/>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3"/>
            <p:cNvCxnSpPr/>
            <p:nvPr/>
          </p:nvCxnSpPr>
          <p:spPr>
            <a:xfrm rot="10800000">
              <a:off x="4826011" y="1928146"/>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Date Placeholder 3"/>
          <p:cNvSpPr>
            <a:spLocks noGrp="1"/>
          </p:cNvSpPr>
          <p:nvPr>
            <p:ph type="dt" sz="half" idx="10"/>
          </p:nvPr>
        </p:nvSpPr>
        <p:spPr/>
        <p:txBody>
          <a:bodyPr/>
          <a:lstStyle>
            <a:lvl1pPr>
              <a:defRPr/>
            </a:lvl1pPr>
          </a:lstStyle>
          <a:p>
            <a:pPr>
              <a:defRPr/>
            </a:pPr>
            <a:fld id="{A43A3C7B-6593-4213-A039-22E628FF1967}" type="datetime1">
              <a:rPr lang="ru-RU"/>
              <a:pPr>
                <a:defRPr/>
              </a:pPr>
              <a:t>26.02.2023</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15768FA6-A626-4E39-BEF8-2E77E7694092}"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2706" name="Rectangle 2"/>
          <p:cNvSpPr>
            <a:spLocks noGrp="1" noChangeArrowheads="1"/>
          </p:cNvSpPr>
          <p:nvPr>
            <p:ph type="ctrTitle" sz="quarter"/>
          </p:nvPr>
        </p:nvSpPr>
        <p:spPr>
          <a:xfrm>
            <a:off x="685800" y="1676400"/>
            <a:ext cx="7772400" cy="1828800"/>
          </a:xfrm>
        </p:spPr>
        <p:txBody>
          <a:bodyPr/>
          <a:lstStyle>
            <a:lvl1pPr>
              <a:defRPr/>
            </a:lvl1pPr>
          </a:lstStyle>
          <a:p>
            <a:r>
              <a:rPr lang="ru-RU"/>
              <a:t>Образец заголовка</a:t>
            </a:r>
          </a:p>
        </p:txBody>
      </p:sp>
      <p:sp>
        <p:nvSpPr>
          <p:cNvPr id="727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fld id="{EA9D0B78-457C-4808-96D1-2F856FD0C467}" type="datetime1">
              <a:rPr lang="ru-RU"/>
              <a:pPr>
                <a:defRPr/>
              </a:pPr>
              <a:t>26.02.2023</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8CEF8AA-4D86-4D91-BF82-43BB38BBD0C4}"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EED5D16-68BC-451D-AE78-A2A198E7AABB}" type="datetime1">
              <a:rPr lang="ru-RU"/>
              <a:pPr>
                <a:defRPr/>
              </a:pPr>
              <a:t>26.02.2023</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48CDE2E-D85D-42B3-9065-BEC797416958}"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686CDCDF-61BC-4A9B-B116-4865C7667EAD}" type="datetime1">
              <a:rPr lang="ru-RU"/>
              <a:pPr>
                <a:defRPr/>
              </a:pPr>
              <a:t>26.02.2023</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71C33AC-4190-4627-B60D-21CBAFC155F4}" type="slidenum">
              <a:rPr lang="ru-RU"/>
              <a:pPr>
                <a:defRPr/>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2B83133B-6A01-434D-A0DA-467D63CA20B6}" type="datetime1">
              <a:rPr lang="ru-RU"/>
              <a:pPr>
                <a:defRPr/>
              </a:pPr>
              <a:t>26.02.2023</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ABC841C-F1DB-492D-82D2-6B1FD8A7C8E3}" type="slidenum">
              <a:rPr lang="ru-RU"/>
              <a:pPr>
                <a:defRPr/>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E0581343-985D-4057-94BC-E5E9E3AC200E}" type="datetime1">
              <a:rPr lang="ru-RU"/>
              <a:pPr>
                <a:defRPr/>
              </a:pPr>
              <a:t>26.02.2023</a:t>
            </a:fld>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D54661B2-1420-4CDA-9AA8-9419ABEDD025}" type="slidenum">
              <a:rPr lang="ru-RU"/>
              <a:pPr>
                <a:defRPr/>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28AA5777-63FD-49BD-BF5F-30FACFDD312F}" type="datetime1">
              <a:rPr lang="ru-RU"/>
              <a:pPr>
                <a:defRPr/>
              </a:pPr>
              <a:t>26.02.2023</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19143BA-C65F-4948-95CF-118F06801A1E}" type="slidenum">
              <a:rPr lang="ru-RU"/>
              <a:pPr>
                <a:defRPr/>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30FD545-352A-4352-AEF8-2B7772B498E3}" type="datetime1">
              <a:rPr lang="ru-RU"/>
              <a:pPr>
                <a:defRPr/>
              </a:pPr>
              <a:t>26.02.2023</a:t>
            </a:fld>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1CA537A3-3936-4825-B220-FB03E10651A6}" type="slidenum">
              <a:rPr lang="ru-RU"/>
              <a:pPr>
                <a:defRPr/>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A02F90B-254C-48DB-8B34-A13CEF9A668D}" type="datetime1">
              <a:rPr lang="ru-RU"/>
              <a:pPr>
                <a:defRPr/>
              </a:pPr>
              <a:t>26.02.2023</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18708CA-A5F5-48A2-AA32-6B7E28AC56CF}" type="slidenum">
              <a:rPr lang="ru-RU"/>
              <a:pPr>
                <a:defRPr/>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F699490-6651-4296-8CB2-0A8DE465E4FC}" type="datetime1">
              <a:rPr lang="ru-RU"/>
              <a:pPr>
                <a:defRPr/>
              </a:pPr>
              <a:t>26.02.2023</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88F5769-1F15-42A3-BBAC-69292049E8DF}"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A37F88D-A5BB-495B-9420-18862F8ACE02}" type="datetime1">
              <a:rPr lang="ru-RU"/>
              <a:pPr>
                <a:defRPr/>
              </a:pPr>
              <a:t>26.02.2023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BA22A58-B1E4-48DF-AAE4-9A9885F27940}" type="slidenum">
              <a:rPr lang="ru-RU"/>
              <a:pPr>
                <a:defRPr/>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D1C7FF3-03B6-452F-B5CA-E28826C8B131}" type="datetime1">
              <a:rPr lang="ru-RU"/>
              <a:pPr>
                <a:defRPr/>
              </a:pPr>
              <a:t>26.02.2023</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2C58D92-0223-4F3C-9CFF-5CA807BF5BCF}" type="slidenum">
              <a:rPr lang="ru-RU"/>
              <a:pPr>
                <a:defRPr/>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81000"/>
            <a:ext cx="2057400"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381000"/>
            <a:ext cx="6019800"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2468417-E729-44B8-8B7D-653F3D977A44}" type="datetime1">
              <a:rPr lang="ru-RU"/>
              <a:pPr>
                <a:defRPr/>
              </a:pPr>
              <a:t>26.02.2023</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1B39C88-960B-413F-AC2D-EE5A8A938D97}" type="slidenum">
              <a:rPr lang="ru-RU"/>
              <a:pPr>
                <a:defRPr/>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381000"/>
            <a:ext cx="8229600" cy="13716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9812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41148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41148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CCB5FE4E-4408-4129-9927-1FFBEA13A1C2}" type="datetime1">
              <a:rPr lang="ru-RU"/>
              <a:pPr>
                <a:defRPr/>
              </a:pPr>
              <a:t>26.02.2023</a:t>
            </a:fld>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C4199055-5AFD-47A2-966C-9E34C6C34FF6}"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A114EAB-3527-402B-8432-19B0C3F480D1}" type="datetime1">
              <a:rPr lang="ru-RU"/>
              <a:pPr>
                <a:defRPr/>
              </a:pPr>
              <a:t>26.02.2023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713D75A-2793-4968-A3F7-B2350B6AB456}"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9879002-FF22-4303-9D92-562D49FFDBC5}" type="datetime1">
              <a:rPr lang="ru-RU"/>
              <a:pPr>
                <a:defRPr/>
              </a:pPr>
              <a:t>26.02.2023</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38B5DC72-5CC9-4308-9003-5810533F99D9}"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2AAAEF0F-1BF0-4CE0-AD53-B928D3CB08AE}" type="datetime1">
              <a:rPr lang="ru-RU"/>
              <a:pPr>
                <a:defRPr/>
              </a:pPr>
              <a:t>26.02.2023</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E0D833C-68C9-46D8-A79E-45D1DFBFF181}"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C850707-3F2F-4C1E-A014-BC0AF3CD9C46}" type="datetime1">
              <a:rPr lang="ru-RU"/>
              <a:pPr>
                <a:defRPr/>
              </a:pPr>
              <a:t>26.02.2023</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D19645E9-C764-466B-BA18-5F4F1094D2D7}"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AE23B8C-01AB-4F82-87BD-3281881CFB33}" type="datetime1">
              <a:rPr lang="ru-RU"/>
              <a:pPr>
                <a:defRPr/>
              </a:pPr>
              <a:t>26.02.2023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BE39BA9-7C3B-4E21-AB06-80F55E94E138}"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AF65CEB-C382-41CE-93FC-460932A4B010}" type="datetime1">
              <a:rPr lang="ru-RU"/>
              <a:pPr>
                <a:defRPr/>
              </a:pPr>
              <a:t>26.02.2023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F3463A5-4C42-4F26-B27E-C881E52D78E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6541641-2B0C-443C-A507-FD0C9915964D}" type="datetime1">
              <a:rPr lang="ru-RU"/>
              <a:pPr>
                <a:defRPr/>
              </a:pPr>
              <a:t>26.02.2023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95DF2D2-FCA7-4B7B-AD01-C56EAFB4F49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598" r:id="rId1"/>
    <p:sldLayoutId id="2147485599" r:id="rId2"/>
    <p:sldLayoutId id="2147485600" r:id="rId3"/>
    <p:sldLayoutId id="2147485601" r:id="rId4"/>
    <p:sldLayoutId id="2147485602" r:id="rId5"/>
    <p:sldLayoutId id="2147485603" r:id="rId6"/>
    <p:sldLayoutId id="2147485604" r:id="rId7"/>
    <p:sldLayoutId id="2147485605" r:id="rId8"/>
    <p:sldLayoutId id="2147485606" r:id="rId9"/>
    <p:sldLayoutId id="2147485607" r:id="rId10"/>
    <p:sldLayoutId id="214748560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053" name="Title Placeholder 1"/>
          <p:cNvSpPr>
            <a:spLocks noGrp="1"/>
          </p:cNvSpPr>
          <p:nvPr>
            <p:ph type="title"/>
          </p:nvPr>
        </p:nvSpPr>
        <p:spPr bwMode="auto">
          <a:xfrm>
            <a:off x="688975" y="569913"/>
            <a:ext cx="7756525" cy="1054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2054" name="Text Placeholder 2"/>
          <p:cNvSpPr>
            <a:spLocks noGrp="1"/>
          </p:cNvSpPr>
          <p:nvPr>
            <p:ph type="body" idx="1"/>
          </p:nvPr>
        </p:nvSpPr>
        <p:spPr bwMode="auto">
          <a:xfrm>
            <a:off x="698500" y="2247900"/>
            <a:ext cx="7747000" cy="3878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360363" y="6161088"/>
            <a:ext cx="2133600" cy="365125"/>
          </a:xfrm>
          <a:prstGeom prst="rect">
            <a:avLst/>
          </a:prstGeom>
        </p:spPr>
        <p:txBody>
          <a:bodyPr vert="horz" lIns="91440" tIns="45720" rIns="91440" bIns="45720" rtlCol="0" anchor="ctr"/>
          <a:lstStyle>
            <a:lvl1pPr algn="l">
              <a:defRPr sz="1200">
                <a:solidFill>
                  <a:schemeClr val="tx2"/>
                </a:solidFill>
              </a:defRPr>
            </a:lvl1pPr>
          </a:lstStyle>
          <a:p>
            <a:pPr>
              <a:defRPr/>
            </a:pPr>
            <a:fld id="{0EAABD1B-53E2-4750-900E-7EEC5C5054CA}" type="datetime1">
              <a:rPr lang="ru-RU"/>
              <a:pPr>
                <a:defRPr/>
              </a:pPr>
              <a:t>26.02.2023</a:t>
            </a:fld>
            <a:endParaRPr lang="ru-RU"/>
          </a:p>
        </p:txBody>
      </p:sp>
      <p:sp>
        <p:nvSpPr>
          <p:cNvPr id="5" name="Footer Placeholder 4"/>
          <p:cNvSpPr>
            <a:spLocks noGrp="1"/>
          </p:cNvSpPr>
          <p:nvPr>
            <p:ph type="ftr" sz="quarter" idx="3"/>
          </p:nvPr>
        </p:nvSpPr>
        <p:spPr>
          <a:xfrm>
            <a:off x="3124200" y="6161088"/>
            <a:ext cx="2895600"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ru-RU"/>
          </a:p>
        </p:txBody>
      </p:sp>
      <p:sp>
        <p:nvSpPr>
          <p:cNvPr id="6" name="Slide Number Placeholder 5"/>
          <p:cNvSpPr>
            <a:spLocks noGrp="1"/>
          </p:cNvSpPr>
          <p:nvPr>
            <p:ph type="sldNum" sz="quarter" idx="4"/>
          </p:nvPr>
        </p:nvSpPr>
        <p:spPr>
          <a:xfrm>
            <a:off x="6638925" y="6161088"/>
            <a:ext cx="2133600" cy="365125"/>
          </a:xfrm>
          <a:prstGeom prst="rect">
            <a:avLst/>
          </a:prstGeom>
        </p:spPr>
        <p:txBody>
          <a:bodyPr vert="horz" lIns="91440" tIns="45720" rIns="91440" bIns="45720" rtlCol="0" anchor="ctr"/>
          <a:lstStyle>
            <a:lvl1pPr algn="r">
              <a:defRPr sz="1200">
                <a:solidFill>
                  <a:schemeClr val="tx2"/>
                </a:solidFill>
              </a:defRPr>
            </a:lvl1pPr>
          </a:lstStyle>
          <a:p>
            <a:pPr>
              <a:defRPr/>
            </a:pPr>
            <a:fld id="{6993EE2D-BA08-45E5-9834-6DD737F4409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09" r:id="rId5"/>
    <p:sldLayoutId id="2147485610" r:id="rId6"/>
    <p:sldLayoutId id="2147485611" r:id="rId7"/>
    <p:sldLayoutId id="2147485658" r:id="rId8"/>
    <p:sldLayoutId id="2147485659" r:id="rId9"/>
  </p:sldLayoutIdLst>
  <p:hf hdr="0" ftr="0" dt="0"/>
  <p:txStyles>
    <p:titleStyle>
      <a:lvl1pPr algn="ctr" rtl="0" eaLnBrk="0" fontAlgn="base" hangingPunct="0">
        <a:spcBef>
          <a:spcPct val="0"/>
        </a:spcBef>
        <a:spcAft>
          <a:spcPct val="0"/>
        </a:spcAft>
        <a:defRPr sz="5400" kern="12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Times New Roman" pitchFamily="18" charset="0"/>
        </a:defRPr>
      </a:lvl2pPr>
      <a:lvl3pPr algn="ctr" rtl="0" eaLnBrk="0" fontAlgn="base" hangingPunct="0">
        <a:spcBef>
          <a:spcPct val="0"/>
        </a:spcBef>
        <a:spcAft>
          <a:spcPct val="0"/>
        </a:spcAft>
        <a:defRPr sz="5400">
          <a:solidFill>
            <a:schemeClr val="tx2"/>
          </a:solidFill>
          <a:latin typeface="Times New Roman" pitchFamily="18" charset="0"/>
        </a:defRPr>
      </a:lvl3pPr>
      <a:lvl4pPr algn="ctr" rtl="0" eaLnBrk="0" fontAlgn="base" hangingPunct="0">
        <a:spcBef>
          <a:spcPct val="0"/>
        </a:spcBef>
        <a:spcAft>
          <a:spcPct val="0"/>
        </a:spcAft>
        <a:defRPr sz="5400">
          <a:solidFill>
            <a:schemeClr val="tx2"/>
          </a:solidFill>
          <a:latin typeface="Times New Roman" pitchFamily="18" charset="0"/>
        </a:defRPr>
      </a:lvl4pPr>
      <a:lvl5pPr algn="ctr" rtl="0" eaLnBrk="0" fontAlgn="base" hangingPunct="0">
        <a:spcBef>
          <a:spcPct val="0"/>
        </a:spcBef>
        <a:spcAft>
          <a:spcPct val="0"/>
        </a:spcAft>
        <a:defRPr sz="5400">
          <a:solidFill>
            <a:schemeClr val="tx2"/>
          </a:solidFill>
          <a:latin typeface="Times New Roman"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ct val="0"/>
        </a:spcAft>
        <a:buClr>
          <a:schemeClr val="accent1"/>
        </a:buClr>
        <a:buFont typeface="Wingdings" pitchFamily="2" charset="2"/>
        <a:buChar char=""/>
        <a:defRPr sz="2400" kern="1200">
          <a:solidFill>
            <a:srgbClr val="262626"/>
          </a:solidFill>
          <a:latin typeface="+mn-lt"/>
          <a:ea typeface="+mn-ea"/>
          <a:cs typeface="+mn-cs"/>
        </a:defRPr>
      </a:lvl1pPr>
      <a:lvl2pPr marL="776288" indent="-365125" algn="l" rtl="0" eaLnBrk="0" fontAlgn="base" hangingPunct="0">
        <a:spcBef>
          <a:spcPct val="20000"/>
        </a:spcBef>
        <a:spcAft>
          <a:spcPct val="0"/>
        </a:spcAft>
        <a:buClr>
          <a:schemeClr val="accent1"/>
        </a:buClr>
        <a:buFont typeface="Wingdings" pitchFamily="2" charset="2"/>
        <a:buChar char=""/>
        <a:defRPr sz="2200" kern="1200">
          <a:solidFill>
            <a:srgbClr val="262626"/>
          </a:solidFill>
          <a:latin typeface="+mn-lt"/>
          <a:ea typeface="+mn-ea"/>
          <a:cs typeface="+mn-cs"/>
        </a:defRPr>
      </a:lvl2pPr>
      <a:lvl3pPr marL="1143000" indent="-365125" algn="l" rtl="0" eaLnBrk="0" fontAlgn="base" hangingPunct="0">
        <a:spcBef>
          <a:spcPct val="20000"/>
        </a:spcBef>
        <a:spcAft>
          <a:spcPct val="0"/>
        </a:spcAft>
        <a:buClr>
          <a:schemeClr val="accent1"/>
        </a:buClr>
        <a:buFont typeface="Wingdings" pitchFamily="2" charset="2"/>
        <a:buChar char=""/>
        <a:defRPr sz="2000" kern="1200">
          <a:solidFill>
            <a:srgbClr val="262626"/>
          </a:solidFill>
          <a:latin typeface="+mn-lt"/>
          <a:ea typeface="+mn-ea"/>
          <a:cs typeface="+mn-cs"/>
        </a:defRPr>
      </a:lvl3pPr>
      <a:lvl4pPr marL="1508125" indent="-319088" algn="l" rtl="0" eaLnBrk="0" fontAlgn="base" hangingPunct="0">
        <a:spcBef>
          <a:spcPct val="20000"/>
        </a:spcBef>
        <a:spcAft>
          <a:spcPct val="0"/>
        </a:spcAft>
        <a:buClr>
          <a:schemeClr val="accent1"/>
        </a:buClr>
        <a:buFont typeface="Wingdings" pitchFamily="2" charset="2"/>
        <a:buChar char=""/>
        <a:defRPr sz="2000" kern="1200">
          <a:solidFill>
            <a:srgbClr val="262626"/>
          </a:solidFill>
          <a:latin typeface="+mn-lt"/>
          <a:ea typeface="+mn-ea"/>
          <a:cs typeface="+mn-cs"/>
        </a:defRPr>
      </a:lvl4pPr>
      <a:lvl5pPr marL="1828800" indent="-319088" algn="l" rtl="0" eaLnBrk="0" fontAlgn="base" hangingPunct="0">
        <a:spcBef>
          <a:spcPct val="20000"/>
        </a:spcBef>
        <a:spcAft>
          <a:spcPct val="0"/>
        </a:spcAft>
        <a:buClr>
          <a:schemeClr val="accent1"/>
        </a:buClr>
        <a:buFont typeface="Wingdings" pitchFamily="2" charset="2"/>
        <a:buChar char=""/>
        <a:defRPr sz="1600" kern="1200">
          <a:solidFill>
            <a:srgbClr val="262626"/>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168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16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effectLst>
                  <a:outerShdw blurRad="38100" dist="38100" dir="2700000" algn="tl">
                    <a:srgbClr val="000000"/>
                  </a:outerShdw>
                </a:effectLst>
              </a:defRPr>
            </a:lvl1pPr>
          </a:lstStyle>
          <a:p>
            <a:pPr>
              <a:defRPr/>
            </a:pPr>
            <a:fld id="{3EE2E60A-DBE9-4C36-8E7A-03760415018D}" type="datetime1">
              <a:rPr lang="ru-RU"/>
              <a:pPr>
                <a:defRPr/>
              </a:pPr>
              <a:t>26.02.2023</a:t>
            </a:fld>
            <a:endParaRPr lang="ru-RU"/>
          </a:p>
        </p:txBody>
      </p:sp>
      <p:sp>
        <p:nvSpPr>
          <p:cNvPr id="716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effectLst>
                  <a:outerShdw blurRad="38100" dist="38100" dir="2700000" algn="tl">
                    <a:srgbClr val="000000"/>
                  </a:outerShdw>
                </a:effectLst>
              </a:defRPr>
            </a:lvl1pPr>
          </a:lstStyle>
          <a:p>
            <a:pPr>
              <a:defRPr/>
            </a:pPr>
            <a:endParaRPr lang="ru-RU"/>
          </a:p>
        </p:txBody>
      </p:sp>
      <p:sp>
        <p:nvSpPr>
          <p:cNvPr id="716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effectLst>
                  <a:outerShdw blurRad="38100" dist="38100" dir="2700000" algn="tl">
                    <a:srgbClr val="000000"/>
                  </a:outerShdw>
                </a:effectLst>
              </a:defRPr>
            </a:lvl1pPr>
          </a:lstStyle>
          <a:p>
            <a:pPr>
              <a:defRPr/>
            </a:pPr>
            <a:fld id="{E4D45380-F536-4B37-B0BE-9FB52CF128A6}"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5622" r:id="rId1"/>
    <p:sldLayoutId id="2147485623" r:id="rId2"/>
    <p:sldLayoutId id="2147485624" r:id="rId3"/>
    <p:sldLayoutId id="2147485625" r:id="rId4"/>
    <p:sldLayoutId id="2147485626" r:id="rId5"/>
    <p:sldLayoutId id="2147485627" r:id="rId6"/>
    <p:sldLayoutId id="2147485628" r:id="rId7"/>
    <p:sldLayoutId id="2147485629" r:id="rId8"/>
    <p:sldLayoutId id="2147485630" r:id="rId9"/>
    <p:sldLayoutId id="2147485631" r:id="rId10"/>
    <p:sldLayoutId id="2147485632" r:id="rId11"/>
    <p:sldLayoutId id="2147485633" r:id="rId12"/>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hyperlink" Target="http://base.garant.ru/195520/" TargetMode="Externa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hyperlink" Target="http://docs.cntd.ru/document/1200071148"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hyperlink" Target="http://docs.cntd.ru/document/120000483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0" name="Rectangle 3"/>
          <p:cNvSpPr>
            <a:spLocks noChangeArrowheads="1"/>
          </p:cNvSpPr>
          <p:nvPr/>
        </p:nvSpPr>
        <p:spPr bwMode="auto">
          <a:xfrm>
            <a:off x="0" y="473007"/>
            <a:ext cx="9144000" cy="3885619"/>
          </a:xfrm>
          <a:prstGeom prst="rect">
            <a:avLst/>
          </a:prstGeom>
          <a:noFill/>
          <a:ln w="9525">
            <a:noFill/>
            <a:miter lim="800000"/>
            <a:headEnd/>
            <a:tailEnd/>
          </a:ln>
        </p:spPr>
        <p:txBody>
          <a:bodyPr wrap="square" tIns="152352" bIns="38088" anchor="ctr">
            <a:spAutoFit/>
          </a:bodyPr>
          <a:lstStyle/>
          <a:p>
            <a:pPr algn="ctr"/>
            <a:r>
              <a:rPr lang="ru-RU" dirty="0" smtClean="0"/>
              <a:t>Светушенко </a:t>
            </a:r>
            <a:r>
              <a:rPr lang="ru-RU" dirty="0"/>
              <a:t>Станислав Геннадьевич</a:t>
            </a:r>
          </a:p>
          <a:p>
            <a:pPr algn="ctr"/>
            <a:r>
              <a:rPr lang="ru-RU" dirty="0" smtClean="0"/>
              <a:t> член ТК 274 «Пожарная безопасность» (с 2015 года),  директор </a:t>
            </a:r>
            <a:r>
              <a:rPr lang="ru-RU" dirty="0"/>
              <a:t>ООО «Аудит Сервис Оптимум</a:t>
            </a:r>
            <a:r>
              <a:rPr lang="ru-RU" dirty="0" smtClean="0"/>
              <a:t>» </a:t>
            </a:r>
            <a:endParaRPr lang="ru-RU" dirty="0"/>
          </a:p>
          <a:p>
            <a:pPr algn="ctr"/>
            <a:r>
              <a:rPr lang="ru-RU" dirty="0"/>
              <a:t>Старший преподаватель ФГБОУ ВПО «Владимирский государственный университет имени Александра Григорьевича и Николая Григорьевича Столетовых» (</a:t>
            </a:r>
            <a:r>
              <a:rPr lang="ru-RU" dirty="0" err="1"/>
              <a:t>ВлГУ</a:t>
            </a:r>
            <a:r>
              <a:rPr lang="ru-RU" dirty="0" smtClean="0"/>
              <a:t>)</a:t>
            </a:r>
          </a:p>
          <a:p>
            <a:pPr algn="ctr"/>
            <a:endParaRPr lang="ru-RU" dirty="0"/>
          </a:p>
          <a:p>
            <a:pPr algn="ctr"/>
            <a:r>
              <a:rPr lang="ru-RU" sz="2800" b="1" dirty="0" smtClean="0"/>
              <a:t>Системы </a:t>
            </a:r>
            <a:r>
              <a:rPr lang="ru-RU" sz="2800" b="1" dirty="0"/>
              <a:t>автоматического пожаротушения, обслуживание, продление срока службы, проверки с пуском ОТВ, надежность</a:t>
            </a:r>
          </a:p>
          <a:p>
            <a:pPr algn="ctr"/>
            <a:endParaRPr lang="ru-RU" sz="2800" b="1" dirty="0"/>
          </a:p>
          <a:p>
            <a:pPr algn="ctr" eaLnBrk="0" hangingPunct="0"/>
            <a:endParaRPr lang="ru-RU" sz="1800" b="1" dirty="0">
              <a:latin typeface="Times New Roman" pitchFamily="18" charset="0"/>
              <a:cs typeface="Times New Roman" pitchFamily="18" charset="0"/>
            </a:endParaRPr>
          </a:p>
          <a:p>
            <a:pPr algn="ctr" eaLnBrk="0" hangingPunct="0"/>
            <a:endParaRPr lang="ru-RU" sz="2000" b="1" dirty="0">
              <a:solidFill>
                <a:srgbClr val="FFFF00"/>
              </a:solidFill>
              <a:latin typeface="Times New Roman" pitchFamily="18" charset="0"/>
              <a:cs typeface="Times New Roman" pitchFamily="18" charset="0"/>
            </a:endParaRPr>
          </a:p>
          <a:p>
            <a:pPr algn="ctr" eaLnBrk="0" hangingPunct="0"/>
            <a:endParaRPr lang="ru-RU" sz="2000" dirty="0">
              <a:solidFill>
                <a:srgbClr val="FFFF00"/>
              </a:solidFill>
            </a:endParaRPr>
          </a:p>
        </p:txBody>
      </p:sp>
      <p:pic>
        <p:nvPicPr>
          <p:cNvPr id="256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01429"/>
            <a:ext cx="3946411" cy="2256471"/>
          </a:xfrm>
          <a:prstGeom prst="rect">
            <a:avLst/>
          </a:prstGeom>
          <a:noFill/>
          <a:ln w="9525">
            <a:noFill/>
            <a:miter lim="800000"/>
            <a:headEnd/>
            <a:tailEnd/>
          </a:ln>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17595" y="3471364"/>
            <a:ext cx="3616569" cy="203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72209" y="4358625"/>
            <a:ext cx="1626703" cy="216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49"/>
          <p:cNvSpPr txBox="1">
            <a:spLocks noChangeArrowheads="1"/>
          </p:cNvSpPr>
          <p:nvPr/>
        </p:nvSpPr>
        <p:spPr bwMode="auto">
          <a:xfrm>
            <a:off x="168275" y="117475"/>
            <a:ext cx="4502150" cy="6247864"/>
          </a:xfrm>
          <a:prstGeom prst="rect">
            <a:avLst/>
          </a:prstGeom>
          <a:noFill/>
          <a:ln w="9525">
            <a:noFill/>
            <a:miter lim="800000"/>
            <a:headEnd/>
            <a:tailEnd/>
          </a:ln>
        </p:spPr>
        <p:txBody>
          <a:bodyPr>
            <a:spAutoFit/>
          </a:bodyPr>
          <a:lstStyle/>
          <a:p>
            <a:pPr algn="just"/>
            <a:r>
              <a:rPr lang="ru-RU" sz="1600" dirty="0"/>
              <a:t>Появление классификаций зданий, сооружений и помещений по пожарной и взрывопожарной опасности для установления требований пожарной безопасности произошло еще в 30-х годах. Введенный Комитетом по делам строительства при СНК Союза ССР нормативный документ ОСТ 90015-39 Общесоюзные противопожарные нормы строительного проектирования промышленных предприятий [1] в 45 страницах, установил новые понятия –  необходимые противопожарные мероприятия назначаются в зависимости от:</a:t>
            </a:r>
          </a:p>
          <a:p>
            <a:pPr marL="400050" indent="-400050" algn="just">
              <a:buAutoNum type="romanUcParenR"/>
            </a:pPr>
            <a:r>
              <a:rPr lang="ru-RU" sz="1600" dirty="0" smtClean="0"/>
              <a:t>степени </a:t>
            </a:r>
            <a:r>
              <a:rPr lang="ru-RU" sz="1600" dirty="0"/>
              <a:t>пожарной опасности происходящего в здании производственного процесса </a:t>
            </a:r>
            <a:r>
              <a:rPr lang="ru-RU" sz="1600" dirty="0" smtClean="0"/>
              <a:t>и</a:t>
            </a:r>
          </a:p>
          <a:p>
            <a:pPr marL="400050" indent="-400050" algn="just">
              <a:buAutoNum type="romanUcParenR"/>
            </a:pPr>
            <a:r>
              <a:rPr lang="ru-RU" sz="1600" dirty="0" smtClean="0"/>
              <a:t>степени </a:t>
            </a:r>
            <a:r>
              <a:rPr lang="ru-RU" sz="1600" dirty="0"/>
              <a:t>огнестойкости отдельных элементов здания и всего здания в целом.</a:t>
            </a:r>
          </a:p>
          <a:p>
            <a:pPr algn="just"/>
            <a:r>
              <a:rPr lang="ru-RU" sz="1600" dirty="0"/>
              <a:t>По степени пожарной опасности производства подразделялись на следующие пять категорий: А, Б, В, Г, Д.</a:t>
            </a:r>
          </a:p>
          <a:p>
            <a:pPr algn="just"/>
            <a:endParaRPr lang="ru-RU" sz="1600" dirty="0"/>
          </a:p>
          <a:p>
            <a:pPr algn="just"/>
            <a:endParaRPr lang="ru-RU" sz="1600" dirty="0">
              <a:solidFill>
                <a:srgbClr val="1C1C1C"/>
              </a:solidFill>
            </a:endParaRPr>
          </a:p>
        </p:txBody>
      </p:sp>
      <p:pic>
        <p:nvPicPr>
          <p:cNvPr id="174083" name="Picture 3" descr="Стр.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1763" y="371475"/>
            <a:ext cx="4182237" cy="6199188"/>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D547D69E-F76E-49D5-BF13-1C83EB68F98E}" type="slidenum">
              <a:rPr lang="ru-RU" smtClean="0"/>
              <a:pPr>
                <a:defRPr/>
              </a:pPr>
              <a:t>11</a:t>
            </a:fld>
            <a:endParaRPr lang="ru-RU"/>
          </a:p>
        </p:txBody>
      </p:sp>
      <p:sp>
        <p:nvSpPr>
          <p:cNvPr id="70657" name="Rectangle 1"/>
          <p:cNvSpPr>
            <a:spLocks noChangeArrowheads="1"/>
          </p:cNvSpPr>
          <p:nvPr/>
        </p:nvSpPr>
        <p:spPr bwMode="auto">
          <a:xfrm>
            <a:off x="298254" y="215562"/>
            <a:ext cx="512826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200" dirty="0" smtClean="0"/>
              <a:t>Отмечаем, что и многочисленные разъяснения в виде писем МЧС (разъяснений, ответов, открытых материалов конференций) пока не дают такого обобщающего эффекта, как в справочниках  (например, «Техническая информация», ВНИИПО, в помощь инспектору ГПН, справочник Баратова, пособие по пределам огнестойкости Кучеренко). Несмотря на многочисленные разъяснения ДНД МЧС России о порядке применения  требований пожарной безопасности с учетом ч.4. ст.4 ФЗ-123, к  проверяемым объектам продолжается предъявление требований пожарной безопасности более высоких, чем в ФЗ-123 и сводах правил, а также не учитывающих, что объекты спроектированы и построены задолго до вступления в силу ФЗ-123 и сводов правил. На объектах могут выноситься необоснованные предписания, которые предлагается решать путем разработки комплекса инженерно-технических мероприятий и расчетов риска в коммерческих организациях, не всегда обладающих высокой компетентностью в данной сфере. Исполнение предписываемых мероприятий становится </a:t>
            </a:r>
            <a:r>
              <a:rPr lang="ru-RU" sz="1200" dirty="0" err="1" smtClean="0"/>
              <a:t>коммерциализированным</a:t>
            </a:r>
            <a:r>
              <a:rPr lang="ru-RU" sz="1200" dirty="0" smtClean="0"/>
              <a:t> делом, не обеспечивающим реальную безопасность, но уже активно встроенным в предпринимательскую деятельность. При этом подобный «расчет» может вполне не влиять на уровень пожарной безопасности объекта, на котором исполняются все предусмотренные проектные решения (отметим, что огромная доля эксплуатируемых объектов ТЭК сейчас – это постройка конца 80-х – начала 90-х годов).</a:t>
            </a:r>
          </a:p>
          <a:p>
            <a:pPr marL="0" marR="0" lvl="0" indent="0" algn="just" defTabSz="914400" rtl="0" eaLnBrk="1" fontAlgn="base" latinLnBrk="0" hangingPunct="1">
              <a:lnSpc>
                <a:spcPct val="100000"/>
              </a:lnSpc>
              <a:spcBef>
                <a:spcPct val="0"/>
              </a:spcBef>
              <a:spcAft>
                <a:spcPct val="0"/>
              </a:spcAft>
              <a:buClrTx/>
              <a:buSzTx/>
              <a:buFontTx/>
              <a:buNone/>
              <a:tabLst>
                <a:tab pos="450850" algn="l"/>
              </a:tabLst>
            </a:pP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4463" y="215563"/>
            <a:ext cx="2702868" cy="308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04758" y="3455376"/>
            <a:ext cx="2190984" cy="2263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9376" y="4587202"/>
            <a:ext cx="2766202" cy="2130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49"/>
          <p:cNvSpPr txBox="1">
            <a:spLocks noChangeArrowheads="1"/>
          </p:cNvSpPr>
          <p:nvPr/>
        </p:nvSpPr>
        <p:spPr bwMode="auto">
          <a:xfrm>
            <a:off x="168275" y="117475"/>
            <a:ext cx="4502150" cy="5016758"/>
          </a:xfrm>
          <a:prstGeom prst="rect">
            <a:avLst/>
          </a:prstGeom>
          <a:noFill/>
          <a:ln w="9525">
            <a:noFill/>
            <a:miter lim="800000"/>
            <a:headEnd/>
            <a:tailEnd/>
          </a:ln>
        </p:spPr>
        <p:txBody>
          <a:bodyPr>
            <a:spAutoFit/>
          </a:bodyPr>
          <a:lstStyle/>
          <a:p>
            <a:pPr algn="just"/>
            <a:r>
              <a:rPr lang="ru-RU" sz="1600" dirty="0" smtClean="0"/>
              <a:t>Необходимо полная ревизия нормативной базы знаний в области пожарной безопасности, а не подход в уменьшении требований путем простого убирания требований, они тут же переходят в платную сферу СТУ. Простой подход  регуляторной гильотины не помог структурировать знания и понятия изложенные в нормативных документах, он только сократил те редкие и конкретизированные требования которые ранее были изложены в ВНТП и аналогичных документах. Нужны новые подходы к построению нормативно-технических документов в области пожарной безопасности, которые позволят сократить издержки проектирования и последующей эксплуатации объектов нефтегазового комплекса.  </a:t>
            </a:r>
          </a:p>
          <a:p>
            <a:pPr algn="just"/>
            <a:endParaRPr lang="ru-RU" sz="1600" dirty="0"/>
          </a:p>
          <a:p>
            <a:pPr algn="just"/>
            <a:endParaRPr lang="ru-RU" sz="1600" dirty="0">
              <a:solidFill>
                <a:srgbClr val="1C1C1C"/>
              </a:solidFill>
            </a:endParaRPr>
          </a:p>
        </p:txBody>
      </p:sp>
      <p:pic>
        <p:nvPicPr>
          <p:cNvPr id="194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8215" y="424336"/>
            <a:ext cx="3339465" cy="2201518"/>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amp;Mcy;&amp;acy;&amp;shcy;&amp;icy;&amp;ncy;&amp;ocy;&amp;scy;&amp;tcy;&amp;rcy;&amp;ocy;&amp;icy;&amp;tcy;&amp;iecy;&amp;lcy;&amp;softcy;&amp;ncy;&amp;ycy;&amp;jcy; &amp;bcy;&amp;icy;&amp;zcy;&amp;ncy;&amp;iecy;&amp;sc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338" y="246592"/>
            <a:ext cx="3973512" cy="2649008"/>
          </a:xfrm>
          <a:prstGeom prst="rect">
            <a:avLst/>
          </a:prstGeom>
          <a:noFill/>
        </p:spPr>
      </p:pic>
      <p:pic>
        <p:nvPicPr>
          <p:cNvPr id="179204" name="Picture 4" descr="&amp;Vcy; &amp;Rcy;&amp;Fcy; &amp;mcy;&amp;ncy;&amp;ocy;&amp;gcy;&amp;ocy;&amp;mcy;&amp;icy;&amp;lcy;&amp;lcy;&amp;icy;&amp;acy;&amp;rcy;&amp;dcy;&amp;ncy;&amp;acy;&amp;yacy; &amp;pcy;&amp;ocy;&amp;tcy;&amp;rcy;&amp;iecy;&amp;bcy;&amp;ncy;&amp;ocy;&amp;scy;&amp;tcy;&amp;softcy; &amp;vcy; &amp;scy;&amp;tcy;&amp;acy;&amp;ncy;&amp;kcy;&amp;ocy;&amp;scy;&amp;tcy;&amp;rcy;&amp;ocy;&amp;icy;&amp;tcy;&amp;iecy;&amp;lcy;&amp;softcy;&amp;ncy;&amp;ocy;&amp;mcy; &amp;ocy;&amp;bcy;&amp;ocy;&amp;rcy;&amp;ucy;&amp;dcy;&amp;ocy;&amp;vcy;&amp;acy;&amp;ncy;&amp;icy;&amp;ic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3513" y="933979"/>
            <a:ext cx="3849687" cy="2566459"/>
          </a:xfrm>
          <a:prstGeom prst="rect">
            <a:avLst/>
          </a:prstGeom>
          <a:noFill/>
        </p:spPr>
      </p:pic>
      <p:sp>
        <p:nvSpPr>
          <p:cNvPr id="179205" name="Rectangle 5"/>
          <p:cNvSpPr>
            <a:spLocks noChangeArrowheads="1"/>
          </p:cNvSpPr>
          <p:nvPr/>
        </p:nvSpPr>
        <p:spPr bwMode="auto">
          <a:xfrm>
            <a:off x="0" y="4019342"/>
            <a:ext cx="7210425"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По всей видимости желание регламентировать пожарную безопасность в зависимости от количества, вида и агрегатного состояния веществ и материалов подталкивала </a:t>
            </a:r>
            <a:r>
              <a:rPr kumimoji="0" lang="ru-RU" sz="16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нормотворцев</a:t>
            </a:r>
            <a:r>
              <a:rPr kumimoji="0" lang="ru-RU"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к всё большему усложнению понятий относительно опасности  применения тех или иных технологий производства. </a:t>
            </a:r>
            <a:r>
              <a:rPr kumimoji="0" lang="ru-RU"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Количественная оценка риска создаваемого промышленным объектом для населения требовала все более детальных подходов к определению степени опасности в зависимости от вида производства. Некоторые из требований приобрели абсолютный характер, хотя при этом пропасть между ткацким производством и установкой католического крекинга колоссальна [2, стр. 455 гл. 17.2.3].</a:t>
            </a:r>
            <a:endParaRPr kumimoji="0" lang="ru-RU" sz="1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79207" name="Picture 7"/>
          <p:cNvPicPr>
            <a:picLocks noChangeAspect="1" noChangeArrowheads="1"/>
          </p:cNvPicPr>
          <p:nvPr/>
        </p:nvPicPr>
        <p:blipFill>
          <a:blip r:embed="rId5" cstate="print"/>
          <a:srcRect/>
          <a:stretch>
            <a:fillRect/>
          </a:stretch>
        </p:blipFill>
        <p:spPr bwMode="auto">
          <a:xfrm>
            <a:off x="5848350" y="1766224"/>
            <a:ext cx="3133725" cy="2386655"/>
          </a:xfrm>
          <a:prstGeom prst="rect">
            <a:avLst/>
          </a:prstGeom>
          <a:noFill/>
          <a:ln w="9525">
            <a:noFill/>
            <a:miter lim="800000"/>
            <a:headEnd/>
            <a:tailEnd/>
          </a:ln>
          <a:effectLst/>
        </p:spPr>
      </p:pic>
      <p:pic>
        <p:nvPicPr>
          <p:cNvPr id="179208"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72349" y="4333875"/>
            <a:ext cx="1571625" cy="239466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Стр.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201284" cy="4078514"/>
          </a:xfrm>
          <a:prstGeom prst="rect">
            <a:avLst/>
          </a:prstGeom>
          <a:noFill/>
          <a:ln w="9525">
            <a:noFill/>
            <a:miter lim="800000"/>
            <a:headEnd/>
            <a:tailEnd/>
          </a:ln>
        </p:spPr>
      </p:pic>
      <p:pic>
        <p:nvPicPr>
          <p:cNvPr id="182275" name="Picture 3" descr="Стр.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02856" y="653142"/>
            <a:ext cx="3406250" cy="4352926"/>
          </a:xfrm>
          <a:prstGeom prst="rect">
            <a:avLst/>
          </a:prstGeom>
          <a:noFill/>
          <a:ln w="9525">
            <a:noFill/>
            <a:miter lim="800000"/>
            <a:headEnd/>
            <a:tailEnd/>
          </a:ln>
        </p:spPr>
      </p:pic>
      <p:pic>
        <p:nvPicPr>
          <p:cNvPr id="182276" name="Picture 4" descr="Стр.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79885" y="2220685"/>
            <a:ext cx="3164115" cy="4121479"/>
          </a:xfrm>
          <a:prstGeom prst="rect">
            <a:avLst/>
          </a:prstGeom>
          <a:noFill/>
          <a:ln w="9525">
            <a:noFill/>
            <a:miter lim="800000"/>
            <a:headEnd/>
            <a:tailEnd/>
          </a:ln>
        </p:spPr>
      </p:pic>
      <p:sp>
        <p:nvSpPr>
          <p:cNvPr id="7" name="Прямоугольник 6"/>
          <p:cNvSpPr/>
          <p:nvPr/>
        </p:nvSpPr>
        <p:spPr>
          <a:xfrm>
            <a:off x="0" y="5042118"/>
            <a:ext cx="5994400" cy="1815882"/>
          </a:xfrm>
          <a:prstGeom prst="rect">
            <a:avLst/>
          </a:prstGeom>
        </p:spPr>
        <p:txBody>
          <a:bodyPr wrap="square">
            <a:spAutoFit/>
          </a:bodyPr>
          <a:lstStyle/>
          <a:p>
            <a:pPr algn="just"/>
            <a:r>
              <a:rPr lang="ru-RU" sz="1600" dirty="0">
                <a:solidFill>
                  <a:srgbClr val="1C1C1C"/>
                </a:solidFill>
              </a:rPr>
              <a:t>С выходом СНиП II-М.2-72 «Производственные здания промышленных предприятий. Нормы проектирования» [6] присвоение категории (п. 1.3) производств по взрывной, </a:t>
            </a:r>
            <a:r>
              <a:rPr lang="ru-RU" sz="1600" dirty="0" smtClean="0">
                <a:solidFill>
                  <a:srgbClr val="1C1C1C"/>
                </a:solidFill>
              </a:rPr>
              <a:t>взрывопожарной </a:t>
            </a:r>
            <a:r>
              <a:rPr lang="ru-RU" sz="1600" dirty="0">
                <a:solidFill>
                  <a:srgbClr val="1C1C1C"/>
                </a:solidFill>
              </a:rPr>
              <a:t>и пожарной опасности (А, Б, В, Г, Д и Е) следует принимать по нормам технологического проектировании или по </a:t>
            </a:r>
            <a:r>
              <a:rPr lang="ru-RU" sz="1600" dirty="0" smtClean="0">
                <a:solidFill>
                  <a:srgbClr val="1C1C1C"/>
                </a:solidFill>
              </a:rPr>
              <a:t>специальным </a:t>
            </a:r>
            <a:r>
              <a:rPr lang="ru-RU" sz="1600" dirty="0">
                <a:solidFill>
                  <a:srgbClr val="1C1C1C"/>
                </a:solidFill>
              </a:rPr>
              <a:t>перечням производств, устанавли­вающим категории взрывной,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8" name="Picture 4" descr="&amp;Bcy;&amp;acy;&amp;gcy;&amp;ocy;&amp;rcy; (&amp;pcy;&amp;ocy;&amp;zhcy;&amp;acy;&amp;rcy;&amp;ocy;&amp;tcy;&amp;ucy;&amp;shcy;&amp;iecy;&amp;ncy;&amp;icy;&amp;iecy;) &amp;Ocy;&amp;gcy;&amp;ncy;&amp;yucy;-&amp;ncy;&amp;iecy;&amp;tc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79363" y="3241512"/>
            <a:ext cx="3012141" cy="1972953"/>
          </a:xfrm>
          <a:prstGeom prst="rect">
            <a:avLst/>
          </a:prstGeom>
          <a:noFill/>
        </p:spPr>
      </p:pic>
      <p:pic>
        <p:nvPicPr>
          <p:cNvPr id="185346" name="Picture 2" descr="&amp;Pcy;&amp;ocy;&amp;zhcy;&amp;acy;&amp;rcy; &amp;ncy;&amp;acy; &amp;Ocy;&amp;mcy;&amp;scy;&amp;kcy;&amp;ocy;&amp;mcy; &amp;ncy;&amp;iecy;&amp;fcy;&amp;tcy;&amp;iecy;&amp;zcy;&amp;acy;&amp;vcy;&amp;ocy;&amp;dcy;&amp;iecy;. &amp;Vcy;&amp;iecy;&amp;rcy;&amp;scy;&amp;icy;&amp;icy; &amp;scy;&amp;lcy;&amp;ucy;&amp;chcy;&amp;icy;&amp;vcy;&amp;shcy;&amp;iecy;&amp;gcy;&amp;ocy;&amp;scy;&amp;yacy; (+&amp;Fcy;&amp;Ocy;&amp;Tcy;&amp;Oc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04648" y="228600"/>
            <a:ext cx="3751093" cy="2810435"/>
          </a:xfrm>
          <a:prstGeom prst="rect">
            <a:avLst/>
          </a:prstGeom>
          <a:noFill/>
        </p:spPr>
      </p:pic>
      <p:sp>
        <p:nvSpPr>
          <p:cNvPr id="5" name="Прямоугольник 4"/>
          <p:cNvSpPr/>
          <p:nvPr/>
        </p:nvSpPr>
        <p:spPr>
          <a:xfrm>
            <a:off x="0" y="86916"/>
            <a:ext cx="5042517" cy="6771084"/>
          </a:xfrm>
          <a:prstGeom prst="rect">
            <a:avLst/>
          </a:prstGeom>
        </p:spPr>
        <p:txBody>
          <a:bodyPr wrap="square">
            <a:spAutoFit/>
          </a:bodyPr>
          <a:lstStyle/>
          <a:p>
            <a:pPr algn="just"/>
            <a:r>
              <a:rPr lang="ru-RU" dirty="0" smtClean="0">
                <a:solidFill>
                  <a:srgbClr val="1C1C1C"/>
                </a:solidFill>
              </a:rPr>
              <a:t>От категории помещения зависит его оборудование автоматической установкой пожарной сигнализации (АУПС), автоматической установкой пожаротушения (АУПТ), степень огнестойкости, площадь пожарных отсеков, расходы воды на пожаротушение, исполнение оборудования располагаемого внутри помещений и т.д., и, как следствие, безопасность людей и производственного процесса. Принципы категорировании были заложены еще в прошлом века (в 1939 г. впервые категории упомянуты в ОСТ 90015-39 Общесоюзные противопожарные нормы строительного проектирования промышленных предприятий [15]), и подобный подход практически не встречается за рубежом, категорирование не отражает уровень развития пожарной техники, степень защищенности имущества от пожара, состояние пожарной безопасности в современных условиях (например, горючие материалы могут быть внутри металлообрабатывающих станков или не в прямой видимости между участками с пожарной нагрузкой, маслонаполненных трансформаторах с гравийной засыпкой).  </a:t>
            </a:r>
          </a:p>
          <a:p>
            <a:pPr algn="just"/>
            <a:r>
              <a:rPr lang="ru-RU" dirty="0" smtClean="0">
                <a:solidFill>
                  <a:srgbClr val="1C1C1C"/>
                </a:solidFill>
              </a:rPr>
              <a:t>Существующий СП 12.13130 [16] устанавливает, что определение категорий помещений следует осуществлять путем последовательной проверки принадлежности помещения к категориям, приведенным в </a:t>
            </a:r>
            <a:r>
              <a:rPr lang="ru-RU" dirty="0" smtClean="0">
                <a:solidFill>
                  <a:srgbClr val="1C1C1C"/>
                </a:solidFill>
                <a:hlinkClick r:id="rId5"/>
              </a:rPr>
              <a:t>таблице 1</a:t>
            </a:r>
            <a:r>
              <a:rPr lang="ru-RU" dirty="0" smtClean="0">
                <a:solidFill>
                  <a:srgbClr val="1C1C1C"/>
                </a:solidFill>
              </a:rPr>
              <a:t>, от наиболее опасной (А) к наименее опасной (Д). Однако во многих уже вновь вышедших современных сводах правил, категория может быть назначена или вовсе не определяться (п. 6.11, 7.33 СП 364.1311500 [17], п. 5.1.2 СП 4.13130.2013 [18], п. 6.7 СП 156.13130.2014 [19]). </a:t>
            </a:r>
          </a:p>
          <a:p>
            <a:pPr algn="just"/>
            <a:endParaRPr lang="ru-RU" dirty="0">
              <a:solidFill>
                <a:srgbClr val="1C1C1C"/>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39697" y="570942"/>
            <a:ext cx="8797771"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tabLst>
                <a:tab pos="450850" algn="l"/>
              </a:tabLst>
            </a:pPr>
            <a:r>
              <a:rPr lang="ru-RU" dirty="0" smtClean="0">
                <a:solidFill>
                  <a:srgbClr val="1C1C1C"/>
                </a:solidFill>
              </a:rPr>
              <a:t>Регуляторная гильотина была призвана сократить количество требований и упростить их применение, где вместо ППБ появились правила противопожарного режима, а ясности, как следует обслуживать АУП и какие из них допускается </a:t>
            </a:r>
            <a:r>
              <a:rPr lang="ru-RU" dirty="0" err="1" smtClean="0">
                <a:solidFill>
                  <a:srgbClr val="1C1C1C"/>
                </a:solidFill>
              </a:rPr>
              <a:t>устанавливат</a:t>
            </a:r>
            <a:r>
              <a:rPr lang="ru-RU" dirty="0" smtClean="0">
                <a:solidFill>
                  <a:srgbClr val="1C1C1C"/>
                </a:solidFill>
              </a:rPr>
              <a:t>. Как такового типового подхода к тем или иным системам пожарной безопасности нет: не существует единых сроков обслуживания, порядка продления срока службы сверх срока эксплуатации, порядка сдачи-приемки систем в условиях проведения </a:t>
            </a:r>
            <a:r>
              <a:rPr lang="ru-RU" dirty="0" err="1" smtClean="0">
                <a:solidFill>
                  <a:srgbClr val="1C1C1C"/>
                </a:solidFill>
              </a:rPr>
              <a:t>госзакупок</a:t>
            </a:r>
            <a:r>
              <a:rPr lang="ru-RU" dirty="0" smtClean="0">
                <a:solidFill>
                  <a:srgbClr val="1C1C1C"/>
                </a:solidFill>
              </a:rPr>
              <a:t>. Качество работы ГПН падает из-за отсутствия практической работы по новостроящимся объектам и отсутствия проверки этапов работы в период строительства, пуско-наладки и ввода в эксплуатацию технически сложных объектов. Если бы у каждого объекта была техническая возможность передачи извещений о пожаре посредством </a:t>
            </a:r>
            <a:r>
              <a:rPr lang="ru-RU" dirty="0" err="1" smtClean="0">
                <a:solidFill>
                  <a:srgbClr val="1C1C1C"/>
                </a:solidFill>
              </a:rPr>
              <a:t>Интернет-связи</a:t>
            </a:r>
            <a:r>
              <a:rPr lang="ru-RU" dirty="0" smtClean="0">
                <a:solidFill>
                  <a:srgbClr val="1C1C1C"/>
                </a:solidFill>
              </a:rPr>
              <a:t> (как, например, у многих предпринимателей имеется </a:t>
            </a:r>
            <a:r>
              <a:rPr lang="ru-RU" dirty="0" err="1" smtClean="0">
                <a:solidFill>
                  <a:srgbClr val="1C1C1C"/>
                </a:solidFill>
              </a:rPr>
              <a:t>онлайнкасса</a:t>
            </a:r>
            <a:r>
              <a:rPr lang="ru-RU" dirty="0" smtClean="0">
                <a:solidFill>
                  <a:srgbClr val="1C1C1C"/>
                </a:solidFill>
              </a:rPr>
              <a:t> с </a:t>
            </a:r>
            <a:r>
              <a:rPr lang="ru-RU" dirty="0" err="1" smtClean="0">
                <a:solidFill>
                  <a:srgbClr val="1C1C1C"/>
                </a:solidFill>
              </a:rPr>
              <a:t>Интернет-связью</a:t>
            </a:r>
            <a:r>
              <a:rPr lang="ru-RU" dirty="0" smtClean="0">
                <a:solidFill>
                  <a:srgbClr val="1C1C1C"/>
                </a:solidFill>
              </a:rPr>
              <a:t>), то и охват систем защиты был бы гораздо больше. Нужны системы бесплатной передачи сигнала в ближайшее пожарное подразделение  и их интеграция с другими системами безопасности. Ведь системы с искусственным интеллектом вполне могут обрабатывать поступающие сигналы и формировать управляющее воздействие (вызов пожарных автомобилей или ложный вызов). После обработки всех видов сигналов появится возможность на основе большой статистики увидеть реальную обстановку по объектам защиты и их видам.</a:t>
            </a:r>
          </a:p>
          <a:p>
            <a:pPr marL="0" marR="0" lvl="0" indent="0" algn="just" defTabSz="914400" rtl="0" eaLnBrk="1" fontAlgn="base" latinLnBrk="0" hangingPunct="1">
              <a:lnSpc>
                <a:spcPct val="100000"/>
              </a:lnSpc>
              <a:spcBef>
                <a:spcPct val="0"/>
              </a:spcBef>
              <a:spcAft>
                <a:spcPct val="0"/>
              </a:spcAft>
              <a:buClrTx/>
              <a:buSzTx/>
              <a:buFontTx/>
              <a:buNone/>
              <a:tabLst>
                <a:tab pos="450850" algn="l"/>
              </a:tabLst>
            </a:pPr>
            <a:endParaRPr kumimoji="0" lang="ru-RU" b="0" i="0" u="none" strike="noStrike" cap="none" normalizeH="0" baseline="0" dirty="0" smtClean="0">
              <a:ln>
                <a:noFill/>
              </a:ln>
              <a:solidFill>
                <a:srgbClr val="1C1C1C"/>
              </a:solidFill>
              <a:effectLst/>
              <a:latin typeface="Arial" pitchFamily="34" charset="0"/>
              <a:cs typeface="Arial" pitchFamily="34" charset="0"/>
            </a:endParaRPr>
          </a:p>
        </p:txBody>
      </p:sp>
      <p:sp>
        <p:nvSpPr>
          <p:cNvPr id="5" name="Rectangle 3"/>
          <p:cNvSpPr>
            <a:spLocks noChangeArrowheads="1"/>
          </p:cNvSpPr>
          <p:nvPr/>
        </p:nvSpPr>
        <p:spPr bwMode="auto">
          <a:xfrm>
            <a:off x="426069" y="4248703"/>
            <a:ext cx="615937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0850" algn="l"/>
              </a:tabLst>
            </a:pPr>
            <a:r>
              <a:rPr kumimoji="0" lang="ru-RU"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Новые подходы в строительстве, стремление сократить сроки и удешевить стоимость зданий и сооружений повлекли за собой появление на рынке новых пожароопасных строительных материалов и конструктивных решений (горючие наливные  полы в помещениях категорий </a:t>
            </a:r>
            <a:r>
              <a:rPr kumimoji="0" lang="ru-RU" b="0" i="0" u="none" strike="noStrike" cap="none" normalizeH="0" baseline="0" dirty="0" smtClean="0">
                <a:ln>
                  <a:noFill/>
                </a:ln>
                <a:solidFill>
                  <a:srgbClr val="1C1C1C"/>
                </a:solidFill>
                <a:effectLst/>
                <a:latin typeface="Calibri"/>
                <a:ea typeface="Calibri" pitchFamily="34" charset="0"/>
                <a:cs typeface="Times New Roman" pitchFamily="18" charset="0"/>
              </a:rPr>
              <a:t>«</a:t>
            </a:r>
            <a:r>
              <a:rPr kumimoji="0" lang="ru-RU"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А</a:t>
            </a:r>
            <a:r>
              <a:rPr kumimoji="0" lang="ru-RU" b="0" i="0" u="none" strike="noStrike" cap="none" normalizeH="0" baseline="0" dirty="0" smtClean="0">
                <a:ln>
                  <a:noFill/>
                </a:ln>
                <a:solidFill>
                  <a:srgbClr val="1C1C1C"/>
                </a:solidFill>
                <a:effectLst/>
                <a:latin typeface="Calibri"/>
                <a:ea typeface="Calibri" pitchFamily="34" charset="0"/>
                <a:cs typeface="Times New Roman" pitchFamily="18" charset="0"/>
              </a:rPr>
              <a:t>»</a:t>
            </a:r>
            <a:r>
              <a:rPr kumimoji="0" lang="ru-RU"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 и </a:t>
            </a:r>
            <a:r>
              <a:rPr kumimoji="0" lang="ru-RU" b="0" i="0" u="none" strike="noStrike" cap="none" normalizeH="0" baseline="0" dirty="0" smtClean="0">
                <a:ln>
                  <a:noFill/>
                </a:ln>
                <a:solidFill>
                  <a:srgbClr val="1C1C1C"/>
                </a:solidFill>
                <a:effectLst/>
                <a:latin typeface="Calibri"/>
                <a:ea typeface="Calibri" pitchFamily="34" charset="0"/>
                <a:cs typeface="Times New Roman" pitchFamily="18" charset="0"/>
              </a:rPr>
              <a:t>«</a:t>
            </a:r>
            <a:r>
              <a:rPr kumimoji="0" lang="ru-RU"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Б</a:t>
            </a:r>
            <a:r>
              <a:rPr kumimoji="0" lang="ru-RU" b="0" i="0" u="none" strike="noStrike" cap="none" normalizeH="0" baseline="0" dirty="0" smtClean="0">
                <a:ln>
                  <a:noFill/>
                </a:ln>
                <a:solidFill>
                  <a:srgbClr val="1C1C1C"/>
                </a:solidFill>
                <a:effectLst/>
                <a:latin typeface="Calibri"/>
                <a:ea typeface="Calibri" pitchFamily="34" charset="0"/>
                <a:cs typeface="Times New Roman" pitchFamily="18" charset="0"/>
              </a:rPr>
              <a:t>»</a:t>
            </a:r>
            <a:r>
              <a:rPr kumimoji="0" lang="ru-RU"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 сэндвич -панели с пенопластом, серверные помещения и дата -центры, постоянно работающие ПЭВМ, энергосберегающие светильники и системы зарядки </a:t>
            </a:r>
            <a:r>
              <a:rPr kumimoji="0" lang="ru-RU" b="0" i="0" u="none" strike="noStrike" cap="none" normalizeH="0" baseline="0" dirty="0" err="1" smtClean="0">
                <a:ln>
                  <a:noFill/>
                </a:ln>
                <a:solidFill>
                  <a:srgbClr val="1C1C1C"/>
                </a:solidFill>
                <a:effectLst/>
                <a:latin typeface="Times New Roman" pitchFamily="18" charset="0"/>
                <a:ea typeface="Calibri" pitchFamily="34" charset="0"/>
                <a:cs typeface="Times New Roman" pitchFamily="18" charset="0"/>
              </a:rPr>
              <a:t>гаджетов</a:t>
            </a:r>
            <a:r>
              <a:rPr kumimoji="0" lang="ru-RU"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 Нужно пересмотреть системы защиты новых решений с учетом статистики аварий и пожаров на указанных объектах и причин пожаров от новых решений (технологий и устройств).</a:t>
            </a:r>
            <a:endParaRPr kumimoji="0" lang="ru-RU" b="0" i="0" u="none" strike="noStrike" cap="none" normalizeH="0" baseline="0" dirty="0" smtClean="0">
              <a:ln>
                <a:noFill/>
              </a:ln>
              <a:solidFill>
                <a:srgbClr val="1C1C1C"/>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5944" y="3596053"/>
            <a:ext cx="2125256" cy="291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87219"/>
            <a:ext cx="8797771"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0850" algn="l"/>
              </a:tabLst>
            </a:pPr>
            <a:r>
              <a:rPr kumimoji="0" lang="ru-RU" sz="1800"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Необходимо также вводить единую терминологию по пожарной безопасности, так чтобы однозначно понимать, какие средства огнезащиты являются конструктивными, какие отнесены к краскам, что является установкой сдерживания пожара, какие существуют средства первичного пожаротушения по видам порошка  (переносные генераторы огнетушащего аэрозоля). Унификация терминологии позволит специалистам однозначно понимать требования и делать ссылки на них во вновь разрабатываемых ГОСТ </a:t>
            </a:r>
            <a:r>
              <a:rPr kumimoji="0" lang="ru-RU" sz="1800" b="0" i="0" u="none" strike="noStrike" cap="none" normalizeH="0" baseline="0" dirty="0" err="1" smtClean="0">
                <a:ln>
                  <a:noFill/>
                </a:ln>
                <a:solidFill>
                  <a:srgbClr val="1C1C1C"/>
                </a:solidFill>
                <a:effectLst/>
                <a:latin typeface="Times New Roman" pitchFamily="18" charset="0"/>
                <a:ea typeface="Calibri" pitchFamily="34" charset="0"/>
                <a:cs typeface="Times New Roman" pitchFamily="18" charset="0"/>
              </a:rPr>
              <a:t>ЕАЭСи</a:t>
            </a:r>
            <a:r>
              <a:rPr kumimoji="0" lang="ru-RU" sz="1800"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 других нормативных документах в области пожарной безопасности. </a:t>
            </a:r>
            <a:endParaRPr kumimoji="0" lang="ru-RU" sz="1800" b="0" i="0" u="none" strike="noStrike" cap="none" normalizeH="0" baseline="0" dirty="0" smtClean="0">
              <a:ln>
                <a:noFill/>
              </a:ln>
              <a:solidFill>
                <a:srgbClr val="1C1C1C"/>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ru-RU" sz="1800"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	Вновь разрабатываемые нормативные документы должны обязательно содержать упоминание разработчиков и тех, кто согласовал документы, а профильная переписка позволит </a:t>
            </a:r>
            <a:r>
              <a:rPr kumimoji="0" lang="ru-RU" sz="1800" b="0" i="0" u="none" strike="noStrike" cap="none" normalizeH="0" baseline="0" dirty="0" err="1" smtClean="0">
                <a:ln>
                  <a:noFill/>
                </a:ln>
                <a:solidFill>
                  <a:srgbClr val="1C1C1C"/>
                </a:solidFill>
                <a:effectLst/>
                <a:latin typeface="Times New Roman" pitchFamily="18" charset="0"/>
                <a:ea typeface="Calibri" pitchFamily="34" charset="0"/>
                <a:cs typeface="Times New Roman" pitchFamily="18" charset="0"/>
              </a:rPr>
              <a:t>адресно</a:t>
            </a:r>
            <a:r>
              <a:rPr kumimoji="0" lang="ru-RU" sz="1800"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 донести последующие изменения в ранее разработанные документы и понять, с кем не согласован нормативный документ. Структура разрабатываемого документа серии ГОСТ, например, по системам пожарной автоматики и пожаротушения должна содержать одинаковый набор глав (средства измерений, упаковки и транспортирование, методы испытаний, ссылку на единую терминологию </a:t>
            </a:r>
            <a:r>
              <a:rPr kumimoji="0" lang="ru-RU" sz="1800" b="0" i="0" u="none" strike="noStrike" cap="none" normalizeH="0" baseline="0" dirty="0" smtClean="0">
                <a:ln>
                  <a:noFill/>
                </a:ln>
                <a:solidFill>
                  <a:srgbClr val="1C1C1C"/>
                </a:solidFill>
                <a:effectLst/>
                <a:latin typeface="Calibri"/>
                <a:ea typeface="Calibri" pitchFamily="34" charset="0"/>
                <a:cs typeface="Times New Roman" pitchFamily="18" charset="0"/>
              </a:rPr>
              <a:t>«</a:t>
            </a:r>
            <a:r>
              <a:rPr kumimoji="0" lang="ru-RU" sz="1800"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термины и определения</a:t>
            </a:r>
            <a:r>
              <a:rPr kumimoji="0" lang="ru-RU" sz="1800" b="0" i="0" u="none" strike="noStrike" cap="none" normalizeH="0" baseline="0" dirty="0" smtClean="0">
                <a:ln>
                  <a:noFill/>
                </a:ln>
                <a:solidFill>
                  <a:srgbClr val="1C1C1C"/>
                </a:solidFill>
                <a:effectLst/>
                <a:latin typeface="Calibri"/>
                <a:ea typeface="Calibri" pitchFamily="34" charset="0"/>
                <a:cs typeface="Times New Roman" pitchFamily="18" charset="0"/>
              </a:rPr>
              <a:t>»</a:t>
            </a:r>
            <a:r>
              <a:rPr kumimoji="0" lang="ru-RU" sz="1800" b="0" i="0" u="none" strike="noStrike" cap="none" normalizeH="0" baseline="0" dirty="0" smtClean="0">
                <a:ln>
                  <a:noFill/>
                </a:ln>
                <a:solidFill>
                  <a:srgbClr val="1C1C1C"/>
                </a:solidFill>
                <a:effectLst/>
                <a:latin typeface="Times New Roman" pitchFamily="18" charset="0"/>
                <a:ea typeface="Calibri" pitchFamily="34" charset="0"/>
                <a:cs typeface="Times New Roman" pitchFamily="18" charset="0"/>
              </a:rPr>
              <a:t>, разделы, связанные с требованиями к сварным швам, качеству иных показателей так, чтобы они были едиными), а средства испытаний средств автоматического пожаротушения, переносных, передвижных огнетушителей и ГОА должны быть едины и привязаны к рангу пожара,  установленному в приложениях 1,2, 3 ППР [20] (тестовый очаг пожара должен быть ранжирован по рангам и быть однотипным), а для нефтегазовых объектов учитывать углеводородный характер пожара и низкие температуры. </a:t>
            </a:r>
            <a:endParaRPr kumimoji="0" lang="ru-RU" sz="1800" b="0" i="0" u="none" strike="noStrike" cap="none" normalizeH="0" baseline="0" dirty="0" smtClean="0">
              <a:ln>
                <a:noFill/>
              </a:ln>
              <a:solidFill>
                <a:srgbClr val="1C1C1C"/>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49"/>
          <p:cNvSpPr txBox="1">
            <a:spLocks noChangeArrowheads="1"/>
          </p:cNvSpPr>
          <p:nvPr/>
        </p:nvSpPr>
        <p:spPr bwMode="auto">
          <a:xfrm>
            <a:off x="168275" y="117475"/>
            <a:ext cx="4502150" cy="5016758"/>
          </a:xfrm>
          <a:prstGeom prst="rect">
            <a:avLst/>
          </a:prstGeom>
          <a:noFill/>
          <a:ln w="9525">
            <a:noFill/>
            <a:miter lim="800000"/>
            <a:headEnd/>
            <a:tailEnd/>
          </a:ln>
        </p:spPr>
        <p:txBody>
          <a:bodyPr>
            <a:spAutoFit/>
          </a:bodyPr>
          <a:lstStyle/>
          <a:p>
            <a:pPr algn="just"/>
            <a:r>
              <a:rPr lang="ru-RU" sz="1600" dirty="0" smtClean="0"/>
              <a:t>Необходимо полная ревизия нормативной базы знаний в области пожарной безопасности, а не подход в уменьшении требований путем простого убирания требований, они тут же переходят в платную сферу СТУ. Простой подход  регуляторной гильотины не помог структурировать знания и понятия изложенные в нормативных документах, он только сократил те редкие и конкретизированные требования которые ранее были изложены в ВНТП и аналогичных документах. Нужны новые подходы к построению нормативно-технических документов в области пожарной безопасности, которые позволят сократить издержки проектирования и последующей эксплуатации объектов нефтегазового комплекса.  </a:t>
            </a:r>
          </a:p>
          <a:p>
            <a:pPr algn="just"/>
            <a:endParaRPr lang="ru-RU" sz="1600" dirty="0"/>
          </a:p>
          <a:p>
            <a:pPr algn="just"/>
            <a:endParaRPr lang="ru-RU" sz="1600" dirty="0">
              <a:solidFill>
                <a:srgbClr val="1C1C1C"/>
              </a:solidFill>
            </a:endParaRPr>
          </a:p>
        </p:txBody>
      </p:sp>
      <p:pic>
        <p:nvPicPr>
          <p:cNvPr id="194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8215" y="507825"/>
            <a:ext cx="3339465" cy="2201518"/>
          </a:xfrm>
          <a:prstGeom prst="rect">
            <a:avLst/>
          </a:prstGeom>
          <a:noFill/>
          <a:ln w="9525">
            <a:noFill/>
            <a:miter lim="800000"/>
            <a:headEnd/>
            <a:tailEnd/>
          </a:ln>
        </p:spPr>
      </p:pic>
      <p:pic>
        <p:nvPicPr>
          <p:cNvPr id="3073"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6754" y="3187083"/>
            <a:ext cx="4081937" cy="3061822"/>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7"/>
          <p:cNvSpPr>
            <a:spLocks noChangeArrowheads="1"/>
          </p:cNvSpPr>
          <p:nvPr/>
        </p:nvSpPr>
        <p:spPr bwMode="auto">
          <a:xfrm>
            <a:off x="3600451" y="4282697"/>
            <a:ext cx="4998426"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a:t>В УВД города Владимира, неделю назад сработала система газового пожаротушения, загорелся блок питания в серверной стойке , охрана не смогла об этом узнать потому что система АПС не была интегрирована в общую систему здания. </a:t>
            </a:r>
          </a:p>
          <a:p>
            <a:pPr algn="just"/>
            <a:r>
              <a:rPr lang="ru-RU" dirty="0"/>
              <a:t>	В управлении Казначейства г. Владимира, системы автоматического пожаротушения отключены и по сегодняшний день</a:t>
            </a:r>
            <a:r>
              <a:rPr lang="ru-RU" b="1" dirty="0"/>
              <a:t>, </a:t>
            </a:r>
            <a:endParaRPr lang="ru-RU" dirty="0"/>
          </a:p>
          <a:p>
            <a:pPr indent="449263" algn="just" eaLnBrk="0" hangingPunct="0"/>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9682" y="184149"/>
            <a:ext cx="3890596" cy="388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660380" y="1913217"/>
            <a:ext cx="1977903" cy="248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7817" y="3909659"/>
            <a:ext cx="2025049" cy="2657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6022" y="193784"/>
            <a:ext cx="3204429" cy="1974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7"/>
          <p:cNvSpPr>
            <a:spLocks noChangeArrowheads="1"/>
          </p:cNvSpPr>
          <p:nvPr/>
        </p:nvSpPr>
        <p:spPr bwMode="auto">
          <a:xfrm>
            <a:off x="2930770" y="434543"/>
            <a:ext cx="5782407"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1200" dirty="0" smtClean="0"/>
              <a:t> </a:t>
            </a:r>
            <a:r>
              <a:rPr lang="ru-RU" sz="1200" dirty="0"/>
              <a:t>Для эффективной защиты помещений чистого коридора установить адресные пожарные дымовые извещатели (зависимость от импортной технологии, отсутствие паспортов на систему (есть этикеты, но это не полноценная документация). Именно не до конца работающая система создает угрозу не работоспособности системы обнаружить дым. Дымовые адресные (фирмы Болид) извещатели могут вполне справиться с обнаружением дыма в условиях повышенной вентиляции, пусть будут ложные срабатывания, чем никакие. С ложными можно работать, </a:t>
            </a:r>
            <a:r>
              <a:rPr lang="ru-RU" sz="1200" dirty="0" err="1"/>
              <a:t>профилактировать</a:t>
            </a:r>
            <a:r>
              <a:rPr lang="ru-RU" sz="1200" dirty="0"/>
              <a:t>, и видеть работу системы. </a:t>
            </a:r>
          </a:p>
          <a:p>
            <a:r>
              <a:rPr lang="ru-RU" sz="1200" dirty="0"/>
              <a:t> </a:t>
            </a:r>
          </a:p>
          <a:p>
            <a:pPr indent="449263" algn="just" eaLnBrk="0" hangingPunct="0"/>
            <a:endParaRPr lang="ru-RU" sz="1200" dirty="0" smtClean="0"/>
          </a:p>
          <a:p>
            <a:pPr lvl="0" indent="449263" algn="just" eaLnBrk="0" hangingPunct="0"/>
            <a:endParaRPr kumimoji="0" lang="ru-RU" sz="1200" i="0" u="none" strike="noStrike" cap="none" normalizeH="0" baseline="0" dirty="0" smtClean="0">
              <a:ln>
                <a:noFill/>
              </a:ln>
              <a:solidFill>
                <a:schemeClr val="tx1"/>
              </a:solidFill>
              <a:effectLst/>
              <a:latin typeface="+mn-lt"/>
              <a:cs typeface="Arial" pitchFamily="34" charset="0"/>
            </a:endParaRPr>
          </a:p>
        </p:txBody>
      </p:sp>
      <p:pic>
        <p:nvPicPr>
          <p:cNvPr id="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070" y="220980"/>
            <a:ext cx="2034192" cy="363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904" y="3859848"/>
            <a:ext cx="2629438" cy="2302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80594" y="2265429"/>
            <a:ext cx="2532583" cy="355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633" y="2265429"/>
            <a:ext cx="3472961" cy="2529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2515" y="230280"/>
            <a:ext cx="5833549" cy="4179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74025" y="4588015"/>
            <a:ext cx="4119842" cy="2031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2994" y="4526795"/>
            <a:ext cx="3238906" cy="2092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87589" y="535520"/>
            <a:ext cx="1806278" cy="124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70629" y="2270954"/>
            <a:ext cx="1723238" cy="18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785" y="392580"/>
            <a:ext cx="6176596" cy="3948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3221" y="392580"/>
            <a:ext cx="1945649" cy="1965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23221" y="2422851"/>
            <a:ext cx="2024204" cy="202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23221" y="4497620"/>
            <a:ext cx="2024204" cy="213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70847" y="4589171"/>
            <a:ext cx="3494554" cy="1954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466835"/>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447" y="225828"/>
            <a:ext cx="5820508" cy="4310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62346" y="328612"/>
            <a:ext cx="2095500" cy="3100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11613" y="3541704"/>
            <a:ext cx="2736914" cy="198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1495" y="4536151"/>
            <a:ext cx="1754662" cy="197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319907"/>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899" y="380230"/>
            <a:ext cx="7694443" cy="4077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124" y="4519244"/>
            <a:ext cx="2875083" cy="222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3109" y="4760362"/>
            <a:ext cx="1370730" cy="1619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3872" y="4676733"/>
            <a:ext cx="1634568" cy="1786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8715771"/>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415540" y="404136"/>
            <a:ext cx="65760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0850" algn="l"/>
              </a:tabLst>
            </a:pPr>
            <a:r>
              <a:rPr kumimoji="0" lang="ru-RU"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0469" y="404136"/>
            <a:ext cx="2147978" cy="3230880"/>
          </a:xfrm>
          <a:prstGeom prst="rect">
            <a:avLst/>
          </a:prstGeom>
          <a:noFill/>
          <a:ln w="9525">
            <a:noFill/>
            <a:miter lim="800000"/>
            <a:headEnd/>
            <a:tailEnd/>
          </a:ln>
        </p:spPr>
      </p:pic>
      <p:pic>
        <p:nvPicPr>
          <p:cNvPr id="819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81718" y="251461"/>
            <a:ext cx="3272598" cy="416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4604" y="3833445"/>
            <a:ext cx="3330499" cy="265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81854" y="3970143"/>
            <a:ext cx="4587416" cy="262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415540" y="404136"/>
            <a:ext cx="65760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0850" algn="l"/>
              </a:tabLst>
            </a:pPr>
            <a:r>
              <a:rPr kumimoji="0" lang="ru-RU"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615461" y="147473"/>
            <a:ext cx="7578969" cy="6247864"/>
          </a:xfrm>
          <a:prstGeom prst="rect">
            <a:avLst/>
          </a:prstGeom>
        </p:spPr>
        <p:txBody>
          <a:bodyPr wrap="square">
            <a:spAutoFit/>
          </a:bodyPr>
          <a:lstStyle/>
          <a:p>
            <a:r>
              <a:rPr lang="ru-RU" sz="1000" dirty="0"/>
              <a:t>В результате проверки работоспособности и соответствия средств обеспечения пожарной безопасности зданий и сооружений требованиям нормативных документов в области пожарной безопасности система автоматического газового пожаротушения имеет следующие замечания: </a:t>
            </a:r>
          </a:p>
          <a:p>
            <a:r>
              <a:rPr lang="ru-RU" sz="1000" dirty="0"/>
              <a:t>	</a:t>
            </a:r>
            <a:r>
              <a:rPr lang="ru-RU" sz="1000" b="1" dirty="0"/>
              <a:t>В УВД города Владимира, неделю назад сработала система газового пожаротушения, загорелся блок питания в серверной стойке , охрана не смогла об этом узнать потому что система АПС не была интегрирована в общую систему здания.</a:t>
            </a:r>
            <a:endParaRPr lang="ru-RU" sz="1000" dirty="0"/>
          </a:p>
          <a:p>
            <a:pPr lvl="0"/>
            <a:r>
              <a:rPr lang="ru-RU" sz="1000" dirty="0"/>
              <a:t>После комплексной проверки всей системы в увязке ее с системой АПС здания (сработка АУПТ вызывает </a:t>
            </a:r>
            <a:r>
              <a:rPr lang="ru-RU" sz="1000" dirty="0" err="1"/>
              <a:t>сработку</a:t>
            </a:r>
            <a:r>
              <a:rPr lang="ru-RU" sz="1000" dirty="0"/>
              <a:t> </a:t>
            </a:r>
            <a:r>
              <a:rPr lang="ru-RU" sz="1000" dirty="0" err="1"/>
              <a:t>дымоудаления</a:t>
            </a:r>
            <a:r>
              <a:rPr lang="ru-RU" sz="1000" dirty="0"/>
              <a:t> и </a:t>
            </a:r>
            <a:r>
              <a:rPr lang="ru-RU" sz="1000" dirty="0" err="1"/>
              <a:t>откл</a:t>
            </a:r>
            <a:r>
              <a:rPr lang="ru-RU" sz="1000" dirty="0"/>
              <a:t>. ряда систем по электроэнергии, систем кондиционирования серверов) Подключить пусковые цепи к баллонам (к пиропатронам) по разрешению руководства и после комплексной проверки оборудования. Основание: проект, ППР-390 и паспорта на модули.</a:t>
            </a:r>
          </a:p>
          <a:p>
            <a:pPr lvl="0"/>
            <a:r>
              <a:rPr lang="ru-RU" sz="1000" dirty="0"/>
              <a:t>Подключить цепи пожарной автоматики и пожарные извещатели расположенные за подвесным потолков к общей сети АПС здания либо к АУПТ (так в проекте).</a:t>
            </a:r>
          </a:p>
          <a:p>
            <a:pPr lvl="0"/>
            <a:r>
              <a:rPr lang="ru-RU" sz="1000" dirty="0"/>
              <a:t>Заменить баллоны, у которых вышел срок эксплуатации (баллон С60-60-24-02, годен до 06.02.2020).</a:t>
            </a:r>
          </a:p>
          <a:p>
            <a:pPr lvl="0"/>
            <a:r>
              <a:rPr lang="ru-RU" sz="1000" dirty="0"/>
              <a:t>Поверить манометры или приобрести новые у завода изготовителя и установить вместо тех, которые по сроку поверки не прошли (срок поверки – ежегодно). </a:t>
            </a:r>
          </a:p>
          <a:p>
            <a:pPr lvl="0"/>
            <a:r>
              <a:rPr lang="ru-RU" sz="1000" dirty="0"/>
              <a:t>Заменить или заправить баллон резервный в котором вышел частично газ-вытеснитель (воздух) серверная№ 29 баллон МПГ 60-100-40 № 11083639. Основание: паспорт на модули (Процент потерь более 10 % см. таб. 2 руководство по эксплуатации ПАС 021.00.000 РЭ). </a:t>
            </a:r>
            <a:r>
              <a:rPr lang="ru-RU" sz="1000" i="1" dirty="0"/>
              <a:t>Согласно норм – п. 4.14 ГОСТ Р 50969 «Модульные установки, кроме расчетного количества ГОТВ, должны иметь запас в соответствии с </a:t>
            </a:r>
            <a:r>
              <a:rPr lang="ru-RU" sz="1000" i="1" dirty="0">
                <a:hlinkClick r:id="rId3"/>
              </a:rPr>
              <a:t>СП 5.13130</a:t>
            </a:r>
            <a:r>
              <a:rPr lang="ru-RU" sz="1000" i="1" dirty="0"/>
              <a:t>. Резерв ГОТВ в модульных установках не предусматривается. Запас ГОТВ следует хранить в модулях, аналогичных модулям установок. Запас ГОТВ должен быть подготовлен к монтажу в установки.». 4.15 Масса ГОТВ в каждом сосуде установки, включая сосуды с резервом ГОТВ в централизованных установках и модули с запасом ГОТВ в модульных установках, должна составлять не менее 95% расчетных значений, давление газа-вытеснителя (при его наличии) - не менее 90% их расчетных значений с учетом температуры эксплуатации.</a:t>
            </a:r>
            <a:endParaRPr lang="ru-RU" sz="1000" dirty="0"/>
          </a:p>
          <a:p>
            <a:pPr lvl="0"/>
            <a:r>
              <a:rPr lang="ru-RU" sz="1000" dirty="0"/>
              <a:t>Обеспечить на объекте запас пожарных дымовых извещателей, не менее 10% от числа смонтированных. </a:t>
            </a:r>
            <a:r>
              <a:rPr lang="ru-RU" sz="1000" i="1" dirty="0"/>
              <a:t>Согласно норм п. 4.26 ГОСТ Р 50969 Установки должны быть обеспечены запасом пожарных извещателей).</a:t>
            </a:r>
            <a:endParaRPr lang="ru-RU" sz="1000" dirty="0"/>
          </a:p>
          <a:p>
            <a:pPr lvl="0"/>
            <a:r>
              <a:rPr lang="ru-RU" sz="1000" dirty="0"/>
              <a:t>Необходимо провести комплексные испытания (1 раз в 5 лет). Согласно ГОСТ Р 50969-96 Установки газового пожаротушения автоматические. Общие технические требования. Методы испытаний (с Изменением № 1) «п 8.5 Комплексные испытания установки следует проводить: … - в период эксплуатации не реже одного раза в 5 лет в соответствии с </a:t>
            </a:r>
            <a:r>
              <a:rPr lang="ru-RU" sz="1000" dirty="0">
                <a:hlinkClick r:id="rId4"/>
              </a:rPr>
              <a:t>РД 25.964</a:t>
            </a:r>
            <a:r>
              <a:rPr lang="ru-RU" sz="1000" dirty="0"/>
              <a:t> [8] (кроме испытаний по 4.9-4.11). </a:t>
            </a:r>
          </a:p>
          <a:p>
            <a:pPr lvl="0"/>
            <a:r>
              <a:rPr lang="ru-RU" sz="1000" dirty="0"/>
              <a:t>Необходимо установить дымовые извещатели в серверных помещениях на каркас подвесного потолка. </a:t>
            </a:r>
            <a:r>
              <a:rPr lang="ru-RU" sz="1000" i="1" dirty="0"/>
              <a:t>Согласно норм СП 5.13130 (уже выполняется сотрудниками ООО «АСО»).</a:t>
            </a:r>
            <a:endParaRPr lang="ru-RU" sz="1000" dirty="0"/>
          </a:p>
          <a:p>
            <a:pPr lvl="0"/>
            <a:r>
              <a:rPr lang="ru-RU" sz="1000" dirty="0"/>
              <a:t>Согласно ГОСТ Р 50969-96 Установки газового пожаротушения автоматические. Общие технические требования. Методы испытаний (с Изменением N 1) «п 4.31 Срок службы установок до капитального ремонта - не менее 10 лет.». Капитальный ремонт не проводился. Определить объем работ по кап. ремонту установок. </a:t>
            </a:r>
          </a:p>
          <a:p>
            <a:pPr lvl="0"/>
            <a:r>
              <a:rPr lang="ru-RU" sz="1000" dirty="0"/>
              <a:t>Действия персонала в помещениях, в которые возможно перетекание ГОТВ при срабатывании установок, должны быть указаны в инструкциях по технике безопасности, применяемых на объекте. Входить в защищаемое помещение после выпуска в него ГОТВ до момента окончания проветривания разрешается только в изолирующих средствах защиты органов дыхания. И при наличии </a:t>
            </a:r>
            <a:r>
              <a:rPr lang="ru-RU" sz="1000" dirty="0" err="1"/>
              <a:t>дымоудаляющих</a:t>
            </a:r>
            <a:r>
              <a:rPr lang="ru-RU" sz="1000" dirty="0"/>
              <a:t> устройств, через стыковочные узлы.  </a:t>
            </a:r>
            <a:r>
              <a:rPr lang="ru-RU" sz="1000" i="1" dirty="0"/>
              <a:t>Согласно норм – п. 5.9, 5.10 ГОСТ Р 50969-96., СП 5.13130.</a:t>
            </a:r>
            <a:endParaRPr lang="ru-RU" sz="1000" dirty="0"/>
          </a:p>
        </p:txBody>
      </p:sp>
    </p:spTree>
    <p:extLst>
      <p:ext uri="{BB962C8B-B14F-4D97-AF65-F5344CB8AC3E}">
        <p14:creationId xmlns:p14="http://schemas.microsoft.com/office/powerpoint/2010/main" val="344173107"/>
      </p:ext>
    </p:extLst>
  </p:cSld>
  <p:clrMapOvr>
    <a:masterClrMapping/>
  </p:clrMapOvr>
  <p:transition>
    <p:zoom/>
  </p:transition>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вердый переплет">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Текстура">
  <a:themeElements>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Текстура">
      <a:majorFont>
        <a:latin typeface="Tahoma"/>
        <a:ea typeface=""/>
        <a:cs typeface="Arial"/>
      </a:majorFont>
      <a:minorFont>
        <a:latin typeface="Tahoma"/>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7270</TotalTime>
  <Words>2166</Words>
  <Application>Microsoft Office PowerPoint</Application>
  <PresentationFormat>Экран (4:3)</PresentationFormat>
  <Paragraphs>55</Paragraphs>
  <Slides>18</Slides>
  <Notes>14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3</vt:i4>
      </vt:variant>
      <vt:variant>
        <vt:lpstr>Заголовки слайдов</vt:lpstr>
      </vt:variant>
      <vt:variant>
        <vt:i4>18</vt:i4>
      </vt:variant>
    </vt:vector>
  </HeadingPairs>
  <TitlesOfParts>
    <vt:vector size="27" baseType="lpstr">
      <vt:lpstr>Arial</vt:lpstr>
      <vt:lpstr>Book Antiqua</vt:lpstr>
      <vt:lpstr>Calibri</vt:lpstr>
      <vt:lpstr>Tahoma</vt:lpstr>
      <vt:lpstr>Times New Roman</vt:lpstr>
      <vt:lpstr>Wingdings</vt:lpstr>
      <vt:lpstr>Специальное оформление</vt:lpstr>
      <vt:lpstr>Твердый переплет</vt:lpstr>
      <vt:lpstr>Текстура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Мой дом</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защита</dc:title>
  <dc:creator>Андрей</dc:creator>
  <cp:lastModifiedBy>Станислав Светушенко</cp:lastModifiedBy>
  <cp:revision>586</cp:revision>
  <dcterms:created xsi:type="dcterms:W3CDTF">2007-06-13T20:26:30Z</dcterms:created>
  <dcterms:modified xsi:type="dcterms:W3CDTF">2023-02-26T16:38:10Z</dcterms:modified>
</cp:coreProperties>
</file>